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8"/>
  </p:handoutMasterIdLst>
  <p:sldIdLst>
    <p:sldId id="256" r:id="rId3"/>
    <p:sldId id="307" r:id="rId5"/>
    <p:sldId id="308" r:id="rId6"/>
    <p:sldId id="309" r:id="rId7"/>
    <p:sldId id="310" r:id="rId8"/>
    <p:sldId id="311" r:id="rId9"/>
    <p:sldId id="414" r:id="rId10"/>
    <p:sldId id="413"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5" r:id="rId34"/>
    <p:sldId id="508" r:id="rId35"/>
    <p:sldId id="336" r:id="rId36"/>
    <p:sldId id="337" r:id="rId37"/>
    <p:sldId id="338" r:id="rId38"/>
    <p:sldId id="509" r:id="rId39"/>
    <p:sldId id="510" r:id="rId40"/>
    <p:sldId id="511" r:id="rId41"/>
    <p:sldId id="512" r:id="rId42"/>
    <p:sldId id="513" r:id="rId43"/>
    <p:sldId id="514" r:id="rId44"/>
    <p:sldId id="515" r:id="rId45"/>
    <p:sldId id="516" r:id="rId46"/>
    <p:sldId id="582" r:id="rId47"/>
    <p:sldId id="339" r:id="rId48"/>
    <p:sldId id="340" r:id="rId49"/>
    <p:sldId id="341" r:id="rId50"/>
    <p:sldId id="342" r:id="rId51"/>
    <p:sldId id="343" r:id="rId52"/>
    <p:sldId id="344" r:id="rId53"/>
    <p:sldId id="587" r:id="rId54"/>
    <p:sldId id="345" r:id="rId55"/>
    <p:sldId id="346" r:id="rId56"/>
    <p:sldId id="396" r:id="rId57"/>
    <p:sldId id="649" r:id="rId58"/>
    <p:sldId id="650" r:id="rId59"/>
    <p:sldId id="348" r:id="rId60"/>
    <p:sldId id="651" r:id="rId61"/>
    <p:sldId id="652" r:id="rId62"/>
    <p:sldId id="653" r:id="rId63"/>
    <p:sldId id="349" r:id="rId64"/>
    <p:sldId id="350" r:id="rId65"/>
    <p:sldId id="351" r:id="rId66"/>
    <p:sldId id="352" r:id="rId67"/>
    <p:sldId id="353" r:id="rId68"/>
    <p:sldId id="397" r:id="rId69"/>
    <p:sldId id="355" r:id="rId70"/>
    <p:sldId id="705" r:id="rId71"/>
    <p:sldId id="706" r:id="rId72"/>
    <p:sldId id="707" r:id="rId73"/>
    <p:sldId id="708" r:id="rId74"/>
    <p:sldId id="709" r:id="rId75"/>
    <p:sldId id="710" r:id="rId76"/>
    <p:sldId id="369" r:id="rId77"/>
    <p:sldId id="370" r:id="rId78"/>
    <p:sldId id="371" r:id="rId79"/>
    <p:sldId id="372" r:id="rId80"/>
    <p:sldId id="373" r:id="rId81"/>
    <p:sldId id="374" r:id="rId82"/>
    <p:sldId id="748" r:id="rId83"/>
    <p:sldId id="749" r:id="rId84"/>
    <p:sldId id="750" r:id="rId85"/>
    <p:sldId id="751" r:id="rId86"/>
    <p:sldId id="379" r:id="rId87"/>
    <p:sldId id="398" r:id="rId88"/>
    <p:sldId id="399" r:id="rId89"/>
    <p:sldId id="380" r:id="rId90"/>
    <p:sldId id="381" r:id="rId91"/>
    <p:sldId id="382" r:id="rId92"/>
    <p:sldId id="383" r:id="rId93"/>
    <p:sldId id="384" r:id="rId94"/>
    <p:sldId id="388" r:id="rId95"/>
    <p:sldId id="405" r:id="rId96"/>
    <p:sldId id="400" r:id="rId97"/>
    <p:sldId id="401" r:id="rId98"/>
    <p:sldId id="402" r:id="rId99"/>
    <p:sldId id="390" r:id="rId100"/>
    <p:sldId id="407" r:id="rId101"/>
    <p:sldId id="408" r:id="rId102"/>
    <p:sldId id="409" r:id="rId103"/>
    <p:sldId id="780" r:id="rId104"/>
    <p:sldId id="781" r:id="rId105"/>
    <p:sldId id="394" r:id="rId106"/>
    <p:sldId id="395" r:id="rId107"/>
  </p:sldIdLst>
  <p:sldSz cx="9144000" cy="6858000" type="screen4x3"/>
  <p:notesSz cx="6858000" cy="9144000"/>
  <p:custDataLst>
    <p:tags r:id="rId112"/>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DDDDDD"/>
    <a:srgbClr val="663300"/>
    <a:srgbClr val="000066"/>
    <a:srgbClr val="CC0000"/>
    <a:srgbClr val="800000"/>
    <a:srgbClr val="FF33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316"/>
    <p:restoredTop sz="80118"/>
  </p:normalViewPr>
  <p:slideViewPr>
    <p:cSldViewPr showGuides="1">
      <p:cViewPr varScale="1">
        <p:scale>
          <a:sx n="71" d="100"/>
          <a:sy n="71" d="100"/>
        </p:scale>
        <p:origin x="-176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gs" Target="tags/tag5.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54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baike.baidu.com/view/1053667.htm" TargetMode="External"/><Relationship Id="rId3" Type="http://schemas.openxmlformats.org/officeDocument/2006/relationships/hyperlink" Target="http://baike.baidu.com/view/6807.htm" TargetMode="External"/><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6499" name="Rectangle 2"/>
          <p:cNvSpPr>
            <a:spLocks noTextEdit="1"/>
          </p:cNvSpPr>
          <p:nvPr>
            <p:ph type="sldImg"/>
          </p:nvPr>
        </p:nvSpPr>
        <p:spPr/>
      </p:sp>
      <p:sp>
        <p:nvSpPr>
          <p:cNvPr id="106500" name="Rectangle 3"/>
          <p:cNvSpPr>
            <a:spLocks noGrp="1"/>
          </p:cNvSpPr>
          <p:nvPr>
            <p:ph type="body" idx="1"/>
          </p:nvPr>
        </p:nvSpPr>
        <p:spPr/>
        <p:txBody>
          <a:bodyPr wrap="square" lIns="91440" tIns="45720" rIns="91440" bIns="45720" anchor="t" anchorCtr="0"/>
          <a:p>
            <a:pPr lvl="0" eaLnBrk="1" hangingPunct="1"/>
            <a:r>
              <a:rPr lang="zh-CN" altLang="en-US" dirty="0"/>
              <a:t>欢迎辞</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p:txBody>
          <a:bodyPr wrap="square" lIns="91440" tIns="45720" rIns="91440" bIns="45720" anchor="t" anchorCtr="0"/>
          <a:p>
            <a:pPr lvl="0" eaLnBrk="1" hangingPunct="1"/>
            <a:r>
              <a:rPr lang="zh-CN" altLang="en-US" dirty="0"/>
              <a:t>回溯：深度优先，需要返回（回溯）；分支限界：广度优先，一次扩展所有子节点，不需要返回。</a:t>
            </a:r>
            <a:endParaRPr lang="zh-CN" altLang="en-US" dirty="0"/>
          </a:p>
        </p:txBody>
      </p:sp>
      <p:sp>
        <p:nvSpPr>
          <p:cNvPr id="107524" name="页眉占位符 3"/>
          <p:cNvSpPr txBox="1">
            <a:spLocks noGrp="1"/>
          </p:cNvSpPr>
          <p:nvPr>
            <p:ph type="hdr" sz="quarter"/>
          </p:nvPr>
        </p:nvSpPr>
        <p:spPr>
          <a:xfrm>
            <a:off x="0" y="0"/>
            <a:ext cx="2971800" cy="457200"/>
          </a:xfrm>
          <a:prstGeom prst="rect">
            <a:avLst/>
          </a:prstGeom>
          <a:noFill/>
          <a:ln w="9525">
            <a:noFill/>
          </a:ln>
        </p:spPr>
        <p:txBody>
          <a:bodyPr/>
          <a:p>
            <a:pPr lvl="0" eaLnBrk="1" hangingPunct="1">
              <a:spcBef>
                <a:spcPct val="0"/>
              </a:spcBef>
            </a:pPr>
            <a:r>
              <a:rPr lang="zh-CN" altLang="en-US" dirty="0"/>
              <a:t>第五章  回溯算法</a:t>
            </a:r>
            <a:endParaRPr lang="zh-CN" altLang="en-US" dirty="0"/>
          </a:p>
        </p:txBody>
      </p:sp>
      <p:sp>
        <p:nvSpPr>
          <p:cNvPr id="107525" name="日期占位符 4"/>
          <p:cNvSpPr txBox="1">
            <a:spLocks noGrp="1"/>
          </p:cNvSpPr>
          <p:nvPr>
            <p:ph type="dt" sz="half"/>
          </p:nvPr>
        </p:nvSpPr>
        <p:spPr>
          <a:xfrm>
            <a:off x="3886200" y="0"/>
            <a:ext cx="2971800" cy="457200"/>
          </a:xfrm>
          <a:prstGeom prst="rect">
            <a:avLst/>
          </a:prstGeom>
          <a:noFill/>
          <a:ln w="9525">
            <a:noFill/>
          </a:ln>
        </p:spPr>
        <p:txBody>
          <a:bodyPr/>
          <a:p>
            <a:pPr lvl="0" algn="r" eaLnBrk="1" hangingPunct="1">
              <a:spcBef>
                <a:spcPct val="0"/>
              </a:spcBef>
            </a:pPr>
            <a:r>
              <a:rPr lang="zh-CN" altLang="en-US" dirty="0"/>
              <a:t>郑州大学  信息工程学院</a:t>
            </a:r>
            <a:endParaRPr lang="en-US" altLang="zh-CN" dirty="0"/>
          </a:p>
        </p:txBody>
      </p:sp>
      <p:sp>
        <p:nvSpPr>
          <p:cNvPr id="107526" name="页脚占位符 5"/>
          <p:cNvSpPr txBox="1">
            <a:spLocks noGrp="1"/>
          </p:cNvSpPr>
          <p:nvPr>
            <p:ph type="ftr" sz="quarter"/>
          </p:nvPr>
        </p:nvSpPr>
        <p:spPr>
          <a:xfrm>
            <a:off x="0" y="8686800"/>
            <a:ext cx="2971800" cy="457200"/>
          </a:xfrm>
          <a:prstGeom prst="rect">
            <a:avLst/>
          </a:prstGeom>
          <a:noFill/>
          <a:ln w="9525">
            <a:noFill/>
          </a:ln>
        </p:spPr>
        <p:txBody>
          <a:bodyPr anchor="b" anchorCtr="0"/>
          <a:p>
            <a:pPr lvl="0" eaLnBrk="1" hangingPunct="1">
              <a:spcBef>
                <a:spcPct val="0"/>
              </a:spcBef>
            </a:pPr>
            <a:r>
              <a:rPr lang="zh-CN" altLang="en-US" dirty="0"/>
              <a:t>算法设计与分析</a:t>
            </a:r>
            <a:endParaRPr lang="en-US" altLang="zh-CN" dirty="0"/>
          </a:p>
        </p:txBody>
      </p:sp>
      <p:sp>
        <p:nvSpPr>
          <p:cNvPr id="107527" name="灯片编号占位符 6"/>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p:txBody>
          <a:bodyPr wrap="square" lIns="91440" tIns="45720" rIns="91440" bIns="45720" anchor="t" anchorCtr="0"/>
          <a:p>
            <a:pPr lvl="0" eaLnBrk="1" hangingPunct="1"/>
            <a:endParaRPr lang="zh-CN" altLang="en-US" dirty="0"/>
          </a:p>
        </p:txBody>
      </p:sp>
      <p:sp>
        <p:nvSpPr>
          <p:cNvPr id="108548" name="页眉占位符 3"/>
          <p:cNvSpPr txBox="1">
            <a:spLocks noGrp="1"/>
          </p:cNvSpPr>
          <p:nvPr>
            <p:ph type="hdr" sz="quarter"/>
          </p:nvPr>
        </p:nvSpPr>
        <p:spPr>
          <a:xfrm>
            <a:off x="0" y="0"/>
            <a:ext cx="2971800" cy="457200"/>
          </a:xfrm>
          <a:prstGeom prst="rect">
            <a:avLst/>
          </a:prstGeom>
          <a:noFill/>
          <a:ln w="9525">
            <a:noFill/>
          </a:ln>
        </p:spPr>
        <p:txBody>
          <a:bodyPr/>
          <a:p>
            <a:pPr lvl="0" eaLnBrk="1" hangingPunct="1">
              <a:spcBef>
                <a:spcPct val="0"/>
              </a:spcBef>
            </a:pPr>
            <a:r>
              <a:rPr lang="zh-CN" altLang="en-US" dirty="0"/>
              <a:t>第五章  回溯算法</a:t>
            </a:r>
            <a:endParaRPr lang="zh-CN" altLang="en-US" dirty="0"/>
          </a:p>
        </p:txBody>
      </p:sp>
      <p:sp>
        <p:nvSpPr>
          <p:cNvPr id="108549" name="日期占位符 4"/>
          <p:cNvSpPr txBox="1">
            <a:spLocks noGrp="1"/>
          </p:cNvSpPr>
          <p:nvPr>
            <p:ph type="dt" sz="half"/>
          </p:nvPr>
        </p:nvSpPr>
        <p:spPr>
          <a:xfrm>
            <a:off x="3886200" y="0"/>
            <a:ext cx="2971800" cy="457200"/>
          </a:xfrm>
          <a:prstGeom prst="rect">
            <a:avLst/>
          </a:prstGeom>
          <a:noFill/>
          <a:ln w="9525">
            <a:noFill/>
          </a:ln>
        </p:spPr>
        <p:txBody>
          <a:bodyPr/>
          <a:p>
            <a:pPr lvl="0" algn="r" eaLnBrk="1" hangingPunct="1">
              <a:spcBef>
                <a:spcPct val="0"/>
              </a:spcBef>
            </a:pPr>
            <a:r>
              <a:rPr lang="zh-CN" altLang="en-US" dirty="0"/>
              <a:t>郑州大学  信息工程学院</a:t>
            </a:r>
            <a:endParaRPr lang="en-US" altLang="zh-CN" dirty="0"/>
          </a:p>
        </p:txBody>
      </p:sp>
      <p:sp>
        <p:nvSpPr>
          <p:cNvPr id="108550" name="页脚占位符 5"/>
          <p:cNvSpPr txBox="1">
            <a:spLocks noGrp="1"/>
          </p:cNvSpPr>
          <p:nvPr>
            <p:ph type="ftr" sz="quarter"/>
          </p:nvPr>
        </p:nvSpPr>
        <p:spPr>
          <a:xfrm>
            <a:off x="0" y="8686800"/>
            <a:ext cx="2971800" cy="457200"/>
          </a:xfrm>
          <a:prstGeom prst="rect">
            <a:avLst/>
          </a:prstGeom>
          <a:noFill/>
          <a:ln w="9525">
            <a:noFill/>
          </a:ln>
        </p:spPr>
        <p:txBody>
          <a:bodyPr anchor="b" anchorCtr="0"/>
          <a:p>
            <a:pPr lvl="0" eaLnBrk="1" hangingPunct="1">
              <a:spcBef>
                <a:spcPct val="0"/>
              </a:spcBef>
            </a:pPr>
            <a:r>
              <a:rPr lang="zh-CN" altLang="en-US" dirty="0"/>
              <a:t>算法设计与分析</a:t>
            </a:r>
            <a:endParaRPr lang="en-US" altLang="zh-CN" dirty="0"/>
          </a:p>
        </p:txBody>
      </p:sp>
      <p:sp>
        <p:nvSpPr>
          <p:cNvPr id="108551" name="灯片编号占位符 6"/>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p:txBody>
          <a:bodyPr wrap="square" lIns="91440" tIns="45720" rIns="91440" bIns="45720" anchor="t" anchorCtr="0"/>
          <a:p>
            <a:pPr lvl="0" eaLnBrk="1" hangingPunct="1"/>
            <a:endParaRPr lang="zh-CN" altLang="en-US" dirty="0"/>
          </a:p>
        </p:txBody>
      </p:sp>
      <p:sp>
        <p:nvSpPr>
          <p:cNvPr id="109572" name="页眉占位符 3"/>
          <p:cNvSpPr txBox="1">
            <a:spLocks noGrp="1"/>
          </p:cNvSpPr>
          <p:nvPr>
            <p:ph type="hdr" sz="quarter"/>
          </p:nvPr>
        </p:nvSpPr>
        <p:spPr>
          <a:xfrm>
            <a:off x="0" y="0"/>
            <a:ext cx="2971800" cy="457200"/>
          </a:xfrm>
          <a:prstGeom prst="rect">
            <a:avLst/>
          </a:prstGeom>
          <a:noFill/>
          <a:ln w="9525">
            <a:noFill/>
          </a:ln>
        </p:spPr>
        <p:txBody>
          <a:bodyPr/>
          <a:p>
            <a:pPr lvl="0" eaLnBrk="1" hangingPunct="1">
              <a:spcBef>
                <a:spcPct val="0"/>
              </a:spcBef>
            </a:pPr>
            <a:r>
              <a:rPr lang="zh-CN" altLang="en-US" dirty="0"/>
              <a:t>第五章  回溯算法</a:t>
            </a:r>
            <a:endParaRPr lang="zh-CN" altLang="en-US" dirty="0"/>
          </a:p>
        </p:txBody>
      </p:sp>
      <p:sp>
        <p:nvSpPr>
          <p:cNvPr id="109573" name="日期占位符 4"/>
          <p:cNvSpPr txBox="1">
            <a:spLocks noGrp="1"/>
          </p:cNvSpPr>
          <p:nvPr>
            <p:ph type="dt" sz="half"/>
          </p:nvPr>
        </p:nvSpPr>
        <p:spPr>
          <a:xfrm>
            <a:off x="3886200" y="0"/>
            <a:ext cx="2971800" cy="457200"/>
          </a:xfrm>
          <a:prstGeom prst="rect">
            <a:avLst/>
          </a:prstGeom>
          <a:noFill/>
          <a:ln w="9525">
            <a:noFill/>
          </a:ln>
        </p:spPr>
        <p:txBody>
          <a:bodyPr/>
          <a:p>
            <a:pPr lvl="0" algn="r" eaLnBrk="1" hangingPunct="1">
              <a:spcBef>
                <a:spcPct val="0"/>
              </a:spcBef>
            </a:pPr>
            <a:r>
              <a:rPr lang="zh-CN" altLang="en-US" dirty="0"/>
              <a:t>郑州大学  信息工程学院</a:t>
            </a:r>
            <a:endParaRPr lang="en-US" altLang="zh-CN" dirty="0"/>
          </a:p>
        </p:txBody>
      </p:sp>
      <p:sp>
        <p:nvSpPr>
          <p:cNvPr id="109574" name="页脚占位符 5"/>
          <p:cNvSpPr txBox="1">
            <a:spLocks noGrp="1"/>
          </p:cNvSpPr>
          <p:nvPr>
            <p:ph type="ftr" sz="quarter"/>
          </p:nvPr>
        </p:nvSpPr>
        <p:spPr>
          <a:xfrm>
            <a:off x="0" y="8686800"/>
            <a:ext cx="2971800" cy="457200"/>
          </a:xfrm>
          <a:prstGeom prst="rect">
            <a:avLst/>
          </a:prstGeom>
          <a:noFill/>
          <a:ln w="9525">
            <a:noFill/>
          </a:ln>
        </p:spPr>
        <p:txBody>
          <a:bodyPr anchor="b" anchorCtr="0"/>
          <a:p>
            <a:pPr lvl="0" eaLnBrk="1" hangingPunct="1">
              <a:spcBef>
                <a:spcPct val="0"/>
              </a:spcBef>
            </a:pPr>
            <a:r>
              <a:rPr lang="zh-CN" altLang="en-US" dirty="0"/>
              <a:t>算法设计与分析</a:t>
            </a:r>
            <a:endParaRPr lang="en-US" altLang="zh-CN" dirty="0"/>
          </a:p>
        </p:txBody>
      </p:sp>
      <p:sp>
        <p:nvSpPr>
          <p:cNvPr id="109575" name="灯片编号占位符 6"/>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2"/>
          <p:cNvSpPr>
            <a:spLocks noGrp="1" noRot="1" noChangeAspect="1" noTextEdit="1"/>
          </p:cNvSpPr>
          <p:nvPr>
            <p:ph type="sldImg"/>
          </p:nvPr>
        </p:nvSpPr>
        <p:spPr/>
      </p:sp>
      <p:sp>
        <p:nvSpPr>
          <p:cNvPr id="111619" name="Rectangle 3"/>
          <p:cNvSpPr>
            <a:spLocks noGrp="1"/>
          </p:cNvSpPr>
          <p:nvPr>
            <p:ph type="body" idx="1"/>
          </p:nvPr>
        </p:nvSpPr>
        <p:spPr/>
        <p:txBody>
          <a:bodyPr wrap="square" lIns="91440" tIns="45720" rIns="91440" bIns="45720" anchor="t" anchorCtr="0"/>
          <a:p>
            <a:pPr lvl="0" eaLnBrk="1" hangingPunct="1"/>
            <a:r>
              <a:rPr lang="zh-CN" altLang="en-US" dirty="0"/>
              <a:t>在计算机系统中完成一批</a:t>
            </a:r>
            <a:r>
              <a:rPr lang="en-US" altLang="zh-CN" dirty="0"/>
              <a:t>n</a:t>
            </a:r>
            <a:r>
              <a:rPr lang="zh-CN" altLang="en-US" dirty="0"/>
              <a:t>个作业，每个作业都要完成先计算再打印输出这两项任务。计算任务由</a:t>
            </a:r>
            <a:r>
              <a:rPr lang="en-US" altLang="zh-CN" dirty="0"/>
              <a:t>CPU</a:t>
            </a:r>
            <a:r>
              <a:rPr lang="zh-CN" altLang="en-US" dirty="0"/>
              <a:t>完成，打印输出任务由打印机完成。</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p:txBody>
          <a:bodyPr wrap="square" lIns="91440" tIns="45720" rIns="91440" bIns="45720" anchor="t" anchorCtr="0"/>
          <a:p>
            <a:pPr lvl="0" eaLnBrk="1" hangingPunct="1"/>
            <a:r>
              <a:rPr lang="zh-CN" altLang="en-US" dirty="0"/>
              <a:t>如</a:t>
            </a:r>
            <a:r>
              <a:rPr lang="en-US" altLang="zh-CN" dirty="0"/>
              <a:t>N</a:t>
            </a:r>
            <a:r>
              <a:rPr lang="zh-CN" altLang="en-US" dirty="0"/>
              <a:t>个动物构成的集合</a:t>
            </a:r>
            <a:r>
              <a:rPr lang="en-US" altLang="zh-CN" dirty="0"/>
              <a:t>,</a:t>
            </a:r>
            <a:r>
              <a:rPr lang="zh-CN" altLang="en-US" dirty="0"/>
              <a:t>若两个动物相容则两点有一边</a:t>
            </a:r>
            <a:endParaRPr lang="zh-CN" altLang="en-US" dirty="0"/>
          </a:p>
          <a:p>
            <a:pPr lvl="0" eaLnBrk="1" hangingPunct="1"/>
            <a:r>
              <a:rPr lang="zh-CN" altLang="en-US" dirty="0"/>
              <a:t>电路布线问题</a:t>
            </a:r>
            <a:r>
              <a:rPr lang="en-US" altLang="zh-CN" dirty="0"/>
              <a:t>:</a:t>
            </a:r>
            <a:r>
              <a:rPr lang="zh-CN" altLang="en-US" dirty="0"/>
              <a:t>最大不相交子集问题也是最大独立集的应用</a:t>
            </a:r>
            <a:endParaRPr lang="zh-CN" altLang="en-US" dirty="0"/>
          </a:p>
          <a:p>
            <a:pPr lvl="0" eaLnBrk="1" hangingPunct="1"/>
            <a:r>
              <a:rPr lang="zh-CN" altLang="en-US" dirty="0"/>
              <a:t>每个网组用结点表示</a:t>
            </a:r>
            <a:r>
              <a:rPr lang="en-US" altLang="zh-CN" dirty="0"/>
              <a:t>,</a:t>
            </a:r>
            <a:r>
              <a:rPr lang="zh-CN" altLang="en-US" dirty="0"/>
              <a:t>若网组交叉则两点之间有一边特殊情况可用动态规划算法实现</a:t>
            </a:r>
            <a:r>
              <a:rPr lang="en-US" altLang="zh-CN" dirty="0"/>
              <a:t>,(</a:t>
            </a:r>
            <a:r>
              <a:rPr lang="zh-CN" altLang="en-US" dirty="0"/>
              <a:t>平方阶</a:t>
            </a:r>
            <a:r>
              <a:rPr lang="en-US" altLang="zh-CN" dirty="0"/>
              <a:t>)</a:t>
            </a:r>
            <a:r>
              <a:rPr lang="zh-CN" altLang="en-US" dirty="0"/>
              <a:t>但在平面上还没有多项式算法</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Slide Image Placeholder 1"/>
          <p:cNvSpPr>
            <a:spLocks noGrp="1" noRot="1" noChangeAspect="1" noTextEdit="1"/>
          </p:cNvSpPr>
          <p:nvPr>
            <p:ph type="sldImg"/>
          </p:nvPr>
        </p:nvSpPr>
        <p:spPr/>
      </p:sp>
      <p:sp>
        <p:nvSpPr>
          <p:cNvPr id="113667" name="Notes Placeholder 2"/>
          <p:cNvSpPr>
            <a:spLocks noGrp="1"/>
          </p:cNvSpPr>
          <p:nvPr>
            <p:ph type="body" idx="1"/>
          </p:nvPr>
        </p:nvSpPr>
        <p:spPr/>
        <p:txBody>
          <a:bodyPr wrap="square" lIns="91440" tIns="45720" rIns="91440" bIns="45720" anchor="t" anchorCtr="0"/>
          <a:p>
            <a:pPr lvl="0" eaLnBrk="1" hangingPunct="1">
              <a:lnSpc>
                <a:spcPct val="90000"/>
              </a:lnSpc>
              <a:spcBef>
                <a:spcPct val="0"/>
              </a:spcBef>
            </a:pPr>
            <a:r>
              <a:rPr lang="zh-CN" altLang="en-US" dirty="0"/>
              <a:t>四色问题又称</a:t>
            </a:r>
            <a:r>
              <a:rPr lang="zh-CN" altLang="en-US" dirty="0">
                <a:hlinkClick r:id="rId3"/>
              </a:rPr>
              <a:t>四色猜想</a:t>
            </a:r>
            <a:r>
              <a:rPr lang="zh-CN" altLang="en-US" dirty="0"/>
              <a:t>、四色定理，是世界近代三大</a:t>
            </a:r>
            <a:r>
              <a:rPr lang="zh-CN" altLang="en-US" dirty="0">
                <a:hlinkClick r:id="rId4"/>
              </a:rPr>
              <a:t>数学难题</a:t>
            </a:r>
            <a:r>
              <a:rPr lang="zh-CN" altLang="en-US" dirty="0"/>
              <a:t>之一。</a:t>
            </a:r>
            <a:r>
              <a:rPr lang="en-US" altLang="zh-CN" dirty="0"/>
              <a:t>[1] </a:t>
            </a:r>
            <a:r>
              <a:rPr lang="zh-CN" altLang="en-US" dirty="0"/>
              <a:t>地图四色定理</a:t>
            </a:r>
            <a:r>
              <a:rPr lang="en-US" altLang="zh-CN" dirty="0"/>
              <a:t>(Four color theorem)</a:t>
            </a:r>
            <a:r>
              <a:rPr lang="zh-CN" altLang="en-US" dirty="0"/>
              <a:t>最先是由一位叫古德里（</a:t>
            </a:r>
            <a:r>
              <a:rPr lang="en-US" altLang="zh-CN" dirty="0"/>
              <a:t>FrancisGuthrie</a:t>
            </a:r>
            <a:r>
              <a:rPr lang="zh-CN" altLang="en-US" dirty="0"/>
              <a:t>）的英国大学生提出来的。德</a:t>
            </a:r>
            <a:r>
              <a:rPr lang="en-US" altLang="zh-CN" dirty="0"/>
              <a:t>·</a:t>
            </a:r>
            <a:r>
              <a:rPr lang="zh-CN" altLang="en-US" dirty="0"/>
              <a:t>摩尔根（</a:t>
            </a:r>
            <a:r>
              <a:rPr lang="en-US" altLang="zh-CN" dirty="0"/>
              <a:t>Augustus De Morgan</a:t>
            </a:r>
            <a:r>
              <a:rPr lang="zh-CN" altLang="en-US" dirty="0"/>
              <a:t>，</a:t>
            </a:r>
            <a:r>
              <a:rPr lang="en-US" altLang="zh-CN" dirty="0"/>
              <a:t>1806</a:t>
            </a:r>
            <a:r>
              <a:rPr lang="zh-CN" altLang="en-US" dirty="0"/>
              <a:t>～</a:t>
            </a:r>
            <a:r>
              <a:rPr lang="en-US" altLang="zh-CN" dirty="0"/>
              <a:t>1871</a:t>
            </a:r>
            <a:r>
              <a:rPr lang="zh-CN" altLang="en-US" dirty="0"/>
              <a:t>）</a:t>
            </a:r>
            <a:r>
              <a:rPr lang="en-US" altLang="zh-CN" dirty="0"/>
              <a:t>1852</a:t>
            </a:r>
            <a:r>
              <a:rPr lang="zh-CN" altLang="en-US" dirty="0"/>
              <a:t>年</a:t>
            </a:r>
            <a:r>
              <a:rPr lang="en-US" altLang="zh-CN" dirty="0"/>
              <a:t>10</a:t>
            </a:r>
            <a:r>
              <a:rPr lang="zh-CN" altLang="en-US" dirty="0"/>
              <a:t>月</a:t>
            </a:r>
            <a:r>
              <a:rPr lang="en-US" altLang="zh-CN" dirty="0"/>
              <a:t>23</a:t>
            </a:r>
            <a:r>
              <a:rPr lang="zh-CN" altLang="en-US" dirty="0"/>
              <a:t>日致哈密顿的一封信提供了有关四色定理来源的最原始的记载。他在信中简述了自己证明四色定理的设想与感受。一个多世纪以来，数学家们为证明这条定理绞尽脑汁，所引进的概念与方法刺激了拓扑学与图论的生长、发展。</a:t>
            </a:r>
            <a:r>
              <a:rPr lang="en-US" altLang="zh-CN" dirty="0"/>
              <a:t>1976</a:t>
            </a:r>
            <a:r>
              <a:rPr lang="zh-CN" altLang="en-US" dirty="0"/>
              <a:t>年美国数学家阿佩尔（</a:t>
            </a:r>
            <a:r>
              <a:rPr lang="en-US" altLang="zh-CN" dirty="0"/>
              <a:t>K.Appel</a:t>
            </a:r>
            <a:r>
              <a:rPr lang="zh-CN" altLang="en-US" dirty="0"/>
              <a:t>）与哈肯（</a:t>
            </a:r>
            <a:r>
              <a:rPr lang="en-US" altLang="zh-CN" dirty="0"/>
              <a:t>W.Haken</a:t>
            </a:r>
            <a:r>
              <a:rPr lang="zh-CN" altLang="en-US" dirty="0"/>
              <a:t>）宣告借助电子计算机获得了四色定理的证明，又为用计算机证明数学定理开拓了前景。</a:t>
            </a:r>
            <a:r>
              <a:rPr lang="en-US" altLang="zh-CN" dirty="0"/>
              <a:t>http://baike.baidu.com/view/1053667.htm</a:t>
            </a:r>
            <a:endParaRPr lang="zh-CN" altLang="en-US" dirty="0"/>
          </a:p>
          <a:p>
            <a:pPr lvl="0" eaLnBrk="1" hangingPunct="1">
              <a:lnSpc>
                <a:spcPct val="90000"/>
              </a:lnSpc>
              <a:spcBef>
                <a:spcPct val="0"/>
              </a:spcBef>
            </a:pPr>
            <a:r>
              <a:rPr lang="zh-CN" altLang="en-US" dirty="0"/>
              <a:t>世界上邻国最多的国家是哪国？中国</a:t>
            </a:r>
            <a:endParaRPr lang="en-US" altLang="zh-CN" dirty="0"/>
          </a:p>
          <a:p>
            <a:pPr lvl="0" eaLnBrk="1" hangingPunct="1">
              <a:lnSpc>
                <a:spcPct val="90000"/>
              </a:lnSpc>
              <a:spcBef>
                <a:spcPct val="0"/>
              </a:spcBef>
            </a:pPr>
            <a:r>
              <a:rPr lang="zh-CN" altLang="en-US" dirty="0"/>
              <a:t>与中国陆陆相连的国家有朝鲜、俄罗斯、蒙古、哈萨克斯坦、吉尔吉斯斯坦、塔吉克斯坦、阿富汗、巴基斯坦、印度、尼泊尔、不丹、缅甸、老挝、越南等</a:t>
            </a:r>
            <a:r>
              <a:rPr lang="en-US" altLang="zh-CN" dirty="0"/>
              <a:t>14</a:t>
            </a:r>
            <a:r>
              <a:rPr lang="zh-CN" altLang="en-US" dirty="0"/>
              <a:t>个国家；</a:t>
            </a:r>
            <a:endParaRPr lang="en-US" altLang="zh-CN" dirty="0"/>
          </a:p>
          <a:p>
            <a:pPr lvl="0" eaLnBrk="1" hangingPunct="1">
              <a:lnSpc>
                <a:spcPct val="90000"/>
              </a:lnSpc>
              <a:spcBef>
                <a:spcPct val="0"/>
              </a:spcBef>
            </a:pPr>
            <a:r>
              <a:rPr lang="zh-CN" altLang="en-US" dirty="0"/>
              <a:t>韩国、日本、菲律宾、文莱、马来西亚、印度尼西亚等</a:t>
            </a:r>
            <a:r>
              <a:rPr lang="en-US" altLang="zh-CN" dirty="0"/>
              <a:t>6</a:t>
            </a:r>
            <a:r>
              <a:rPr lang="zh-CN" altLang="en-US" dirty="0"/>
              <a:t>个国家与中国隔海相望。</a:t>
            </a:r>
            <a:endParaRPr lang="zh-CN" altLang="en-US" dirty="0"/>
          </a:p>
          <a:p>
            <a:pPr lvl="0" eaLnBrk="1" hangingPunct="1">
              <a:spcBef>
                <a:spcPct val="0"/>
              </a:spcBef>
            </a:pPr>
            <a:endParaRPr lang="en-US" altLang="zh-CN" dirty="0"/>
          </a:p>
        </p:txBody>
      </p:sp>
      <p:sp>
        <p:nvSpPr>
          <p:cNvPr id="113668"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latin typeface="Calibri" panose="020F0502020204030204" pitchFamily="34" charset="0"/>
              </a:rPr>
            </a:fld>
            <a:endParaRPr lang="en-US" altLang="zh-CN"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chemeClr val="tx1"/>
                </a:solidFill>
                <a:effectLst/>
                <a:uLnTx/>
                <a:uFillTx/>
                <a:latin typeface="+mn-lt"/>
                <a:ea typeface="+mn-ea"/>
                <a:cs typeface="+mn-cs"/>
              </a:rPr>
              <a:t>算法设计与分析</a:t>
            </a: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
            <a:pPr algn="r">
              <a:buNone/>
            </a:pPr>
            <a:fld id="{9A0DB2DC-4C9A-4742-B13C-FB6460FD3503}" type="slidenum">
              <a:rPr lang="en-US" altLang="zh-CN" dirty="0">
                <a:latin typeface="Times New Roman" panose="02020603050405020304" pitchFamily="18" charset="0"/>
                <a:ea typeface="宋体" panose="02010600030101010101" pitchFamily="2" charset="-122"/>
              </a:rPr>
            </a:fld>
            <a:endParaRPr lang="en-US" altLang="zh-CN"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400">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7613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kumimoji="1" sz="1400">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7613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Times New Roman" panose="02020603050405020304" pitchFamily="18" charset="0"/>
                <a:ea typeface="宋体" panose="02010600030101010101" pitchFamily="2" charset="-122"/>
              </a:defRPr>
            </a:lvl1pPr>
          </a:lstStyle>
          <a:p>
            <a:pPr lvl="0" eaLnBrk="1" hangingPunct="1">
              <a:buNone/>
            </a:pPr>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kumimoji="1" sz="4400" b="1">
          <a:solidFill>
            <a:srgbClr val="663300"/>
          </a:solidFill>
          <a:latin typeface="+mj-lt"/>
          <a:ea typeface="+mj-ea"/>
          <a:cs typeface="+mj-cs"/>
        </a:defRPr>
      </a:lvl1pPr>
      <a:lvl2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tags" Target="../tags/tag4.xml"/><Relationship Id="rId2" Type="http://schemas.openxmlformats.org/officeDocument/2006/relationships/image" Target="../media/image54.png"/><Relationship Id="rId1" Type="http://schemas.openxmlformats.org/officeDocument/2006/relationships/tags" Target="../tags/tag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7.png"/><Relationship Id="rId1" Type="http://schemas.openxmlformats.org/officeDocument/2006/relationships/image" Target="../media/image56.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6.xml"/><Relationship Id="rId3" Type="http://schemas.openxmlformats.org/officeDocument/2006/relationships/image" Target="../media/image11.wmf"/><Relationship Id="rId2" Type="http://schemas.openxmlformats.org/officeDocument/2006/relationships/oleObject" Target="../embeddings/oleObject5.bin"/><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6.bin"/><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oleObject" Target="../embeddings/oleObject7.bin"/><Relationship Id="rId1"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oleObject" Target="../embeddings/oleObject10.bin"/><Relationship Id="rId2" Type="http://schemas.openxmlformats.org/officeDocument/2006/relationships/image" Target="../media/image27.png"/><Relationship Id="rId1" Type="http://schemas.openxmlformats.org/officeDocument/2006/relationships/oleObject" Target="../embeddings/oleObject9.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oleObject" Target="../embeddings/oleObject12.bin"/><Relationship Id="rId2" Type="http://schemas.openxmlformats.org/officeDocument/2006/relationships/image" Target="../media/image29.png"/><Relationship Id="rId1" Type="http://schemas.openxmlformats.org/officeDocument/2006/relationships/oleObject" Target="../embeddings/oleObject11.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vmlDrawing" Target="../drawings/vmlDrawing11.vml"/><Relationship Id="rId7"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oleObject" Target="../embeddings/oleObject15.bin"/><Relationship Id="rId4" Type="http://schemas.openxmlformats.org/officeDocument/2006/relationships/image" Target="../media/image33.emf"/><Relationship Id="rId3" Type="http://schemas.openxmlformats.org/officeDocument/2006/relationships/oleObject" Target="../embeddings/oleObject14.bin"/><Relationship Id="rId2" Type="http://schemas.openxmlformats.org/officeDocument/2006/relationships/image" Target="../media/image32.emf"/><Relationship Id="rId1" Type="http://schemas.openxmlformats.org/officeDocument/2006/relationships/oleObject" Target="../embeddings/oleObject13.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6.xml"/><Relationship Id="rId2" Type="http://schemas.openxmlformats.org/officeDocument/2006/relationships/image" Target="../media/image35.png"/><Relationship Id="rId1" Type="http://schemas.openxmlformats.org/officeDocument/2006/relationships/oleObject" Target="../embeddings/oleObject16.bin"/></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39.emf"/><Relationship Id="rId1" Type="http://schemas.openxmlformats.org/officeDocument/2006/relationships/oleObject" Target="../embeddings/oleObject17.bin"/></Relationships>
</file>

<file path=ppt/slides/_rels/slide78.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6.xml"/><Relationship Id="rId5" Type="http://schemas.openxmlformats.org/officeDocument/2006/relationships/image" Target="../media/image41.wmf"/><Relationship Id="rId4" Type="http://schemas.openxmlformats.org/officeDocument/2006/relationships/oleObject" Target="../embeddings/oleObject19.bin"/><Relationship Id="rId3" Type="http://schemas.openxmlformats.org/officeDocument/2006/relationships/image" Target="../media/image40.wmf"/><Relationship Id="rId2" Type="http://schemas.openxmlformats.org/officeDocument/2006/relationships/oleObject" Target="../embeddings/oleObject18.bin"/><Relationship Id="rId1"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6.xml"/><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oleObject" Target="../embeddings/oleObject20.bin"/></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3.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oleObject" Target="../embeddings/oleObject21.bin"/></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noChangeArrowheads="1"/>
          </p:cNvSpPr>
          <p:nvPr>
            <p:ph type="ctrTitle"/>
          </p:nvPr>
        </p:nvSpPr>
        <p:spPr>
          <a:xfrm>
            <a:off x="684213" y="1916113"/>
            <a:ext cx="8064500" cy="1081088"/>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6000" b="1" i="0" u="none" strike="noStrike" kern="0" cap="none" spc="0" normalizeH="0" baseline="0" noProof="0" smtClean="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第</a:t>
            </a:r>
            <a:r>
              <a:rPr kumimoji="1" lang="en-US" altLang="zh-CN" sz="6000" b="1" i="0" u="none" strike="noStrike" kern="0" cap="none" spc="0" normalizeH="0" baseline="0" noProof="0" smtClean="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5</a:t>
            </a:r>
            <a:r>
              <a:rPr kumimoji="1" lang="zh-CN" altLang="en-US" sz="6000" b="1" i="0" u="none" strike="noStrike" kern="0" cap="none" spc="0" normalizeH="0" baseline="0" noProof="0" smtClean="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rPr>
              <a:t>章  回溯法</a:t>
            </a:r>
            <a:endParaRPr kumimoji="1" lang="zh-CN" altLang="en-US" sz="6000" b="1" i="0" u="none" strike="noStrike" kern="0" cap="none" spc="0" normalizeH="0" baseline="0" noProof="0" smtClean="0">
              <a:ln>
                <a:noFill/>
              </a:ln>
              <a:solidFill>
                <a:srgbClr val="800000"/>
              </a:solidFill>
              <a:effectLst>
                <a:outerShdw blurRad="38100" dist="38100" dir="2700000" algn="tl">
                  <a:srgbClr val="C0C0C0"/>
                </a:outerShdw>
              </a:effectLst>
              <a:uLnTx/>
              <a:uFillTx/>
              <a:latin typeface="+mj-lt"/>
              <a:ea typeface="黑体" panose="0201060906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2"/>
          <p:cNvSpPr>
            <a:spLocks noGrp="1"/>
          </p:cNvSpPr>
          <p:nvPr>
            <p:ph type="title"/>
          </p:nvPr>
        </p:nvSpPr>
        <p:spPr/>
        <p:txBody>
          <a:bodyPr vert="horz" wrap="square" lIns="91440" tIns="45720" rIns="91440" bIns="45720" anchor="ctr" anchorCtr="0"/>
          <a:p>
            <a:pPr eaLnBrk="1" hangingPunct="1"/>
            <a:r>
              <a:rPr lang="zh-CN" altLang="en-US" sz="4000" dirty="0"/>
              <a:t>回溯法</a:t>
            </a:r>
            <a:r>
              <a:rPr lang="en-US" altLang="zh-CN" sz="4000" dirty="0"/>
              <a:t>(Backtracking)</a:t>
            </a:r>
            <a:endParaRPr lang="en-US" altLang="zh-CN" sz="4000" dirty="0"/>
          </a:p>
        </p:txBody>
      </p:sp>
      <p:sp>
        <p:nvSpPr>
          <p:cNvPr id="12291" name="Rectangle 3"/>
          <p:cNvSpPr>
            <a:spLocks noGrp="1"/>
          </p:cNvSpPr>
          <p:nvPr>
            <p:ph idx="1"/>
          </p:nvPr>
        </p:nvSpPr>
        <p:spPr>
          <a:xfrm>
            <a:off x="457200" y="1600200"/>
            <a:ext cx="8229600" cy="4924425"/>
          </a:xfrm>
        </p:spPr>
        <p:txBody>
          <a:bodyPr vert="horz" wrap="square" lIns="91440" tIns="45720" rIns="91440" bIns="45720" anchor="t" anchorCtr="0"/>
          <a:p>
            <a:pPr lvl="1" eaLnBrk="1" hangingPunct="1"/>
            <a:r>
              <a:rPr lang="en-US" altLang="zh-CN" sz="2400" dirty="0"/>
              <a:t>“</a:t>
            </a:r>
            <a:r>
              <a:rPr lang="zh-CN" altLang="en-US" sz="2400" dirty="0"/>
              <a:t>通用的解题法”，尤其适合求解一些组合数较大的问题</a:t>
            </a:r>
            <a:endParaRPr lang="zh-CN" altLang="en-US" sz="2400" dirty="0"/>
          </a:p>
          <a:p>
            <a:pPr lvl="1" eaLnBrk="1" hangingPunct="1"/>
            <a:r>
              <a:rPr lang="zh-CN" altLang="en-US" sz="2400" dirty="0"/>
              <a:t>它在包含问题的所有解的解空间树中，按照深度优先的策略，从根节点出发搜索解空间树。算法搜索至解空间树的任一节点时，总是</a:t>
            </a:r>
            <a:r>
              <a:rPr lang="zh-CN" altLang="en-US" sz="2400" dirty="0">
                <a:solidFill>
                  <a:srgbClr val="FF0000"/>
                </a:solidFill>
              </a:rPr>
              <a:t>先判断</a:t>
            </a:r>
            <a:r>
              <a:rPr lang="zh-CN" altLang="en-US" sz="2400" dirty="0"/>
              <a:t>该节点是否肯定不包含问题的解。如果肯定不包含，则跳过对以该节点为根的子树的系统搜索，逐层向其祖先节点</a:t>
            </a:r>
            <a:r>
              <a:rPr lang="zh-CN" altLang="en-US" sz="2400" dirty="0">
                <a:solidFill>
                  <a:srgbClr val="FF0000"/>
                </a:solidFill>
              </a:rPr>
              <a:t>回溯</a:t>
            </a:r>
            <a:r>
              <a:rPr lang="zh-CN" altLang="en-US" sz="2400" dirty="0"/>
              <a:t>。否则，进入该子树，继续按深度优先策略进行搜索。</a:t>
            </a:r>
            <a:endParaRPr lang="zh-CN" altLang="en-US" sz="2400" dirty="0"/>
          </a:p>
          <a:p>
            <a:pPr lvl="1" eaLnBrk="1" hangingPunct="1"/>
            <a:r>
              <a:rPr lang="en-US" altLang="zh-CN" sz="2400" dirty="0"/>
              <a:t>Backtracking is often much faster than brute force enumeration of all complete candidates, since it can eliminate a large number of candidates with </a:t>
            </a:r>
            <a:r>
              <a:rPr lang="en-US" altLang="zh-CN" sz="2400" dirty="0">
                <a:solidFill>
                  <a:srgbClr val="FF0000"/>
                </a:solidFill>
              </a:rPr>
              <a:t>a single test</a:t>
            </a:r>
            <a:r>
              <a:rPr lang="en-US" altLang="zh-CN" sz="2400" dirty="0"/>
              <a:t>. </a:t>
            </a:r>
            <a:endParaRPr lang="zh-CN" altLang="en-US"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2"/>
          <p:cNvSpPr>
            <a:spLocks noGrp="1"/>
          </p:cNvSpPr>
          <p:nvPr>
            <p:ph type="title" idx="4294967295"/>
          </p:nvPr>
        </p:nvSpPr>
        <p:spPr>
          <a:xfrm>
            <a:off x="685800" y="333375"/>
            <a:ext cx="7772400" cy="1143000"/>
          </a:xfrm>
        </p:spPr>
        <p:txBody>
          <a:bodyPr vert="horz" wrap="square" lIns="91440" tIns="45720" rIns="91440" bIns="45720" anchor="ctr" anchorCtr="0"/>
          <a:p>
            <a:pPr eaLnBrk="1" hangingPunct="1"/>
            <a:r>
              <a:rPr lang="zh-CN" altLang="en-US" dirty="0"/>
              <a:t>连续邮资问题</a:t>
            </a:r>
            <a:endParaRPr lang="zh-CN" altLang="en-US" dirty="0">
              <a:solidFill>
                <a:srgbClr val="C00000"/>
              </a:solidFill>
            </a:endParaRPr>
          </a:p>
        </p:txBody>
      </p:sp>
      <p:pic>
        <p:nvPicPr>
          <p:cNvPr id="96259" name="Picture 2"/>
          <p:cNvPicPr>
            <a:picLocks noChangeAspect="1"/>
          </p:cNvPicPr>
          <p:nvPr/>
        </p:nvPicPr>
        <p:blipFill>
          <a:blip r:embed="rId1"/>
          <a:stretch>
            <a:fillRect/>
          </a:stretch>
        </p:blipFill>
        <p:spPr>
          <a:xfrm>
            <a:off x="539750" y="1268413"/>
            <a:ext cx="8101013" cy="5240337"/>
          </a:xfrm>
          <a:prstGeom prst="rect">
            <a:avLst/>
          </a:prstGeom>
          <a:noFill/>
          <a:ln w="6350">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3"/>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5pPr>
          </a:lstStyle>
          <a:p>
            <a:pPr lvl="0" algn="r" eaLnBrk="1" hangingPunct="1"/>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14372"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kumimoji="1" sz="4400" b="1">
                <a:solidFill>
                  <a:srgbClr val="663300"/>
                </a:solidFill>
                <a:latin typeface="Times New Roman" panose="02020603050405020304" pitchFamily="18" charset="0"/>
                <a:ea typeface="宋体" panose="02010600030101010101" pitchFamily="2" charset="-122"/>
              </a:defRPr>
            </a:lvl1pPr>
            <a:lvl2pPr algn="ctr">
              <a:defRPr kumimoji="1" sz="4400" b="1">
                <a:solidFill>
                  <a:srgbClr val="663300"/>
                </a:solidFill>
                <a:latin typeface="Times New Roman" panose="02020603050405020304" pitchFamily="18" charset="0"/>
                <a:ea typeface="宋体" panose="02010600030101010101" pitchFamily="2" charset="-122"/>
              </a:defRPr>
            </a:lvl2pPr>
            <a:lvl3pPr algn="ctr">
              <a:defRPr kumimoji="1" sz="4400" b="1">
                <a:solidFill>
                  <a:srgbClr val="663300"/>
                </a:solidFill>
                <a:latin typeface="Times New Roman" panose="02020603050405020304" pitchFamily="18" charset="0"/>
                <a:ea typeface="宋体" panose="02010600030101010101" pitchFamily="2" charset="-122"/>
              </a:defRPr>
            </a:lvl3pPr>
            <a:lvl4pPr algn="ctr">
              <a:defRPr kumimoji="1" sz="4400" b="1">
                <a:solidFill>
                  <a:srgbClr val="663300"/>
                </a:solidFill>
                <a:latin typeface="Times New Roman" panose="02020603050405020304" pitchFamily="18" charset="0"/>
                <a:ea typeface="宋体" panose="02010600030101010101" pitchFamily="2" charset="-122"/>
              </a:defRPr>
            </a:lvl4pPr>
            <a:lvl5pPr algn="ctr">
              <a:defRPr kumimoji="1" sz="4400" b="1">
                <a:solidFill>
                  <a:srgbClr val="663300"/>
                </a:solidFill>
                <a:latin typeface="Times New Roman" panose="02020603050405020304" pitchFamily="18" charset="0"/>
                <a:ea typeface="宋体" panose="02010600030101010101" pitchFamily="2" charset="-122"/>
              </a:defRPr>
            </a:lvl5pPr>
            <a:lvl6pPr marL="457200" algn="ctr"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6pPr>
            <a:lvl7pPr marL="914400" algn="ctr"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7pPr>
            <a:lvl8pPr marL="1371600" algn="ctr"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8pPr>
            <a:lvl9pPr marL="1828800" algn="ctr"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rPr>
              <a:t>连续邮资问题</a:t>
            </a:r>
            <a:endParaRPr kumimoji="1" lang="zh-CN" altLang="en-US" sz="4400" b="1" i="0" u="none" strike="noStrike" kern="1200" cap="none" spc="0" normalizeH="0" baseline="0" noProof="0" smtClean="0">
              <a:ln>
                <a:noFill/>
              </a:ln>
              <a:solidFill>
                <a:srgbClr val="663300"/>
              </a:solidFill>
              <a:effectLst>
                <a:outerShdw blurRad="38100" dist="38100" dir="2700000" algn="tl">
                  <a:srgbClr val="C0C0C0"/>
                </a:outerShdw>
              </a:effectLst>
              <a:uLnTx/>
              <a:uFillTx/>
              <a:latin typeface="Times New Roman" panose="02020603050405020304" pitchFamily="18" charset="0"/>
              <a:ea typeface="黑体" panose="02010609060101010101" pitchFamily="2" charset="-122"/>
              <a:cs typeface="+mn-cs"/>
            </a:endParaRPr>
          </a:p>
        </p:txBody>
      </p:sp>
      <p:sp>
        <p:nvSpPr>
          <p:cNvPr id="28676" name="Text Box 5"/>
          <p:cNvSpPr txBox="1"/>
          <p:nvPr/>
        </p:nvSpPr>
        <p:spPr>
          <a:xfrm>
            <a:off x="250825" y="692150"/>
            <a:ext cx="8372475" cy="1552575"/>
          </a:xfrm>
          <a:prstGeom prst="rect">
            <a:avLst/>
          </a:prstGeom>
          <a:noFill/>
          <a:ln w="6350">
            <a:noFill/>
          </a:ln>
        </p:spPr>
        <p:txBody>
          <a:bodyPr>
            <a:spAutoFit/>
          </a:bodyPr>
          <a:p>
            <a:pPr>
              <a:buClr>
                <a:schemeClr val="accent2"/>
              </a:buClr>
              <a:buChar char="•"/>
            </a:pPr>
            <a:r>
              <a:rPr lang="zh-CN" altLang="en-US" dirty="0">
                <a:latin typeface="Arial" panose="020B0604020202020204" pitchFamily="34" charset="0"/>
              </a:rPr>
              <a:t>解向量：用</a:t>
            </a:r>
            <a:r>
              <a:rPr lang="en-US" altLang="zh-CN" dirty="0">
                <a:latin typeface="Arial" panose="020B0604020202020204" pitchFamily="34" charset="0"/>
              </a:rPr>
              <a:t>n</a:t>
            </a:r>
            <a:r>
              <a:rPr lang="zh-CN" altLang="en-US" dirty="0">
                <a:latin typeface="Arial" panose="020B0604020202020204" pitchFamily="34" charset="0"/>
              </a:rPr>
              <a:t>元组</a:t>
            </a:r>
            <a:r>
              <a:rPr lang="en-US" altLang="zh-CN" dirty="0">
                <a:latin typeface="Arial" panose="020B0604020202020204" pitchFamily="34" charset="0"/>
              </a:rPr>
              <a:t>x[1:n]</a:t>
            </a:r>
            <a:r>
              <a:rPr lang="zh-CN" altLang="en-US" dirty="0">
                <a:latin typeface="Arial" panose="020B0604020202020204" pitchFamily="34" charset="0"/>
              </a:rPr>
              <a:t>表示</a:t>
            </a:r>
            <a:r>
              <a:rPr lang="en-US" altLang="zh-CN" dirty="0">
                <a:latin typeface="Arial" panose="020B0604020202020204" pitchFamily="34" charset="0"/>
              </a:rPr>
              <a:t>n</a:t>
            </a:r>
            <a:r>
              <a:rPr lang="zh-CN" altLang="en-US" dirty="0">
                <a:latin typeface="Arial" panose="020B0604020202020204" pitchFamily="34" charset="0"/>
              </a:rPr>
              <a:t>种不同的邮票面值，并约定它们从小到大排列。</a:t>
            </a:r>
            <a:r>
              <a:rPr lang="en-US" altLang="zh-CN" dirty="0">
                <a:latin typeface="Arial" panose="020B0604020202020204" pitchFamily="34" charset="0"/>
              </a:rPr>
              <a:t>x[1]=1</a:t>
            </a:r>
            <a:r>
              <a:rPr lang="zh-CN" altLang="en-US" dirty="0">
                <a:latin typeface="Arial" panose="020B0604020202020204" pitchFamily="34" charset="0"/>
              </a:rPr>
              <a:t>是唯一的选择。</a:t>
            </a:r>
            <a:endParaRPr lang="zh-CN" altLang="en-US" dirty="0">
              <a:latin typeface="Arial" panose="020B0604020202020204" pitchFamily="34" charset="0"/>
            </a:endParaRPr>
          </a:p>
          <a:p>
            <a:pPr>
              <a:buClr>
                <a:schemeClr val="accent2"/>
              </a:buClr>
              <a:buChar char="•"/>
            </a:pPr>
            <a:r>
              <a:rPr lang="zh-CN" altLang="en-US" dirty="0">
                <a:latin typeface="Arial" panose="020B0604020202020204" pitchFamily="34" charset="0"/>
              </a:rPr>
              <a:t>可行性约束函数：已选定</a:t>
            </a:r>
            <a:r>
              <a:rPr lang="en-US" altLang="zh-CN" dirty="0">
                <a:latin typeface="Arial" panose="020B0604020202020204" pitchFamily="34" charset="0"/>
              </a:rPr>
              <a:t>x[1:i-1]</a:t>
            </a:r>
            <a:r>
              <a:rPr lang="zh-CN" altLang="en-US" dirty="0">
                <a:latin typeface="Arial" panose="020B0604020202020204" pitchFamily="34" charset="0"/>
              </a:rPr>
              <a:t>，最大连续邮资区间是</a:t>
            </a:r>
            <a:r>
              <a:rPr lang="en-US" altLang="zh-CN" dirty="0">
                <a:latin typeface="Arial" panose="020B0604020202020204" pitchFamily="34" charset="0"/>
              </a:rPr>
              <a:t>[1:r]</a:t>
            </a:r>
            <a:r>
              <a:rPr lang="zh-CN" altLang="en-US" dirty="0">
                <a:latin typeface="Arial" panose="020B0604020202020204" pitchFamily="34" charset="0"/>
              </a:rPr>
              <a:t>，接下来</a:t>
            </a:r>
            <a:r>
              <a:rPr lang="en-US" altLang="zh-CN" dirty="0">
                <a:latin typeface="Arial" panose="020B0604020202020204" pitchFamily="34" charset="0"/>
              </a:rPr>
              <a:t>x[i]</a:t>
            </a:r>
            <a:r>
              <a:rPr lang="zh-CN" altLang="en-US" dirty="0">
                <a:latin typeface="Arial" panose="020B0604020202020204" pitchFamily="34" charset="0"/>
              </a:rPr>
              <a:t>的可取值范围是</a:t>
            </a:r>
            <a:r>
              <a:rPr lang="en-US" altLang="zh-CN" dirty="0">
                <a:latin typeface="Arial" panose="020B0604020202020204" pitchFamily="34" charset="0"/>
              </a:rPr>
              <a:t>[x[i-1]+1:r+1]</a:t>
            </a:r>
            <a:r>
              <a:rPr lang="zh-CN" altLang="en-US" dirty="0">
                <a:latin typeface="Arial" panose="020B0604020202020204" pitchFamily="34" charset="0"/>
              </a:rPr>
              <a:t>。</a:t>
            </a:r>
            <a:endParaRPr lang="zh-CN" altLang="en-US" dirty="0">
              <a:latin typeface="Arial" panose="020B0604020202020204" pitchFamily="34" charset="0"/>
            </a:endParaRPr>
          </a:p>
        </p:txBody>
      </p:sp>
      <p:sp>
        <p:nvSpPr>
          <p:cNvPr id="28677" name="Text Box 6"/>
          <p:cNvSpPr txBox="1"/>
          <p:nvPr/>
        </p:nvSpPr>
        <p:spPr>
          <a:xfrm>
            <a:off x="250825" y="2349500"/>
            <a:ext cx="8516938" cy="4108450"/>
          </a:xfrm>
          <a:prstGeom prst="rect">
            <a:avLst/>
          </a:prstGeom>
          <a:solidFill>
            <a:srgbClr val="FFCC00"/>
          </a:solidFill>
          <a:ln w="6350">
            <a:noFill/>
          </a:ln>
        </p:spPr>
        <p:txBody>
          <a:bodyPr>
            <a:spAutoFit/>
          </a:bodyPr>
          <a:p>
            <a:r>
              <a:rPr lang="zh-CN" altLang="en-US" dirty="0">
                <a:latin typeface="黑体" panose="02010609060101010101" pitchFamily="2" charset="-122"/>
                <a:ea typeface="黑体" panose="02010609060101010101" pitchFamily="2" charset="-122"/>
              </a:rPr>
              <a:t>如何确定</a:t>
            </a:r>
            <a:r>
              <a:rPr lang="en-US" altLang="zh-CN" dirty="0">
                <a:latin typeface="黑体" panose="02010609060101010101" pitchFamily="2" charset="-122"/>
                <a:ea typeface="黑体" panose="02010609060101010101" pitchFamily="2" charset="-122"/>
              </a:rPr>
              <a:t>r</a:t>
            </a:r>
            <a:r>
              <a:rPr lang="zh-CN" altLang="en-US" dirty="0">
                <a:latin typeface="黑体" panose="02010609060101010101" pitchFamily="2" charset="-122"/>
                <a:ea typeface="黑体" panose="02010609060101010101" pitchFamily="2" charset="-122"/>
              </a:rPr>
              <a:t>的值？</a:t>
            </a:r>
            <a:endParaRPr lang="zh-CN" altLang="en-US" dirty="0">
              <a:latin typeface="黑体" panose="02010609060101010101" pitchFamily="2" charset="-122"/>
              <a:ea typeface="黑体" panose="02010609060101010101" pitchFamily="2" charset="-122"/>
            </a:endParaRPr>
          </a:p>
          <a:p>
            <a:r>
              <a:rPr lang="zh-CN" altLang="en-US" dirty="0">
                <a:latin typeface="Arial" panose="020B0604020202020204" pitchFamily="34" charset="0"/>
              </a:rPr>
              <a:t>计算</a:t>
            </a:r>
            <a:r>
              <a:rPr lang="en-US" altLang="zh-CN" dirty="0">
                <a:latin typeface="Arial" panose="020B0604020202020204" pitchFamily="34" charset="0"/>
              </a:rPr>
              <a:t>X[1:i]</a:t>
            </a:r>
            <a:r>
              <a:rPr lang="zh-CN" altLang="en-US" dirty="0">
                <a:latin typeface="Arial" panose="020B0604020202020204" pitchFamily="34" charset="0"/>
              </a:rPr>
              <a:t>的最大连续邮资区间在本算法中被频繁使用到，因此势必要找到一个高效的方法。考虑到直接递归的求解复杂度太高，我们不妨尝试计算用不超过</a:t>
            </a:r>
            <a:r>
              <a:rPr lang="en-US" altLang="zh-CN" dirty="0">
                <a:latin typeface="Arial" panose="020B0604020202020204" pitchFamily="34" charset="0"/>
              </a:rPr>
              <a:t>m</a:t>
            </a:r>
            <a:r>
              <a:rPr lang="zh-CN" altLang="en-US" dirty="0">
                <a:latin typeface="Arial" panose="020B0604020202020204" pitchFamily="34" charset="0"/>
              </a:rPr>
              <a:t>张面值为</a:t>
            </a:r>
            <a:r>
              <a:rPr lang="en-US" altLang="zh-CN" dirty="0">
                <a:latin typeface="Arial" panose="020B0604020202020204" pitchFamily="34" charset="0"/>
              </a:rPr>
              <a:t>x[1:i]</a:t>
            </a:r>
            <a:r>
              <a:rPr lang="zh-CN" altLang="en-US" dirty="0">
                <a:latin typeface="Arial" panose="020B0604020202020204" pitchFamily="34" charset="0"/>
              </a:rPr>
              <a:t>的邮票贴出邮资</a:t>
            </a:r>
            <a:r>
              <a:rPr lang="en-US" altLang="zh-CN" dirty="0">
                <a:latin typeface="Arial" panose="020B0604020202020204" pitchFamily="34" charset="0"/>
              </a:rPr>
              <a:t>k</a:t>
            </a:r>
            <a:r>
              <a:rPr lang="zh-CN" altLang="en-US" dirty="0">
                <a:latin typeface="Arial" panose="020B0604020202020204" pitchFamily="34" charset="0"/>
              </a:rPr>
              <a:t>所需的最少邮票数</a:t>
            </a:r>
            <a:r>
              <a:rPr lang="en-US" altLang="zh-CN" dirty="0">
                <a:latin typeface="Arial" panose="020B0604020202020204" pitchFamily="34" charset="0"/>
              </a:rPr>
              <a:t>y[k]</a:t>
            </a:r>
            <a:r>
              <a:rPr lang="zh-CN" altLang="en-US" dirty="0">
                <a:latin typeface="Arial" panose="020B0604020202020204" pitchFamily="34" charset="0"/>
              </a:rPr>
              <a:t>。通过</a:t>
            </a:r>
            <a:r>
              <a:rPr lang="en-US" altLang="zh-CN" dirty="0">
                <a:latin typeface="Arial" panose="020B0604020202020204" pitchFamily="34" charset="0"/>
              </a:rPr>
              <a:t>y[k]</a:t>
            </a:r>
            <a:r>
              <a:rPr lang="zh-CN" altLang="en-US" dirty="0">
                <a:latin typeface="Arial" panose="020B0604020202020204" pitchFamily="34" charset="0"/>
              </a:rPr>
              <a:t>可以很快推出</a:t>
            </a:r>
            <a:r>
              <a:rPr lang="en-US" altLang="zh-CN" dirty="0">
                <a:latin typeface="Arial" panose="020B0604020202020204" pitchFamily="34" charset="0"/>
              </a:rPr>
              <a:t>r</a:t>
            </a:r>
            <a:r>
              <a:rPr lang="zh-CN" altLang="en-US" dirty="0">
                <a:latin typeface="Arial" panose="020B0604020202020204" pitchFamily="34" charset="0"/>
              </a:rPr>
              <a:t>的值。事实上，</a:t>
            </a:r>
            <a:r>
              <a:rPr lang="en-US" altLang="zh-CN" dirty="0">
                <a:latin typeface="Arial" panose="020B0604020202020204" pitchFamily="34" charset="0"/>
              </a:rPr>
              <a:t>y[k]</a:t>
            </a:r>
            <a:r>
              <a:rPr lang="zh-CN" altLang="en-US" dirty="0">
                <a:latin typeface="Arial" panose="020B0604020202020204" pitchFamily="34" charset="0"/>
              </a:rPr>
              <a:t>可以通过递推在</a:t>
            </a:r>
            <a:r>
              <a:rPr lang="en-US" altLang="zh-CN" dirty="0">
                <a:latin typeface="Arial" panose="020B0604020202020204" pitchFamily="34" charset="0"/>
              </a:rPr>
              <a:t>O(n)</a:t>
            </a:r>
            <a:r>
              <a:rPr lang="zh-CN" altLang="en-US" dirty="0">
                <a:latin typeface="Arial" panose="020B0604020202020204" pitchFamily="34" charset="0"/>
              </a:rPr>
              <a:t>时间内解决：</a:t>
            </a:r>
            <a:endParaRPr lang="zh-CN" altLang="en-US" dirty="0">
              <a:latin typeface="Arial" panose="020B0604020202020204" pitchFamily="34" charset="0"/>
            </a:endParaRPr>
          </a:p>
          <a:p>
            <a:r>
              <a:rPr lang="en-US" altLang="zh-CN" b="1" dirty="0">
                <a:latin typeface="Arial" panose="020B0604020202020204" pitchFamily="34" charset="0"/>
              </a:rPr>
              <a:t>for</a:t>
            </a:r>
            <a:r>
              <a:rPr lang="en-US" altLang="zh-CN" dirty="0">
                <a:latin typeface="Arial" panose="020B0604020202020204" pitchFamily="34" charset="0"/>
              </a:rPr>
              <a:t> (int j=0; j&lt;= x[i-2]*(m-1);j++)</a:t>
            </a:r>
            <a:endParaRPr lang="en-US" altLang="zh-CN" dirty="0">
              <a:latin typeface="Arial" panose="020B0604020202020204" pitchFamily="34" charset="0"/>
            </a:endParaRPr>
          </a:p>
          <a:p>
            <a:r>
              <a:rPr lang="en-US" altLang="zh-CN" dirty="0">
                <a:latin typeface="Arial" panose="020B0604020202020204" pitchFamily="34" charset="0"/>
              </a:rPr>
              <a:t>        </a:t>
            </a:r>
            <a:r>
              <a:rPr lang="en-US" altLang="zh-CN" b="1" dirty="0">
                <a:latin typeface="Arial" panose="020B0604020202020204" pitchFamily="34" charset="0"/>
              </a:rPr>
              <a:t>if</a:t>
            </a:r>
            <a:r>
              <a:rPr lang="en-US" altLang="zh-CN" dirty="0">
                <a:latin typeface="Arial" panose="020B0604020202020204" pitchFamily="34" charset="0"/>
              </a:rPr>
              <a:t> (y[j]&lt;m)</a:t>
            </a:r>
            <a:endParaRPr lang="en-US" altLang="zh-CN" dirty="0">
              <a:latin typeface="Arial" panose="020B0604020202020204" pitchFamily="34" charset="0"/>
            </a:endParaRPr>
          </a:p>
          <a:p>
            <a:r>
              <a:rPr lang="en-US" altLang="zh-CN" dirty="0">
                <a:latin typeface="Arial" panose="020B0604020202020204" pitchFamily="34" charset="0"/>
              </a:rPr>
              <a:t>          </a:t>
            </a:r>
            <a:r>
              <a:rPr lang="en-US" altLang="zh-CN" b="1" dirty="0">
                <a:latin typeface="Arial" panose="020B0604020202020204" pitchFamily="34" charset="0"/>
              </a:rPr>
              <a:t>for</a:t>
            </a:r>
            <a:r>
              <a:rPr lang="en-US" altLang="zh-CN" dirty="0">
                <a:latin typeface="Arial" panose="020B0604020202020204" pitchFamily="34" charset="0"/>
              </a:rPr>
              <a:t> (int k=1;k&lt;=m-y[j];k++)</a:t>
            </a:r>
            <a:endParaRPr lang="en-US" altLang="zh-CN" dirty="0">
              <a:latin typeface="Arial" panose="020B0604020202020204" pitchFamily="34" charset="0"/>
            </a:endParaRPr>
          </a:p>
          <a:p>
            <a:r>
              <a:rPr lang="en-US" altLang="zh-CN" dirty="0">
                <a:latin typeface="Arial" panose="020B0604020202020204" pitchFamily="34" charset="0"/>
              </a:rPr>
              <a:t>            </a:t>
            </a:r>
            <a:r>
              <a:rPr lang="en-US" altLang="zh-CN" b="1" dirty="0">
                <a:latin typeface="Arial" panose="020B0604020202020204" pitchFamily="34" charset="0"/>
              </a:rPr>
              <a:t>if</a:t>
            </a:r>
            <a:r>
              <a:rPr lang="en-US" altLang="zh-CN" dirty="0">
                <a:latin typeface="Arial" panose="020B0604020202020204" pitchFamily="34" charset="0"/>
              </a:rPr>
              <a:t> (y[j]+k&lt;y[j+x[i-1]*k]) y[j+x[i-1]*k]=y[j]+k;</a:t>
            </a:r>
            <a:endParaRPr lang="en-US" altLang="zh-CN" dirty="0">
              <a:latin typeface="Arial" panose="020B0604020202020204" pitchFamily="34" charset="0"/>
            </a:endParaRPr>
          </a:p>
          <a:p>
            <a:r>
              <a:rPr lang="en-US" altLang="zh-CN" dirty="0">
                <a:latin typeface="Arial" panose="020B0604020202020204" pitchFamily="34" charset="0"/>
              </a:rPr>
              <a:t>     </a:t>
            </a:r>
            <a:r>
              <a:rPr lang="en-US" altLang="zh-CN" b="1" dirty="0">
                <a:latin typeface="Arial" panose="020B0604020202020204" pitchFamily="34" charset="0"/>
              </a:rPr>
              <a:t> while </a:t>
            </a:r>
            <a:r>
              <a:rPr lang="en-US" altLang="zh-CN" dirty="0">
                <a:latin typeface="Arial" panose="020B0604020202020204" pitchFamily="34" charset="0"/>
              </a:rPr>
              <a:t>(y[r]&lt;maxint) r++;</a:t>
            </a:r>
            <a:endParaRPr lang="zh-CN" altLang="en-US" dirty="0">
              <a:latin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835785" y="836295"/>
            <a:ext cx="6134100" cy="445452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2555875" y="5229225"/>
            <a:ext cx="3328035" cy="135953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
          <p:cNvSpPr>
            <a:spLocks noGrp="1"/>
          </p:cNvSpPr>
          <p:nvPr>
            <p:ph type="title"/>
          </p:nvPr>
        </p:nvSpPr>
        <p:spPr/>
        <p:txBody>
          <a:bodyPr vert="horz" wrap="square" lIns="91440" tIns="45720" rIns="91440" bIns="45720" anchor="ctr" anchorCtr="0"/>
          <a:p>
            <a:pPr eaLnBrk="1" hangingPunct="1"/>
            <a:r>
              <a:rPr lang="en-US" altLang="en-US" dirty="0"/>
              <a:t>回溯法效率分析</a:t>
            </a:r>
            <a:endParaRPr lang="zh-CN" altLang="en-US" dirty="0"/>
          </a:p>
        </p:txBody>
      </p:sp>
      <p:sp>
        <p:nvSpPr>
          <p:cNvPr id="103427" name="内容占位符 6"/>
          <p:cNvSpPr>
            <a:spLocks noGrp="1"/>
          </p:cNvSpPr>
          <p:nvPr>
            <p:ph idx="1"/>
          </p:nvPr>
        </p:nvSpPr>
        <p:spPr>
          <a:xfrm>
            <a:off x="685800" y="1844675"/>
            <a:ext cx="7772400" cy="4114800"/>
          </a:xfrm>
        </p:spPr>
        <p:txBody>
          <a:bodyPr vert="horz" wrap="square" lIns="91440" tIns="45720" rIns="91440" bIns="45720" anchor="t" anchorCtr="0"/>
          <a:p>
            <a:pPr eaLnBrk="1" hangingPunct="1"/>
            <a:r>
              <a:rPr lang="zh-CN" altLang="en-US" sz="2400" dirty="0"/>
              <a:t>通过前面具体实例的讨论容易看出，回溯算法的效率在很大程度上依赖于以下因素：</a:t>
            </a:r>
            <a:endParaRPr lang="zh-CN" altLang="en-US" sz="2400" dirty="0"/>
          </a:p>
          <a:p>
            <a:pPr lvl="1" eaLnBrk="1" hangingPunct="1"/>
            <a:r>
              <a:rPr lang="en-US" altLang="zh-CN" sz="2400" dirty="0"/>
              <a:t>(1)</a:t>
            </a:r>
            <a:r>
              <a:rPr lang="zh-CN" altLang="en-US" sz="2400" dirty="0"/>
              <a:t>产生</a:t>
            </a:r>
            <a:r>
              <a:rPr lang="en-US" altLang="zh-CN" sz="2400" dirty="0"/>
              <a:t>x[k]</a:t>
            </a:r>
            <a:r>
              <a:rPr lang="zh-CN" altLang="en-US" sz="2400" dirty="0"/>
              <a:t>的时间；</a:t>
            </a:r>
            <a:endParaRPr lang="zh-CN" altLang="en-US" sz="2400" dirty="0"/>
          </a:p>
          <a:p>
            <a:pPr lvl="1" eaLnBrk="1" hangingPunct="1"/>
            <a:r>
              <a:rPr lang="en-US" altLang="zh-CN" sz="2400" dirty="0"/>
              <a:t>(2)</a:t>
            </a:r>
            <a:r>
              <a:rPr lang="zh-CN" altLang="en-US" sz="2400" dirty="0"/>
              <a:t>满足显约束的</a:t>
            </a:r>
            <a:r>
              <a:rPr lang="en-US" altLang="zh-CN" sz="2400" dirty="0"/>
              <a:t>x[k]</a:t>
            </a:r>
            <a:r>
              <a:rPr lang="zh-CN" altLang="en-US" sz="2400" dirty="0"/>
              <a:t>值的个数；</a:t>
            </a:r>
            <a:endParaRPr lang="zh-CN" altLang="en-US" sz="2400" dirty="0"/>
          </a:p>
          <a:p>
            <a:pPr lvl="1" eaLnBrk="1" hangingPunct="1"/>
            <a:r>
              <a:rPr lang="en-US" altLang="zh-CN" sz="2400" dirty="0"/>
              <a:t>(3)</a:t>
            </a:r>
            <a:r>
              <a:rPr lang="zh-CN" altLang="en-US" sz="2400" dirty="0"/>
              <a:t>计算约束函数</a:t>
            </a:r>
            <a:r>
              <a:rPr lang="en-US" altLang="zh-CN" sz="2400" dirty="0"/>
              <a:t>constraint</a:t>
            </a:r>
            <a:r>
              <a:rPr lang="zh-CN" altLang="en-US" sz="2400" dirty="0"/>
              <a:t>的时间；</a:t>
            </a:r>
            <a:endParaRPr lang="zh-CN" altLang="en-US" sz="2400" dirty="0"/>
          </a:p>
          <a:p>
            <a:pPr lvl="1" eaLnBrk="1" hangingPunct="1"/>
            <a:r>
              <a:rPr lang="en-US" altLang="zh-CN" sz="2400" dirty="0"/>
              <a:t>(4)</a:t>
            </a:r>
            <a:r>
              <a:rPr lang="zh-CN" altLang="en-US" sz="2400" dirty="0"/>
              <a:t>计算上界函数</a:t>
            </a:r>
            <a:r>
              <a:rPr lang="en-US" altLang="zh-CN" sz="2400" dirty="0"/>
              <a:t>bound</a:t>
            </a:r>
            <a:r>
              <a:rPr lang="zh-CN" altLang="en-US" sz="2400" dirty="0"/>
              <a:t>的时间；</a:t>
            </a:r>
            <a:endParaRPr lang="zh-CN" altLang="en-US" sz="2400" dirty="0"/>
          </a:p>
          <a:p>
            <a:pPr lvl="1" eaLnBrk="1" hangingPunct="1"/>
            <a:r>
              <a:rPr lang="en-US" altLang="zh-CN" sz="2400" dirty="0"/>
              <a:t>(5)</a:t>
            </a:r>
            <a:r>
              <a:rPr lang="zh-CN" altLang="en-US" sz="2400" dirty="0"/>
              <a:t>满足约束函数和上界函数约束的所有</a:t>
            </a:r>
            <a:r>
              <a:rPr lang="en-US" altLang="zh-CN" sz="2400" dirty="0"/>
              <a:t>x[k]</a:t>
            </a:r>
            <a:r>
              <a:rPr lang="zh-CN" altLang="en-US" sz="2400" dirty="0"/>
              <a:t>的个数。</a:t>
            </a:r>
            <a:endParaRPr lang="zh-CN" altLang="en-US" sz="2400" dirty="0"/>
          </a:p>
          <a:p>
            <a:pPr eaLnBrk="1" hangingPunct="1"/>
            <a:r>
              <a:rPr lang="zh-CN" altLang="en-US" sz="2400" dirty="0">
                <a:solidFill>
                  <a:srgbClr val="C00000"/>
                </a:solidFill>
              </a:rPr>
              <a:t>好的约束函数能显著地减少所生成的结点数</a:t>
            </a:r>
            <a:r>
              <a:rPr lang="zh-CN" altLang="en-US" sz="2400" dirty="0"/>
              <a:t>。但这样的约束函数往往计算量较大。因此，</a:t>
            </a:r>
            <a:r>
              <a:rPr lang="zh-CN" altLang="en-US" sz="2400" dirty="0">
                <a:solidFill>
                  <a:srgbClr val="C00000"/>
                </a:solidFill>
              </a:rPr>
              <a:t>在选择约束函数时通常存在生成结点数与约束函数计算量之间的折衷</a:t>
            </a:r>
            <a:r>
              <a:rPr lang="zh-CN" altLang="en-US" sz="2400" dirty="0"/>
              <a:t>。</a:t>
            </a:r>
            <a:endParaRPr lang="zh-CN" altLang="en-US" sz="2400" dirty="0"/>
          </a:p>
          <a:p>
            <a:pPr eaLnBrk="1" hangingPunct="1"/>
            <a:endParaRPr lang="en-US" altLang="zh-CN" sz="2400" dirty="0"/>
          </a:p>
          <a:p>
            <a:pPr eaLnBrk="1" hangingPunct="1"/>
            <a:endParaRPr lang="zh-CN" altLang="en-US" sz="2400" dirty="0"/>
          </a:p>
        </p:txBody>
      </p:sp>
      <p:sp>
        <p:nvSpPr>
          <p:cNvPr id="315396"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687388" y="125413"/>
            <a:ext cx="77724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en-US"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ea"/>
                <a:ea typeface="+mj-ea"/>
                <a:cs typeface="+mj-cs"/>
              </a:rPr>
              <a:t>重排原理</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31642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104452" name="Text Box 5"/>
          <p:cNvSpPr txBox="1"/>
          <p:nvPr/>
        </p:nvSpPr>
        <p:spPr>
          <a:xfrm>
            <a:off x="323850" y="995363"/>
            <a:ext cx="8569325" cy="1570037"/>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对于许多问题而言，在搜索试探时选取</a:t>
            </a:r>
            <a:r>
              <a:rPr lang="en-US" altLang="zh-CN" sz="2400" dirty="0">
                <a:latin typeface="Arial" panose="020B0604020202020204" pitchFamily="34" charset="0"/>
                <a:ea typeface="楷体_GB2312" pitchFamily="49" charset="-122"/>
              </a:rPr>
              <a:t>x[i]</a:t>
            </a:r>
            <a:r>
              <a:rPr lang="zh-CN" altLang="en-US" sz="2400" dirty="0">
                <a:latin typeface="Arial" panose="020B0604020202020204" pitchFamily="34" charset="0"/>
                <a:ea typeface="楷体_GB2312" pitchFamily="49" charset="-122"/>
              </a:rPr>
              <a:t>的值顺序是任意的。</a:t>
            </a:r>
            <a:r>
              <a:rPr lang="zh-CN" altLang="en-US" sz="2400" b="1" dirty="0">
                <a:solidFill>
                  <a:srgbClr val="C00000"/>
                </a:solidFill>
                <a:latin typeface="Arial" panose="020B0604020202020204" pitchFamily="34" charset="0"/>
                <a:ea typeface="黑体" panose="02010609060101010101" pitchFamily="2" charset="-122"/>
              </a:rPr>
              <a:t>在其它条件相当的前提下，让可取值最少的</a:t>
            </a:r>
            <a:r>
              <a:rPr lang="en-US" altLang="zh-CN" sz="2400" b="1" dirty="0">
                <a:solidFill>
                  <a:srgbClr val="C00000"/>
                </a:solidFill>
                <a:latin typeface="Arial" panose="020B0604020202020204" pitchFamily="34" charset="0"/>
                <a:ea typeface="黑体" panose="02010609060101010101" pitchFamily="2" charset="-122"/>
              </a:rPr>
              <a:t>x[i]</a:t>
            </a:r>
            <a:r>
              <a:rPr lang="zh-CN" altLang="en-US" sz="2400" b="1" dirty="0">
                <a:solidFill>
                  <a:srgbClr val="C00000"/>
                </a:solidFill>
                <a:latin typeface="Arial" panose="020B0604020202020204" pitchFamily="34" charset="0"/>
                <a:ea typeface="黑体" panose="02010609060101010101" pitchFamily="2" charset="-122"/>
              </a:rPr>
              <a:t>优先</a:t>
            </a:r>
            <a:r>
              <a:rPr lang="zh-CN" altLang="en-US" sz="2400" dirty="0">
                <a:latin typeface="Arial" panose="020B0604020202020204" pitchFamily="34" charset="0"/>
                <a:ea typeface="楷体_GB2312" pitchFamily="49" charset="-122"/>
              </a:rPr>
              <a:t>。从图中关于同一问题的</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棵不同解空间树，可以体会到这种策略的潜力。</a:t>
            </a:r>
            <a:endParaRPr lang="zh-CN" altLang="en-US" sz="2400" dirty="0">
              <a:latin typeface="Arial" panose="020B0604020202020204" pitchFamily="34" charset="0"/>
              <a:ea typeface="楷体_GB2312" pitchFamily="49" charset="-122"/>
            </a:endParaRPr>
          </a:p>
        </p:txBody>
      </p:sp>
      <p:pic>
        <p:nvPicPr>
          <p:cNvPr id="104453" name="Picture 6" descr="t510a"/>
          <p:cNvPicPr>
            <a:picLocks noChangeAspect="1"/>
          </p:cNvPicPr>
          <p:nvPr/>
        </p:nvPicPr>
        <p:blipFill>
          <a:blip r:embed="rId1"/>
          <a:stretch>
            <a:fillRect/>
          </a:stretch>
        </p:blipFill>
        <p:spPr>
          <a:xfrm>
            <a:off x="1476375" y="2211388"/>
            <a:ext cx="5183188" cy="1362075"/>
          </a:xfrm>
          <a:prstGeom prst="rect">
            <a:avLst/>
          </a:prstGeom>
          <a:noFill/>
          <a:ln w="9525">
            <a:noFill/>
          </a:ln>
        </p:spPr>
      </p:pic>
      <p:pic>
        <p:nvPicPr>
          <p:cNvPr id="104454" name="Picture 7" descr="t510b"/>
          <p:cNvPicPr>
            <a:picLocks noChangeAspect="1"/>
          </p:cNvPicPr>
          <p:nvPr/>
        </p:nvPicPr>
        <p:blipFill>
          <a:blip r:embed="rId2"/>
          <a:stretch>
            <a:fillRect/>
          </a:stretch>
        </p:blipFill>
        <p:spPr>
          <a:xfrm>
            <a:off x="1619250" y="3717925"/>
            <a:ext cx="5184775" cy="1398588"/>
          </a:xfrm>
          <a:prstGeom prst="rect">
            <a:avLst/>
          </a:prstGeom>
          <a:noFill/>
          <a:ln w="9525">
            <a:noFill/>
          </a:ln>
        </p:spPr>
      </p:pic>
      <p:sp>
        <p:nvSpPr>
          <p:cNvPr id="316424" name="Text Box 8"/>
          <p:cNvSpPr txBox="1">
            <a:spLocks noChangeArrowheads="1"/>
          </p:cNvSpPr>
          <p:nvPr/>
        </p:nvSpPr>
        <p:spPr bwMode="auto">
          <a:xfrm>
            <a:off x="303213" y="5294313"/>
            <a:ext cx="8589963" cy="10144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图</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(a)</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中，从第</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1</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层剪去</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1</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棵子树，则从所有应当考虑的</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3</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元组中</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一次消去</a:t>
            </a:r>
            <a:r>
              <a:rPr kumimoji="0" lang="en-US" altLang="zh-CN" sz="2000" b="0" i="0" u="none" strike="noStrike" kern="1200" cap="none" spc="0" normalizeH="0" baseline="0" noProof="0" dirty="0">
                <a:ln>
                  <a:noFill/>
                </a:ln>
                <a:solidFill>
                  <a:srgbClr val="C00000"/>
                </a:solidFill>
                <a:effectLst/>
                <a:uLnTx/>
                <a:uFillTx/>
                <a:latin typeface="+mn-lt"/>
                <a:ea typeface="楷体_GB2312" pitchFamily="49" charset="-122"/>
                <a:cs typeface="+mn-cs"/>
              </a:rPr>
              <a:t>12</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个</a:t>
            </a:r>
            <a:r>
              <a:rPr kumimoji="0" lang="en-US" altLang="zh-CN" sz="2000" b="0" i="0" u="none" strike="noStrike" kern="1200" cap="none" spc="0" normalizeH="0" baseline="0" noProof="0" dirty="0">
                <a:ln>
                  <a:noFill/>
                </a:ln>
                <a:solidFill>
                  <a:srgbClr val="C00000"/>
                </a:solidFill>
                <a:effectLst/>
                <a:uLnTx/>
                <a:uFillTx/>
                <a:latin typeface="+mn-lt"/>
                <a:ea typeface="楷体_GB2312" pitchFamily="49" charset="-122"/>
                <a:cs typeface="+mn-cs"/>
              </a:rPr>
              <a:t>3</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元组</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。对于图</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(b)</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，虽然同样从第</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1</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层剪去</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1</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棵子树，却只从应当考虑的</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3</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元组中</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消去</a:t>
            </a:r>
            <a:r>
              <a:rPr kumimoji="0" lang="en-US" altLang="zh-CN" sz="2000" b="0" i="0" u="none" strike="noStrike" kern="1200" cap="none" spc="0" normalizeH="0" baseline="0" noProof="0" dirty="0">
                <a:ln>
                  <a:noFill/>
                </a:ln>
                <a:solidFill>
                  <a:srgbClr val="C00000"/>
                </a:solidFill>
                <a:effectLst/>
                <a:uLnTx/>
                <a:uFillTx/>
                <a:latin typeface="+mn-lt"/>
                <a:ea typeface="楷体_GB2312" pitchFamily="49" charset="-122"/>
                <a:cs typeface="+mn-cs"/>
              </a:rPr>
              <a:t>8</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个</a:t>
            </a:r>
            <a:r>
              <a:rPr kumimoji="0" lang="en-US" altLang="zh-CN" sz="2000" b="0" i="0" u="none" strike="noStrike" kern="1200" cap="none" spc="0" normalizeH="0" baseline="0" noProof="0" dirty="0">
                <a:ln>
                  <a:noFill/>
                </a:ln>
                <a:solidFill>
                  <a:srgbClr val="C00000"/>
                </a:solidFill>
                <a:effectLst/>
                <a:uLnTx/>
                <a:uFillTx/>
                <a:latin typeface="+mn-lt"/>
                <a:ea typeface="楷体_GB2312" pitchFamily="49" charset="-122"/>
                <a:cs typeface="+mn-cs"/>
              </a:rPr>
              <a:t>3</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元组</a:t>
            </a:r>
            <a:r>
              <a:rPr kumimoji="0" lang="zh-CN" altLang="en-US" sz="2000" b="0" i="0" u="none" strike="noStrike" kern="1200" cap="none" spc="0" normalizeH="0" baseline="0" noProof="0" dirty="0">
                <a:ln>
                  <a:noFill/>
                </a:ln>
                <a:solidFill>
                  <a:schemeClr val="dk1"/>
                </a:solidFill>
                <a:effectLst/>
                <a:uLnTx/>
                <a:uFillTx/>
                <a:latin typeface="+mn-lt"/>
                <a:ea typeface="楷体_GB2312" pitchFamily="49" charset="-122"/>
                <a:cs typeface="+mn-cs"/>
              </a:rPr>
              <a:t>。</a:t>
            </a:r>
            <a:r>
              <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rPr>
              <a:t>前者的效果明显比后者好。</a:t>
            </a:r>
            <a:endParaRPr kumimoji="0" lang="zh-CN" altLang="en-US" sz="2000" b="0" i="0" u="none" strike="noStrike" kern="1200" cap="none" spc="0" normalizeH="0" baseline="0" noProof="0" dirty="0">
              <a:ln>
                <a:noFill/>
              </a:ln>
              <a:solidFill>
                <a:srgbClr val="C00000"/>
              </a:solidFill>
              <a:effectLst/>
              <a:uLnTx/>
              <a:uFillTx/>
              <a:latin typeface="+mn-lt"/>
              <a:ea typeface="楷体_GB2312" pitchFamily="49" charset="-122"/>
              <a:cs typeface="+mn-cs"/>
            </a:endParaRPr>
          </a:p>
        </p:txBody>
      </p:sp>
      <p:sp>
        <p:nvSpPr>
          <p:cNvPr id="104456" name="Text Box 10"/>
          <p:cNvSpPr txBox="1"/>
          <p:nvPr/>
        </p:nvSpPr>
        <p:spPr>
          <a:xfrm>
            <a:off x="6856413" y="2944813"/>
            <a:ext cx="557212" cy="4572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(a)</a:t>
            </a:r>
            <a:endParaRPr lang="en-US" altLang="zh-CN" sz="2400" dirty="0">
              <a:latin typeface="Arial" panose="020B0604020202020204" pitchFamily="34" charset="0"/>
              <a:ea typeface="楷体_GB2312" pitchFamily="49" charset="-122"/>
            </a:endParaRPr>
          </a:p>
        </p:txBody>
      </p:sp>
      <p:sp>
        <p:nvSpPr>
          <p:cNvPr id="104457" name="Text Box 11"/>
          <p:cNvSpPr txBox="1"/>
          <p:nvPr/>
        </p:nvSpPr>
        <p:spPr>
          <a:xfrm>
            <a:off x="6948488" y="4365625"/>
            <a:ext cx="557212" cy="4572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(b)</a:t>
            </a:r>
            <a:endParaRPr lang="en-US" altLang="zh-CN" sz="2400" dirty="0">
              <a:latin typeface="Arial" panose="020B0604020202020204" pitchFamily="34" charset="0"/>
              <a:ea typeface="楷体_GB2312" pitchFamily="49" charset="-122"/>
            </a:endParaRPr>
          </a:p>
        </p:txBody>
      </p:sp>
      <p:sp>
        <p:nvSpPr>
          <p:cNvPr id="104458" name="椭圆 1"/>
          <p:cNvSpPr/>
          <p:nvPr/>
        </p:nvSpPr>
        <p:spPr>
          <a:xfrm>
            <a:off x="4140200" y="2478088"/>
            <a:ext cx="2592388" cy="1311275"/>
          </a:xfrm>
          <a:prstGeom prst="ellipse">
            <a:avLst/>
          </a:prstGeom>
          <a:noFill/>
          <a:ln w="12700" cap="flat" cmpd="sng">
            <a:solidFill>
              <a:srgbClr val="C00000"/>
            </a:solidFill>
            <a:prstDash val="sysDot"/>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
                <a:schemeClr val="accent2"/>
              </a:buClr>
              <a:buFont typeface="Wingdings" panose="05000000000000000000" pitchFamily="2" charset="2"/>
              <a:buNone/>
            </a:pPr>
            <a:endParaRPr lang="zh-CN" altLang="en-US" sz="2400" dirty="0">
              <a:latin typeface="Arial" panose="020B0604020202020204" pitchFamily="34" charset="0"/>
              <a:ea typeface="楷体_GB2312" pitchFamily="49" charset="-122"/>
            </a:endParaRPr>
          </a:p>
        </p:txBody>
      </p:sp>
      <p:sp>
        <p:nvSpPr>
          <p:cNvPr id="104459" name="椭圆 12"/>
          <p:cNvSpPr/>
          <p:nvPr/>
        </p:nvSpPr>
        <p:spPr>
          <a:xfrm>
            <a:off x="5076825" y="4152900"/>
            <a:ext cx="1592263" cy="1095375"/>
          </a:xfrm>
          <a:prstGeom prst="ellipse">
            <a:avLst/>
          </a:prstGeom>
          <a:noFill/>
          <a:ln w="12700" cap="flat" cmpd="sng">
            <a:solidFill>
              <a:srgbClr val="C00000"/>
            </a:solidFill>
            <a:prstDash val="sysDot"/>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Clr>
                <a:schemeClr val="accent2"/>
              </a:buClr>
              <a:buFont typeface="Wingdings" panose="05000000000000000000" pitchFamily="2" charset="2"/>
              <a:buNone/>
            </a:pP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3"/>
          <p:cNvSpPr>
            <a:spLocks noGrp="1" noChangeArrowheads="1"/>
          </p:cNvSpPr>
          <p:nvPr>
            <p:ph idx="1"/>
          </p:nvPr>
        </p:nvSpPr>
        <p:spPr>
          <a:xfrm>
            <a:off x="468313" y="1557338"/>
            <a:ext cx="8207375" cy="48958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所求解的问题有</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n</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个输入，且用一个</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n</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元组</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1</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2</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a:t>
            </a:r>
            <a:r>
              <a:rPr kumimoji="1" lang="en-US" altLang="zh-CN" sz="2400" b="0" i="0" u="none" strike="noStrike" kern="0" cap="none" spc="0" normalizeH="0" baseline="0" noProof="0" dirty="0" err="1"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err="1" smtClean="0">
                <a:ln>
                  <a:noFill/>
                </a:ln>
                <a:solidFill>
                  <a:schemeClr val="tx1"/>
                </a:solidFill>
                <a:effectLst/>
                <a:uLnTx/>
                <a:uFillTx/>
                <a:latin typeface="+mn-ea"/>
                <a:ea typeface="+mn-ea"/>
                <a:cs typeface="+mn-cs"/>
              </a:rPr>
              <a:t>n</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来表示问题的解。其中，</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i</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的取值范围为某个有穷集</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S</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a:t>
            </a:r>
            <a:endParaRPr kumimoji="1" lang="zh-CN" altLang="en-US" sz="2400" b="0" i="0" u="none" strike="noStrike" kern="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en-US" altLang="zh-CN" sz="2400" b="0" i="0" u="none" strike="noStrike" kern="0" cap="none" spc="0" normalizeH="0" baseline="0" noProof="0" dirty="0" smtClean="0">
                <a:ln>
                  <a:noFill/>
                </a:ln>
                <a:solidFill>
                  <a:schemeClr val="tx1"/>
                </a:solidFill>
                <a:effectLst/>
                <a:uLnTx/>
                <a:uFillTx/>
                <a:latin typeface="+mn-ea"/>
                <a:ea typeface="+mn-ea"/>
              </a:rPr>
              <a:t>0-1</a:t>
            </a:r>
            <a:r>
              <a:rPr kumimoji="1" lang="zh-CN" altLang="en-US" sz="2400" b="0" i="0" u="none" strike="noStrike" kern="0" cap="none" spc="0" normalizeH="0" baseline="0" noProof="0" dirty="0" smtClean="0">
                <a:ln>
                  <a:noFill/>
                </a:ln>
                <a:solidFill>
                  <a:schemeClr val="tx1"/>
                </a:solidFill>
                <a:effectLst/>
                <a:uLnTx/>
                <a:uFillTx/>
                <a:latin typeface="+mn-ea"/>
                <a:ea typeface="+mn-ea"/>
              </a:rPr>
              <a:t>背包问题中，</a:t>
            </a:r>
            <a:r>
              <a:rPr kumimoji="1" lang="en-US" altLang="zh-CN" sz="2400" b="0" i="0" u="none" strike="noStrike" kern="0" cap="none" spc="0" normalizeH="0" baseline="0" noProof="0" dirty="0" smtClean="0">
                <a:ln>
                  <a:noFill/>
                </a:ln>
                <a:solidFill>
                  <a:schemeClr val="tx1"/>
                </a:solidFill>
                <a:effectLst/>
                <a:uLnTx/>
                <a:uFillTx/>
                <a:latin typeface="+mn-ea"/>
                <a:ea typeface="+mn-ea"/>
              </a:rPr>
              <a:t>S={0,1}</a:t>
            </a:r>
            <a:endParaRPr kumimoji="1" lang="en-US" altLang="zh-CN" sz="2400" b="0" i="0" u="none" strike="noStrike" kern="0" cap="none" spc="0" normalizeH="0" baseline="0" noProof="0" dirty="0" smtClean="0">
              <a:ln>
                <a:noFill/>
              </a:ln>
              <a:solidFill>
                <a:schemeClr val="tx1"/>
              </a:solidFill>
              <a:effectLst/>
              <a:uLnTx/>
              <a:uFillTx/>
              <a:latin typeface="+mn-ea"/>
              <a:ea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把</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1</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2</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a:t>
            </a:r>
            <a:r>
              <a:rPr kumimoji="1" lang="en-US" altLang="zh-CN" sz="2400" b="0" i="0" u="none" strike="noStrike" kern="0" cap="none" spc="0" normalizeH="0" baseline="0" noProof="0" dirty="0" err="1"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err="1" smtClean="0">
                <a:ln>
                  <a:noFill/>
                </a:ln>
                <a:solidFill>
                  <a:schemeClr val="tx1"/>
                </a:solidFill>
                <a:effectLst/>
                <a:uLnTx/>
                <a:uFillTx/>
                <a:latin typeface="+mn-ea"/>
                <a:ea typeface="+mn-ea"/>
                <a:cs typeface="+mn-cs"/>
              </a:rPr>
              <a:t>n</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称为问题的解向量，把</a:t>
            </a:r>
            <a:r>
              <a:rPr kumimoji="1" lang="en-US" altLang="zh-CN" sz="2400" b="0" i="0" u="none" strike="noStrike" kern="0" cap="none" spc="0" normalizeH="0" baseline="0" noProof="0" dirty="0" smtClean="0">
                <a:ln>
                  <a:noFill/>
                </a:ln>
                <a:solidFill>
                  <a:schemeClr val="tx1"/>
                </a:solidFill>
                <a:effectLst/>
                <a:uLnTx/>
                <a:uFillTx/>
                <a:latin typeface="+mn-ea"/>
                <a:ea typeface="+mn-ea"/>
                <a:cs typeface="+mn-cs"/>
              </a:rPr>
              <a:t>x</a:t>
            </a:r>
            <a:r>
              <a:rPr kumimoji="1" lang="en-US" altLang="zh-CN" sz="2400" b="0" i="0" u="none" strike="noStrike" kern="0" cap="none" spc="0" normalizeH="0" baseline="-25000" noProof="0" dirty="0" smtClean="0">
                <a:ln>
                  <a:noFill/>
                </a:ln>
                <a:solidFill>
                  <a:schemeClr val="tx1"/>
                </a:solidFill>
                <a:effectLst/>
                <a:uLnTx/>
                <a:uFillTx/>
                <a:latin typeface="+mn-ea"/>
                <a:ea typeface="+mn-ea"/>
                <a:cs typeface="+mn-cs"/>
              </a:rPr>
              <a:t>i</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的所有可能取值范围的组合称为问题的解空间。</a:t>
            </a:r>
            <a:endParaRPr kumimoji="1" lang="zh-CN" altLang="en-US" sz="2400" b="0" i="0" u="none" strike="noStrike" kern="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en-US" altLang="zh-CN" sz="2400" b="0" i="0" u="none" strike="noStrike" kern="0" cap="none" spc="0" normalizeH="0" baseline="0" noProof="0" dirty="0" smtClean="0">
                <a:ln>
                  <a:noFill/>
                </a:ln>
                <a:solidFill>
                  <a:schemeClr val="tx1"/>
                </a:solidFill>
                <a:effectLst/>
                <a:uLnTx/>
                <a:uFillTx/>
                <a:latin typeface="+mn-ea"/>
                <a:ea typeface="+mn-ea"/>
              </a:rPr>
              <a:t>0-1</a:t>
            </a:r>
            <a:r>
              <a:rPr kumimoji="1" lang="zh-CN" altLang="en-US" sz="2400" b="0" i="0" u="none" strike="noStrike" kern="0" cap="none" spc="0" normalizeH="0" baseline="0" noProof="0" dirty="0" smtClean="0">
                <a:ln>
                  <a:noFill/>
                </a:ln>
                <a:solidFill>
                  <a:schemeClr val="tx1"/>
                </a:solidFill>
                <a:effectLst/>
                <a:uLnTx/>
                <a:uFillTx/>
                <a:latin typeface="+mn-ea"/>
                <a:ea typeface="+mn-ea"/>
              </a:rPr>
              <a:t>背包问题中，其解空间由长度为</a:t>
            </a:r>
            <a:r>
              <a:rPr kumimoji="1" lang="en-US" altLang="zh-CN" sz="2400" b="0" i="0" u="none" strike="noStrike" kern="0" cap="none" spc="0" normalizeH="0" baseline="0" noProof="0" dirty="0" smtClean="0">
                <a:ln>
                  <a:noFill/>
                </a:ln>
                <a:solidFill>
                  <a:schemeClr val="tx1"/>
                </a:solidFill>
                <a:effectLst/>
                <a:uLnTx/>
                <a:uFillTx/>
                <a:latin typeface="+mn-ea"/>
                <a:ea typeface="+mn-ea"/>
              </a:rPr>
              <a:t>n</a:t>
            </a:r>
            <a:r>
              <a:rPr kumimoji="1" lang="zh-CN" altLang="en-US" sz="2400" b="0" i="0" u="none" strike="noStrike" kern="0" cap="none" spc="0" normalizeH="0" baseline="0" noProof="0" dirty="0" smtClean="0">
                <a:ln>
                  <a:noFill/>
                </a:ln>
                <a:solidFill>
                  <a:schemeClr val="tx1"/>
                </a:solidFill>
                <a:effectLst/>
                <a:uLnTx/>
                <a:uFillTx/>
                <a:latin typeface="+mn-ea"/>
                <a:ea typeface="+mn-ea"/>
              </a:rPr>
              <a:t>的</a:t>
            </a:r>
            <a:r>
              <a:rPr kumimoji="1" lang="en-US" altLang="zh-CN" sz="2400" b="0" i="0" u="none" strike="noStrike" kern="0" cap="none" spc="0" normalizeH="0" baseline="0" noProof="0" dirty="0" smtClean="0">
                <a:ln>
                  <a:noFill/>
                </a:ln>
                <a:solidFill>
                  <a:schemeClr val="tx1"/>
                </a:solidFill>
                <a:effectLst/>
                <a:uLnTx/>
                <a:uFillTx/>
                <a:latin typeface="+mn-ea"/>
                <a:ea typeface="+mn-ea"/>
              </a:rPr>
              <a:t>0-1</a:t>
            </a:r>
            <a:r>
              <a:rPr kumimoji="1" lang="zh-CN" altLang="en-US" sz="2400" b="0" i="0" u="none" strike="noStrike" kern="0" cap="none" spc="0" normalizeH="0" baseline="0" noProof="0" dirty="0" smtClean="0">
                <a:ln>
                  <a:noFill/>
                </a:ln>
                <a:solidFill>
                  <a:schemeClr val="tx1"/>
                </a:solidFill>
                <a:effectLst/>
                <a:uLnTx/>
                <a:uFillTx/>
                <a:latin typeface="+mn-ea"/>
                <a:ea typeface="+mn-ea"/>
              </a:rPr>
              <a:t>向量组成，当</a:t>
            </a:r>
            <a:r>
              <a:rPr kumimoji="1" lang="en-US" altLang="zh-CN" sz="2400" b="0" i="0" u="none" strike="noStrike" kern="0" cap="none" spc="0" normalizeH="0" baseline="0" noProof="0" dirty="0" smtClean="0">
                <a:ln>
                  <a:noFill/>
                </a:ln>
                <a:solidFill>
                  <a:schemeClr val="tx1"/>
                </a:solidFill>
                <a:effectLst/>
                <a:uLnTx/>
                <a:uFillTx/>
                <a:latin typeface="+mn-ea"/>
                <a:ea typeface="+mn-ea"/>
              </a:rPr>
              <a:t>n=3</a:t>
            </a:r>
            <a:r>
              <a:rPr kumimoji="1" lang="zh-CN" altLang="en-US" sz="2400" b="0" i="0" u="none" strike="noStrike" kern="0" cap="none" spc="0" normalizeH="0" baseline="0" noProof="0" dirty="0" smtClean="0">
                <a:ln>
                  <a:noFill/>
                </a:ln>
                <a:solidFill>
                  <a:schemeClr val="tx1"/>
                </a:solidFill>
                <a:effectLst/>
                <a:uLnTx/>
                <a:uFillTx/>
                <a:latin typeface="+mn-ea"/>
                <a:ea typeface="+mn-ea"/>
              </a:rPr>
              <a:t>时，其解空间是</a:t>
            </a:r>
            <a:r>
              <a:rPr kumimoji="1" lang="en-US" altLang="zh-CN" sz="2400" b="0" i="0" u="none" strike="noStrike" kern="0" cap="none" spc="0" normalizeH="0" baseline="0" noProof="0" dirty="0" smtClean="0">
                <a:ln>
                  <a:noFill/>
                </a:ln>
                <a:solidFill>
                  <a:schemeClr val="tx1"/>
                </a:solidFill>
                <a:effectLst/>
                <a:uLnTx/>
                <a:uFillTx/>
                <a:latin typeface="+mn-ea"/>
                <a:ea typeface="+mn-ea"/>
              </a:rPr>
              <a:t>{(0,0,0),(0,1,0),(0,0,1),(1,0,0),(0,1,1),(1,0,1),(1,1,0),(1,1,1)}</a:t>
            </a:r>
            <a:endParaRPr kumimoji="1" lang="en-US" altLang="zh-CN" sz="2400" b="0" i="0" u="none" strike="noStrike" kern="0" cap="none" spc="0" normalizeH="0" baseline="0" noProof="0" dirty="0" smtClean="0">
              <a:ln>
                <a:noFill/>
              </a:ln>
              <a:solidFill>
                <a:schemeClr val="tx1"/>
              </a:solidFill>
              <a:effectLst/>
              <a:uLnTx/>
              <a:uFillTx/>
              <a:latin typeface="+mn-ea"/>
              <a:ea typeface="+mn-ea"/>
            </a:endParaRPr>
          </a:p>
        </p:txBody>
      </p:sp>
      <p:sp>
        <p:nvSpPr>
          <p:cNvPr id="13315" name="Rectangle 50"/>
          <p:cNvSpPr>
            <a:spLocks noGrp="1"/>
          </p:cNvSpPr>
          <p:nvPr>
            <p:ph type="title"/>
          </p:nvPr>
        </p:nvSpPr>
        <p:spPr/>
        <p:txBody>
          <a:bodyPr vert="horz" wrap="square" lIns="91440" tIns="45720" rIns="91440" bIns="45720" anchor="ctr" anchorCtr="0"/>
          <a:p>
            <a:pPr eaLnBrk="1" hangingPunct="1"/>
            <a:r>
              <a:rPr lang="zh-CN" altLang="en-US" sz="4000" dirty="0"/>
              <a:t>问题的解空间</a:t>
            </a:r>
            <a:endParaRPr lang="zh-CN" altLang="en-US" sz="4000" dirty="0"/>
          </a:p>
        </p:txBody>
      </p:sp>
      <p:graphicFrame>
        <p:nvGraphicFramePr>
          <p:cNvPr id="3" name="对象 2"/>
          <p:cNvGraphicFramePr>
            <a:graphicFrameLocks noChangeAspect="1"/>
          </p:cNvGraphicFramePr>
          <p:nvPr/>
        </p:nvGraphicFramePr>
        <p:xfrm>
          <a:off x="4211638" y="5003800"/>
          <a:ext cx="3663950" cy="1738313"/>
        </p:xfrm>
        <a:graphic>
          <a:graphicData uri="http://schemas.openxmlformats.org/presentationml/2006/ole">
            <mc:AlternateContent xmlns:mc="http://schemas.openxmlformats.org/markup-compatibility/2006">
              <mc:Choice xmlns:v="urn:schemas-microsoft-com:vml" Requires="v">
                <p:oleObj spid="_x0000_s3080" name="" r:id="rId1" imgW="24315420" imgH="12504420" progId="MSPhotoEd.3">
                  <p:embed/>
                </p:oleObj>
              </mc:Choice>
              <mc:Fallback>
                <p:oleObj name="" r:id="rId1" imgW="24315420" imgH="12504420" progId="MSPhotoEd.3">
                  <p:embed/>
                  <p:pic>
                    <p:nvPicPr>
                      <p:cNvPr id="0" name="图片 3079"/>
                      <p:cNvPicPr/>
                      <p:nvPr/>
                    </p:nvPicPr>
                    <p:blipFill>
                      <a:blip r:embed="rId2"/>
                      <a:srcRect b="18550"/>
                      <a:stretch>
                        <a:fillRect/>
                      </a:stretch>
                    </p:blipFill>
                    <p:spPr>
                      <a:xfrm>
                        <a:off x="4211638" y="5003800"/>
                        <a:ext cx="3663950" cy="173831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3"/>
          <p:cNvSpPr>
            <a:spLocks noGrp="1"/>
          </p:cNvSpPr>
          <p:nvPr>
            <p:ph idx="1"/>
          </p:nvPr>
        </p:nvSpPr>
        <p:spPr>
          <a:xfrm>
            <a:off x="457200" y="765175"/>
            <a:ext cx="8229600" cy="5792788"/>
          </a:xfrm>
        </p:spPr>
        <p:txBody>
          <a:bodyPr vert="horz" wrap="square" lIns="91440" tIns="45720" rIns="91440" bIns="45720" anchor="t" anchorCtr="0"/>
          <a:p>
            <a:pPr eaLnBrk="1" hangingPunct="1"/>
            <a:r>
              <a:rPr lang="zh-CN" altLang="en-US" sz="2400" dirty="0"/>
              <a:t>一棵</a:t>
            </a:r>
            <a:r>
              <a:rPr lang="zh-CN" altLang="en-US" sz="2400" dirty="0">
                <a:solidFill>
                  <a:srgbClr val="FF0000"/>
                </a:solidFill>
              </a:rPr>
              <a:t>高度为</a:t>
            </a:r>
            <a:r>
              <a:rPr lang="en-US" altLang="zh-CN" sz="2400" dirty="0">
                <a:solidFill>
                  <a:srgbClr val="FF0000"/>
                </a:solidFill>
              </a:rPr>
              <a:t>n</a:t>
            </a:r>
            <a:r>
              <a:rPr lang="zh-CN" altLang="en-US" sz="2400" dirty="0"/>
              <a:t>的树，</a:t>
            </a:r>
            <a:r>
              <a:rPr lang="zh-CN" altLang="en-US" sz="2400" dirty="0">
                <a:solidFill>
                  <a:srgbClr val="FF0000"/>
                </a:solidFill>
              </a:rPr>
              <a:t>第</a:t>
            </a:r>
            <a:r>
              <a:rPr lang="en-US" altLang="zh-CN" sz="2400" dirty="0">
                <a:solidFill>
                  <a:srgbClr val="FF0000"/>
                </a:solidFill>
              </a:rPr>
              <a:t>0</a:t>
            </a:r>
            <a:r>
              <a:rPr lang="zh-CN" altLang="en-US" sz="2400" dirty="0">
                <a:solidFill>
                  <a:srgbClr val="FF0000"/>
                </a:solidFill>
              </a:rPr>
              <a:t>层</a:t>
            </a:r>
            <a:r>
              <a:rPr lang="zh-CN" altLang="en-US" sz="2400" dirty="0"/>
              <a:t>有</a:t>
            </a:r>
            <a:r>
              <a:rPr lang="en-US" altLang="zh-CN" sz="2400" dirty="0"/>
              <a:t>|S</a:t>
            </a:r>
            <a:r>
              <a:rPr lang="en-US" altLang="zh-CN" sz="2400" baseline="-25000" dirty="0"/>
              <a:t>0</a:t>
            </a:r>
            <a:r>
              <a:rPr lang="en-US" altLang="zh-CN" sz="2400" dirty="0"/>
              <a:t>|=m</a:t>
            </a:r>
            <a:r>
              <a:rPr lang="en-US" altLang="zh-CN" sz="2400" baseline="-25000" dirty="0"/>
              <a:t>0</a:t>
            </a:r>
            <a:r>
              <a:rPr lang="zh-CN" altLang="en-US" sz="2400" dirty="0"/>
              <a:t>个结点，构成</a:t>
            </a:r>
            <a:r>
              <a:rPr lang="en-US" altLang="zh-CN" sz="2400" dirty="0"/>
              <a:t>m</a:t>
            </a:r>
            <a:r>
              <a:rPr lang="en-US" altLang="zh-CN" sz="2400" baseline="-25000" dirty="0"/>
              <a:t>0</a:t>
            </a:r>
            <a:r>
              <a:rPr lang="zh-CN" altLang="en-US" sz="2400" dirty="0"/>
              <a:t>棵子树，每一棵子树都有</a:t>
            </a:r>
            <a:r>
              <a:rPr lang="en-US" altLang="zh-CN" sz="2400" dirty="0"/>
              <a:t>|S</a:t>
            </a:r>
            <a:r>
              <a:rPr lang="en-US" altLang="zh-CN" sz="2400" baseline="-25000" dirty="0"/>
              <a:t>1</a:t>
            </a:r>
            <a:r>
              <a:rPr lang="en-US" altLang="zh-CN" sz="2400" dirty="0"/>
              <a:t>|=m</a:t>
            </a:r>
            <a:r>
              <a:rPr lang="en-US" altLang="zh-CN" sz="2400" baseline="-25000" dirty="0"/>
              <a:t>1</a:t>
            </a:r>
            <a:r>
              <a:rPr lang="zh-CN" altLang="en-US" sz="2400" dirty="0"/>
              <a:t>个结点，因此，在第</a:t>
            </a:r>
            <a:r>
              <a:rPr lang="en-US" altLang="zh-CN" sz="2400" dirty="0"/>
              <a:t>1</a:t>
            </a:r>
            <a:r>
              <a:rPr lang="zh-CN" altLang="en-US" sz="2400" dirty="0"/>
              <a:t>层共有</a:t>
            </a:r>
            <a:r>
              <a:rPr lang="en-US" altLang="zh-CN" sz="2400" dirty="0"/>
              <a:t>m</a:t>
            </a:r>
            <a:r>
              <a:rPr lang="en-US" altLang="zh-CN" sz="2400" baseline="-25000" dirty="0"/>
              <a:t>0</a:t>
            </a:r>
            <a:r>
              <a:rPr lang="en-US" altLang="en-US" sz="2400" dirty="0"/>
              <a:t>×</a:t>
            </a:r>
            <a:r>
              <a:rPr lang="en-US" altLang="zh-CN" sz="2400" dirty="0"/>
              <a:t>m</a:t>
            </a:r>
            <a:r>
              <a:rPr lang="en-US" altLang="zh-CN" sz="2400" baseline="-25000" dirty="0"/>
              <a:t>1</a:t>
            </a:r>
            <a:r>
              <a:rPr lang="zh-CN" altLang="en-US" sz="2400" dirty="0"/>
              <a:t>个结点，构成</a:t>
            </a:r>
            <a:r>
              <a:rPr lang="en-US" altLang="zh-CN" sz="2400" dirty="0"/>
              <a:t>m</a:t>
            </a:r>
            <a:r>
              <a:rPr lang="en-US" altLang="zh-CN" sz="2400" baseline="-25000" dirty="0"/>
              <a:t>0</a:t>
            </a:r>
            <a:r>
              <a:rPr lang="en-US" altLang="en-US" sz="2400" dirty="0"/>
              <a:t>×</a:t>
            </a:r>
            <a:r>
              <a:rPr lang="en-US" altLang="zh-CN" sz="2400" dirty="0"/>
              <a:t>m</a:t>
            </a:r>
            <a:r>
              <a:rPr lang="en-US" altLang="zh-CN" sz="2400" baseline="-25000" dirty="0"/>
              <a:t>1</a:t>
            </a:r>
            <a:r>
              <a:rPr lang="zh-CN" altLang="en-US" sz="2400" dirty="0"/>
              <a:t>棵子树。最后，在</a:t>
            </a:r>
            <a:r>
              <a:rPr lang="zh-CN" altLang="en-US" sz="2400" dirty="0">
                <a:solidFill>
                  <a:srgbClr val="FF0000"/>
                </a:solidFill>
              </a:rPr>
              <a:t>第</a:t>
            </a:r>
            <a:r>
              <a:rPr lang="en-US" altLang="zh-CN" sz="2400" dirty="0">
                <a:solidFill>
                  <a:srgbClr val="FF0000"/>
                </a:solidFill>
              </a:rPr>
              <a:t>n-1</a:t>
            </a:r>
            <a:r>
              <a:rPr lang="zh-CN" altLang="en-US" sz="2400" dirty="0">
                <a:solidFill>
                  <a:srgbClr val="FF0000"/>
                </a:solidFill>
              </a:rPr>
              <a:t>层</a:t>
            </a:r>
            <a:r>
              <a:rPr lang="zh-CN" altLang="en-US" sz="2400" dirty="0"/>
              <a:t>共有</a:t>
            </a:r>
            <a:r>
              <a:rPr lang="en-US" altLang="zh-CN" sz="2400" dirty="0"/>
              <a:t>m</a:t>
            </a:r>
            <a:r>
              <a:rPr lang="en-US" altLang="zh-CN" sz="2400" baseline="-25000" dirty="0"/>
              <a:t>0</a:t>
            </a:r>
            <a:r>
              <a:rPr lang="en-US" altLang="en-US" sz="2400" dirty="0"/>
              <a:t>×</a:t>
            </a:r>
            <a:r>
              <a:rPr lang="en-US" altLang="zh-CN" sz="2400" dirty="0"/>
              <a:t>m</a:t>
            </a:r>
            <a:r>
              <a:rPr lang="en-US" altLang="zh-CN" sz="2400" baseline="-25000" dirty="0"/>
              <a:t>1</a:t>
            </a:r>
            <a:r>
              <a:rPr lang="en-US" altLang="en-US" sz="2400" dirty="0"/>
              <a:t>×</a:t>
            </a:r>
            <a:r>
              <a:rPr lang="en-US" altLang="zh-CN" sz="2400" dirty="0"/>
              <a:t>... </a:t>
            </a:r>
            <a:r>
              <a:rPr lang="en-US" altLang="en-US" sz="2400" dirty="0"/>
              <a:t>×</a:t>
            </a:r>
            <a:r>
              <a:rPr lang="en-US" altLang="zh-CN" sz="2400" dirty="0"/>
              <a:t>m</a:t>
            </a:r>
            <a:r>
              <a:rPr lang="en-US" altLang="zh-CN" sz="2400" baseline="-25000" dirty="0"/>
              <a:t>n-1</a:t>
            </a:r>
            <a:r>
              <a:rPr lang="zh-CN" altLang="en-US" sz="2400" dirty="0"/>
              <a:t>个叶结点。</a:t>
            </a:r>
            <a:endParaRPr lang="zh-CN" altLang="en-US" sz="2400" dirty="0"/>
          </a:p>
          <a:p>
            <a:pPr eaLnBrk="1" hangingPunct="1"/>
            <a:r>
              <a:rPr lang="zh-CN" altLang="en-US" sz="2400" dirty="0"/>
              <a:t>树中第</a:t>
            </a:r>
            <a:r>
              <a:rPr lang="en-US" altLang="zh-CN" sz="2400" dirty="0"/>
              <a:t>i</a:t>
            </a:r>
            <a:r>
              <a:rPr lang="zh-CN" altLang="en-US" sz="2400" dirty="0"/>
              <a:t>层与第</a:t>
            </a:r>
            <a:r>
              <a:rPr lang="en-US" altLang="zh-CN" sz="2400" dirty="0"/>
              <a:t>i+1</a:t>
            </a:r>
            <a:r>
              <a:rPr lang="zh-CN" altLang="en-US" sz="2400" dirty="0"/>
              <a:t>层之间旁边的标号，表示变量</a:t>
            </a:r>
            <a:r>
              <a:rPr lang="en-US" altLang="zh-CN" sz="2400" dirty="0"/>
              <a:t>x</a:t>
            </a:r>
            <a:r>
              <a:rPr lang="en-US" altLang="zh-CN" sz="2400" baseline="-25000" dirty="0"/>
              <a:t>i+1</a:t>
            </a:r>
            <a:r>
              <a:rPr lang="zh-CN" altLang="en-US" sz="2400" dirty="0"/>
              <a:t>的可能取值；由根结点到叶结点路径上的标号，构成了问题的一个可能的解。</a:t>
            </a:r>
            <a:endParaRPr lang="zh-CN" altLang="en-US" sz="2400" dirty="0"/>
          </a:p>
          <a:p>
            <a:pPr eaLnBrk="1" hangingPunct="1"/>
            <a:r>
              <a:rPr lang="en-US" altLang="zh-CN" sz="2400" dirty="0"/>
              <a:t>0-1</a:t>
            </a:r>
            <a:r>
              <a:rPr lang="zh-CN" altLang="en-US" sz="2400" dirty="0"/>
              <a:t>背包问题的解空间树如下图所示，叶结点的个数是</a:t>
            </a:r>
            <a:r>
              <a:rPr lang="en-US" altLang="zh-CN" sz="2400" dirty="0"/>
              <a:t>2</a:t>
            </a:r>
            <a:r>
              <a:rPr lang="en-US" altLang="zh-CN" sz="2400" baseline="30000" dirty="0"/>
              <a:t>n</a:t>
            </a:r>
            <a:endParaRPr lang="zh-CN" altLang="en-US" sz="2400" baseline="30000" dirty="0"/>
          </a:p>
          <a:p>
            <a:pPr eaLnBrk="1" hangingPunct="1"/>
            <a:endParaRPr lang="en-US" altLang="zh-CN" sz="2400" dirty="0"/>
          </a:p>
        </p:txBody>
      </p:sp>
      <p:grpSp>
        <p:nvGrpSpPr>
          <p:cNvPr id="13315" name="Group 4"/>
          <p:cNvGrpSpPr/>
          <p:nvPr/>
        </p:nvGrpSpPr>
        <p:grpSpPr>
          <a:xfrm>
            <a:off x="2051050" y="4078288"/>
            <a:ext cx="4679950" cy="2303462"/>
            <a:chOff x="1338" y="2251"/>
            <a:chExt cx="2948" cy="1451"/>
          </a:xfrm>
        </p:grpSpPr>
        <p:sp>
          <p:nvSpPr>
            <p:cNvPr id="14344" name="Oval 5"/>
            <p:cNvSpPr/>
            <p:nvPr/>
          </p:nvSpPr>
          <p:spPr>
            <a:xfrm>
              <a:off x="2699" y="2251"/>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A</a:t>
              </a:r>
              <a:endParaRPr lang="en-US" altLang="zh-CN" sz="2400" dirty="0">
                <a:latin typeface="Arial" panose="020B0604020202020204" pitchFamily="34" charset="0"/>
                <a:ea typeface="楷体_GB2312" pitchFamily="49" charset="-122"/>
              </a:endParaRPr>
            </a:p>
          </p:txBody>
        </p:sp>
        <p:sp>
          <p:nvSpPr>
            <p:cNvPr id="14345" name="Oval 6"/>
            <p:cNvSpPr/>
            <p:nvPr/>
          </p:nvSpPr>
          <p:spPr>
            <a:xfrm>
              <a:off x="2043" y="2614"/>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B</a:t>
              </a:r>
              <a:endParaRPr lang="en-US" altLang="zh-CN" sz="2400" dirty="0">
                <a:latin typeface="Arial" panose="020B0604020202020204" pitchFamily="34" charset="0"/>
                <a:ea typeface="楷体_GB2312" pitchFamily="49" charset="-122"/>
              </a:endParaRPr>
            </a:p>
          </p:txBody>
        </p:sp>
        <p:sp>
          <p:nvSpPr>
            <p:cNvPr id="14346" name="Oval 7"/>
            <p:cNvSpPr/>
            <p:nvPr/>
          </p:nvSpPr>
          <p:spPr>
            <a:xfrm>
              <a:off x="3438" y="2614"/>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C</a:t>
              </a:r>
              <a:endParaRPr lang="en-US" altLang="zh-CN" sz="2400" dirty="0">
                <a:latin typeface="Arial" panose="020B0604020202020204" pitchFamily="34" charset="0"/>
                <a:ea typeface="楷体_GB2312" pitchFamily="49" charset="-122"/>
              </a:endParaRPr>
            </a:p>
          </p:txBody>
        </p:sp>
        <p:sp>
          <p:nvSpPr>
            <p:cNvPr id="14347" name="Oval 8"/>
            <p:cNvSpPr/>
            <p:nvPr/>
          </p:nvSpPr>
          <p:spPr>
            <a:xfrm>
              <a:off x="1655" y="302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D</a:t>
              </a:r>
              <a:endParaRPr lang="en-US" altLang="zh-CN" sz="2400" dirty="0">
                <a:latin typeface="Arial" panose="020B0604020202020204" pitchFamily="34" charset="0"/>
                <a:ea typeface="楷体_GB2312" pitchFamily="49" charset="-122"/>
              </a:endParaRPr>
            </a:p>
          </p:txBody>
        </p:sp>
        <p:sp>
          <p:nvSpPr>
            <p:cNvPr id="14348" name="Oval 9"/>
            <p:cNvSpPr/>
            <p:nvPr/>
          </p:nvSpPr>
          <p:spPr>
            <a:xfrm>
              <a:off x="2426" y="302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E</a:t>
              </a:r>
              <a:endParaRPr lang="en-US" altLang="zh-CN" sz="2400" dirty="0">
                <a:latin typeface="Arial" panose="020B0604020202020204" pitchFamily="34" charset="0"/>
                <a:ea typeface="楷体_GB2312" pitchFamily="49" charset="-122"/>
              </a:endParaRPr>
            </a:p>
          </p:txBody>
        </p:sp>
        <p:sp>
          <p:nvSpPr>
            <p:cNvPr id="14349" name="Oval 10"/>
            <p:cNvSpPr/>
            <p:nvPr/>
          </p:nvSpPr>
          <p:spPr>
            <a:xfrm>
              <a:off x="3107" y="302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F</a:t>
              </a:r>
              <a:endParaRPr lang="en-US" altLang="zh-CN" sz="2400" dirty="0">
                <a:latin typeface="Arial" panose="020B0604020202020204" pitchFamily="34" charset="0"/>
                <a:ea typeface="楷体_GB2312" pitchFamily="49" charset="-122"/>
              </a:endParaRPr>
            </a:p>
          </p:txBody>
        </p:sp>
        <p:sp>
          <p:nvSpPr>
            <p:cNvPr id="14350" name="Oval 11"/>
            <p:cNvSpPr/>
            <p:nvPr/>
          </p:nvSpPr>
          <p:spPr>
            <a:xfrm>
              <a:off x="3833" y="302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G</a:t>
              </a:r>
              <a:endParaRPr lang="en-US" altLang="zh-CN" sz="2400" dirty="0">
                <a:latin typeface="Arial" panose="020B0604020202020204" pitchFamily="34" charset="0"/>
                <a:ea typeface="楷体_GB2312" pitchFamily="49" charset="-122"/>
              </a:endParaRPr>
            </a:p>
          </p:txBody>
        </p:sp>
        <p:sp>
          <p:nvSpPr>
            <p:cNvPr id="14351" name="Oval 12"/>
            <p:cNvSpPr/>
            <p:nvPr/>
          </p:nvSpPr>
          <p:spPr>
            <a:xfrm>
              <a:off x="1338"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H</a:t>
              </a:r>
              <a:endParaRPr lang="en-US" altLang="zh-CN" sz="2400" dirty="0">
                <a:latin typeface="Arial" panose="020B0604020202020204" pitchFamily="34" charset="0"/>
                <a:ea typeface="楷体_GB2312" pitchFamily="49" charset="-122"/>
              </a:endParaRPr>
            </a:p>
          </p:txBody>
        </p:sp>
        <p:sp>
          <p:nvSpPr>
            <p:cNvPr id="14352" name="Oval 13"/>
            <p:cNvSpPr/>
            <p:nvPr/>
          </p:nvSpPr>
          <p:spPr>
            <a:xfrm>
              <a:off x="1837"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I</a:t>
              </a:r>
              <a:endParaRPr lang="en-US" altLang="zh-CN" sz="2400" dirty="0">
                <a:latin typeface="Arial" panose="020B0604020202020204" pitchFamily="34" charset="0"/>
                <a:ea typeface="楷体_GB2312" pitchFamily="49" charset="-122"/>
              </a:endParaRPr>
            </a:p>
          </p:txBody>
        </p:sp>
        <p:sp>
          <p:nvSpPr>
            <p:cNvPr id="14353" name="Oval 14"/>
            <p:cNvSpPr/>
            <p:nvPr/>
          </p:nvSpPr>
          <p:spPr>
            <a:xfrm>
              <a:off x="2200"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J</a:t>
              </a:r>
              <a:endParaRPr lang="en-US" altLang="zh-CN" sz="2400" dirty="0">
                <a:latin typeface="Arial" panose="020B0604020202020204" pitchFamily="34" charset="0"/>
                <a:ea typeface="楷体_GB2312" pitchFamily="49" charset="-122"/>
              </a:endParaRPr>
            </a:p>
          </p:txBody>
        </p:sp>
        <p:sp>
          <p:nvSpPr>
            <p:cNvPr id="14354" name="Oval 15"/>
            <p:cNvSpPr/>
            <p:nvPr/>
          </p:nvSpPr>
          <p:spPr>
            <a:xfrm>
              <a:off x="2608"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K</a:t>
              </a:r>
              <a:endParaRPr lang="en-US" altLang="zh-CN" sz="2400" dirty="0">
                <a:latin typeface="Arial" panose="020B0604020202020204" pitchFamily="34" charset="0"/>
                <a:ea typeface="楷体_GB2312" pitchFamily="49" charset="-122"/>
              </a:endParaRPr>
            </a:p>
          </p:txBody>
        </p:sp>
        <p:sp>
          <p:nvSpPr>
            <p:cNvPr id="14355" name="Oval 16"/>
            <p:cNvSpPr/>
            <p:nvPr/>
          </p:nvSpPr>
          <p:spPr>
            <a:xfrm>
              <a:off x="2925"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L</a:t>
              </a:r>
              <a:endParaRPr lang="en-US" altLang="zh-CN" sz="2400" dirty="0">
                <a:latin typeface="Arial" panose="020B0604020202020204" pitchFamily="34" charset="0"/>
                <a:ea typeface="楷体_GB2312" pitchFamily="49" charset="-122"/>
              </a:endParaRPr>
            </a:p>
          </p:txBody>
        </p:sp>
        <p:sp>
          <p:nvSpPr>
            <p:cNvPr id="14356" name="Oval 17"/>
            <p:cNvSpPr/>
            <p:nvPr/>
          </p:nvSpPr>
          <p:spPr>
            <a:xfrm>
              <a:off x="3334"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M</a:t>
              </a:r>
              <a:endParaRPr lang="en-US" altLang="zh-CN" sz="2400" dirty="0">
                <a:latin typeface="Arial" panose="020B0604020202020204" pitchFamily="34" charset="0"/>
                <a:ea typeface="楷体_GB2312" pitchFamily="49" charset="-122"/>
              </a:endParaRPr>
            </a:p>
          </p:txBody>
        </p:sp>
        <p:sp>
          <p:nvSpPr>
            <p:cNvPr id="14357" name="Oval 18"/>
            <p:cNvSpPr/>
            <p:nvPr/>
          </p:nvSpPr>
          <p:spPr>
            <a:xfrm>
              <a:off x="3651"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N</a:t>
              </a:r>
              <a:endParaRPr lang="en-US" altLang="zh-CN" sz="2400" dirty="0">
                <a:latin typeface="Arial" panose="020B0604020202020204" pitchFamily="34" charset="0"/>
                <a:ea typeface="楷体_GB2312" pitchFamily="49" charset="-122"/>
              </a:endParaRPr>
            </a:p>
          </p:txBody>
        </p:sp>
        <p:sp>
          <p:nvSpPr>
            <p:cNvPr id="14358" name="Oval 19"/>
            <p:cNvSpPr/>
            <p:nvPr/>
          </p:nvSpPr>
          <p:spPr>
            <a:xfrm>
              <a:off x="4059" y="347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O</a:t>
              </a:r>
              <a:endParaRPr lang="en-US" altLang="zh-CN" sz="2400" dirty="0">
                <a:latin typeface="Arial" panose="020B0604020202020204" pitchFamily="34" charset="0"/>
                <a:ea typeface="楷体_GB2312" pitchFamily="49" charset="-122"/>
              </a:endParaRPr>
            </a:p>
          </p:txBody>
        </p:sp>
        <p:sp>
          <p:nvSpPr>
            <p:cNvPr id="14359" name="Line 20"/>
            <p:cNvSpPr/>
            <p:nvPr/>
          </p:nvSpPr>
          <p:spPr>
            <a:xfrm flipH="1">
              <a:off x="2245" y="2387"/>
              <a:ext cx="454" cy="272"/>
            </a:xfrm>
            <a:prstGeom prst="line">
              <a:avLst/>
            </a:prstGeom>
            <a:ln w="9525" cap="flat" cmpd="sng">
              <a:solidFill>
                <a:schemeClr val="tx1"/>
              </a:solidFill>
              <a:prstDash val="solid"/>
              <a:headEnd type="none" w="med" len="med"/>
              <a:tailEnd type="none" w="med" len="med"/>
            </a:ln>
          </p:spPr>
        </p:sp>
        <p:sp>
          <p:nvSpPr>
            <p:cNvPr id="14360" name="Line 21"/>
            <p:cNvSpPr/>
            <p:nvPr/>
          </p:nvSpPr>
          <p:spPr>
            <a:xfrm>
              <a:off x="2925" y="2387"/>
              <a:ext cx="545" cy="272"/>
            </a:xfrm>
            <a:prstGeom prst="line">
              <a:avLst/>
            </a:prstGeom>
            <a:ln w="9525" cap="flat" cmpd="sng">
              <a:solidFill>
                <a:schemeClr val="tx1"/>
              </a:solidFill>
              <a:prstDash val="solid"/>
              <a:headEnd type="none" w="med" len="med"/>
              <a:tailEnd type="none" w="med" len="med"/>
            </a:ln>
          </p:spPr>
        </p:sp>
        <p:sp>
          <p:nvSpPr>
            <p:cNvPr id="14361" name="Line 22"/>
            <p:cNvSpPr/>
            <p:nvPr/>
          </p:nvSpPr>
          <p:spPr>
            <a:xfrm flipH="1">
              <a:off x="1837" y="2795"/>
              <a:ext cx="227" cy="272"/>
            </a:xfrm>
            <a:prstGeom prst="line">
              <a:avLst/>
            </a:prstGeom>
            <a:ln w="9525" cap="flat" cmpd="sng">
              <a:solidFill>
                <a:schemeClr val="tx1"/>
              </a:solidFill>
              <a:prstDash val="solid"/>
              <a:headEnd type="none" w="med" len="med"/>
              <a:tailEnd type="none" w="med" len="med"/>
            </a:ln>
          </p:spPr>
        </p:sp>
        <p:sp>
          <p:nvSpPr>
            <p:cNvPr id="14362" name="Line 23"/>
            <p:cNvSpPr/>
            <p:nvPr/>
          </p:nvSpPr>
          <p:spPr>
            <a:xfrm>
              <a:off x="2245" y="2795"/>
              <a:ext cx="227" cy="227"/>
            </a:xfrm>
            <a:prstGeom prst="line">
              <a:avLst/>
            </a:prstGeom>
            <a:ln w="9525" cap="flat" cmpd="sng">
              <a:solidFill>
                <a:schemeClr val="tx1"/>
              </a:solidFill>
              <a:prstDash val="solid"/>
              <a:headEnd type="none" w="med" len="med"/>
              <a:tailEnd type="none" w="med" len="med"/>
            </a:ln>
          </p:spPr>
        </p:sp>
        <p:sp>
          <p:nvSpPr>
            <p:cNvPr id="14363" name="Line 24"/>
            <p:cNvSpPr/>
            <p:nvPr/>
          </p:nvSpPr>
          <p:spPr>
            <a:xfrm flipH="1">
              <a:off x="3243" y="2795"/>
              <a:ext cx="227" cy="227"/>
            </a:xfrm>
            <a:prstGeom prst="line">
              <a:avLst/>
            </a:prstGeom>
            <a:ln w="9525" cap="flat" cmpd="sng">
              <a:solidFill>
                <a:schemeClr val="tx1"/>
              </a:solidFill>
              <a:prstDash val="solid"/>
              <a:headEnd type="none" w="med" len="med"/>
              <a:tailEnd type="none" w="med" len="med"/>
            </a:ln>
          </p:spPr>
        </p:sp>
        <p:sp>
          <p:nvSpPr>
            <p:cNvPr id="14364" name="Line 25"/>
            <p:cNvSpPr/>
            <p:nvPr/>
          </p:nvSpPr>
          <p:spPr>
            <a:xfrm>
              <a:off x="3651" y="2795"/>
              <a:ext cx="227" cy="227"/>
            </a:xfrm>
            <a:prstGeom prst="line">
              <a:avLst/>
            </a:prstGeom>
            <a:ln w="9525" cap="flat" cmpd="sng">
              <a:solidFill>
                <a:schemeClr val="tx1"/>
              </a:solidFill>
              <a:prstDash val="solid"/>
              <a:headEnd type="none" w="med" len="med"/>
              <a:tailEnd type="none" w="med" len="med"/>
            </a:ln>
          </p:spPr>
        </p:sp>
        <p:sp>
          <p:nvSpPr>
            <p:cNvPr id="14365" name="Line 26"/>
            <p:cNvSpPr/>
            <p:nvPr/>
          </p:nvSpPr>
          <p:spPr>
            <a:xfrm flipH="1">
              <a:off x="1474" y="3203"/>
              <a:ext cx="227" cy="272"/>
            </a:xfrm>
            <a:prstGeom prst="line">
              <a:avLst/>
            </a:prstGeom>
            <a:ln w="9525" cap="flat" cmpd="sng">
              <a:solidFill>
                <a:schemeClr val="tx1"/>
              </a:solidFill>
              <a:prstDash val="solid"/>
              <a:headEnd type="none" w="med" len="med"/>
              <a:tailEnd type="none" w="med" len="med"/>
            </a:ln>
          </p:spPr>
        </p:sp>
        <p:sp>
          <p:nvSpPr>
            <p:cNvPr id="14366" name="Line 27"/>
            <p:cNvSpPr/>
            <p:nvPr/>
          </p:nvSpPr>
          <p:spPr>
            <a:xfrm>
              <a:off x="1837" y="3203"/>
              <a:ext cx="90" cy="272"/>
            </a:xfrm>
            <a:prstGeom prst="line">
              <a:avLst/>
            </a:prstGeom>
            <a:ln w="9525" cap="flat" cmpd="sng">
              <a:solidFill>
                <a:schemeClr val="tx1"/>
              </a:solidFill>
              <a:prstDash val="solid"/>
              <a:headEnd type="none" w="med" len="med"/>
              <a:tailEnd type="none" w="med" len="med"/>
            </a:ln>
          </p:spPr>
        </p:sp>
        <p:sp>
          <p:nvSpPr>
            <p:cNvPr id="14367" name="Line 28"/>
            <p:cNvSpPr/>
            <p:nvPr/>
          </p:nvSpPr>
          <p:spPr>
            <a:xfrm flipH="1">
              <a:off x="2336" y="3203"/>
              <a:ext cx="136" cy="272"/>
            </a:xfrm>
            <a:prstGeom prst="line">
              <a:avLst/>
            </a:prstGeom>
            <a:ln w="9525" cap="flat" cmpd="sng">
              <a:solidFill>
                <a:schemeClr val="tx1"/>
              </a:solidFill>
              <a:prstDash val="solid"/>
              <a:headEnd type="none" w="med" len="med"/>
              <a:tailEnd type="none" w="med" len="med"/>
            </a:ln>
          </p:spPr>
        </p:sp>
        <p:sp>
          <p:nvSpPr>
            <p:cNvPr id="14368" name="Line 29"/>
            <p:cNvSpPr/>
            <p:nvPr/>
          </p:nvSpPr>
          <p:spPr>
            <a:xfrm>
              <a:off x="2608" y="3203"/>
              <a:ext cx="91" cy="272"/>
            </a:xfrm>
            <a:prstGeom prst="line">
              <a:avLst/>
            </a:prstGeom>
            <a:ln w="9525" cap="flat" cmpd="sng">
              <a:solidFill>
                <a:schemeClr val="tx1"/>
              </a:solidFill>
              <a:prstDash val="solid"/>
              <a:headEnd type="none" w="med" len="med"/>
              <a:tailEnd type="none" w="med" len="med"/>
            </a:ln>
          </p:spPr>
        </p:sp>
        <p:sp>
          <p:nvSpPr>
            <p:cNvPr id="14369" name="Line 30"/>
            <p:cNvSpPr/>
            <p:nvPr/>
          </p:nvSpPr>
          <p:spPr>
            <a:xfrm flipH="1">
              <a:off x="3061" y="3249"/>
              <a:ext cx="91" cy="226"/>
            </a:xfrm>
            <a:prstGeom prst="line">
              <a:avLst/>
            </a:prstGeom>
            <a:ln w="9525" cap="flat" cmpd="sng">
              <a:solidFill>
                <a:schemeClr val="tx1"/>
              </a:solidFill>
              <a:prstDash val="solid"/>
              <a:headEnd type="none" w="med" len="med"/>
              <a:tailEnd type="none" w="med" len="med"/>
            </a:ln>
          </p:spPr>
        </p:sp>
        <p:sp>
          <p:nvSpPr>
            <p:cNvPr id="14370" name="Line 31"/>
            <p:cNvSpPr/>
            <p:nvPr/>
          </p:nvSpPr>
          <p:spPr>
            <a:xfrm>
              <a:off x="3288" y="3203"/>
              <a:ext cx="91" cy="272"/>
            </a:xfrm>
            <a:prstGeom prst="line">
              <a:avLst/>
            </a:prstGeom>
            <a:ln w="9525" cap="flat" cmpd="sng">
              <a:solidFill>
                <a:schemeClr val="tx1"/>
              </a:solidFill>
              <a:prstDash val="solid"/>
              <a:headEnd type="none" w="med" len="med"/>
              <a:tailEnd type="none" w="med" len="med"/>
            </a:ln>
          </p:spPr>
        </p:sp>
        <p:sp>
          <p:nvSpPr>
            <p:cNvPr id="14371" name="Line 32"/>
            <p:cNvSpPr/>
            <p:nvPr/>
          </p:nvSpPr>
          <p:spPr>
            <a:xfrm flipH="1">
              <a:off x="3742" y="3203"/>
              <a:ext cx="136" cy="272"/>
            </a:xfrm>
            <a:prstGeom prst="line">
              <a:avLst/>
            </a:prstGeom>
            <a:ln w="9525" cap="flat" cmpd="sng">
              <a:solidFill>
                <a:schemeClr val="tx1"/>
              </a:solidFill>
              <a:prstDash val="solid"/>
              <a:headEnd type="none" w="med" len="med"/>
              <a:tailEnd type="none" w="med" len="med"/>
            </a:ln>
          </p:spPr>
        </p:sp>
        <p:sp>
          <p:nvSpPr>
            <p:cNvPr id="14372" name="Line 33"/>
            <p:cNvSpPr/>
            <p:nvPr/>
          </p:nvSpPr>
          <p:spPr>
            <a:xfrm>
              <a:off x="4014" y="3203"/>
              <a:ext cx="136" cy="272"/>
            </a:xfrm>
            <a:prstGeom prst="line">
              <a:avLst/>
            </a:prstGeom>
            <a:ln w="9525" cap="flat" cmpd="sng">
              <a:solidFill>
                <a:schemeClr val="tx1"/>
              </a:solidFill>
              <a:prstDash val="solid"/>
              <a:headEnd type="none" w="med" len="med"/>
              <a:tailEnd type="none" w="med" len="med"/>
            </a:ln>
          </p:spPr>
        </p:sp>
        <p:sp>
          <p:nvSpPr>
            <p:cNvPr id="14373" name="Text Box 34"/>
            <p:cNvSpPr txBox="1"/>
            <p:nvPr/>
          </p:nvSpPr>
          <p:spPr>
            <a:xfrm>
              <a:off x="2278" y="2314"/>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74" name="Text Box 35"/>
            <p:cNvSpPr txBox="1"/>
            <p:nvPr/>
          </p:nvSpPr>
          <p:spPr>
            <a:xfrm>
              <a:off x="3140" y="2314"/>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75" name="Text Box 36"/>
            <p:cNvSpPr txBox="1"/>
            <p:nvPr/>
          </p:nvSpPr>
          <p:spPr>
            <a:xfrm>
              <a:off x="1746" y="2752"/>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76" name="Text Box 37"/>
            <p:cNvSpPr txBox="1"/>
            <p:nvPr/>
          </p:nvSpPr>
          <p:spPr>
            <a:xfrm>
              <a:off x="2336" y="2706"/>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77" name="Text Box 38"/>
            <p:cNvSpPr txBox="1"/>
            <p:nvPr/>
          </p:nvSpPr>
          <p:spPr>
            <a:xfrm>
              <a:off x="3198" y="2706"/>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78" name="Text Box 39"/>
            <p:cNvSpPr txBox="1"/>
            <p:nvPr/>
          </p:nvSpPr>
          <p:spPr>
            <a:xfrm>
              <a:off x="3775" y="2722"/>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79" name="Text Box 40"/>
            <p:cNvSpPr txBox="1"/>
            <p:nvPr/>
          </p:nvSpPr>
          <p:spPr>
            <a:xfrm>
              <a:off x="1371" y="317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80" name="Text Box 41"/>
            <p:cNvSpPr txBox="1"/>
            <p:nvPr/>
          </p:nvSpPr>
          <p:spPr>
            <a:xfrm>
              <a:off x="1869" y="317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81" name="Text Box 42"/>
            <p:cNvSpPr txBox="1"/>
            <p:nvPr/>
          </p:nvSpPr>
          <p:spPr>
            <a:xfrm>
              <a:off x="2200" y="320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82" name="Text Box 43"/>
            <p:cNvSpPr txBox="1"/>
            <p:nvPr/>
          </p:nvSpPr>
          <p:spPr>
            <a:xfrm>
              <a:off x="2653" y="320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83" name="Text Box 44"/>
            <p:cNvSpPr txBox="1"/>
            <p:nvPr/>
          </p:nvSpPr>
          <p:spPr>
            <a:xfrm>
              <a:off x="2958" y="317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84" name="Text Box 45"/>
            <p:cNvSpPr txBox="1"/>
            <p:nvPr/>
          </p:nvSpPr>
          <p:spPr>
            <a:xfrm>
              <a:off x="3321" y="317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4385" name="Text Box 46"/>
            <p:cNvSpPr txBox="1"/>
            <p:nvPr/>
          </p:nvSpPr>
          <p:spPr>
            <a:xfrm>
              <a:off x="3606" y="320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4386" name="Text Box 47"/>
            <p:cNvSpPr txBox="1"/>
            <p:nvPr/>
          </p:nvSpPr>
          <p:spPr>
            <a:xfrm>
              <a:off x="4092" y="3175"/>
              <a:ext cx="189"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grpSp>
      <p:sp>
        <p:nvSpPr>
          <p:cNvPr id="14340" name="Text Box 116"/>
          <p:cNvSpPr txBox="1"/>
          <p:nvPr/>
        </p:nvSpPr>
        <p:spPr>
          <a:xfrm>
            <a:off x="2771775" y="4076700"/>
            <a:ext cx="4492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latin typeface="Calibri" panose="020F0502020204030204" pitchFamily="34" charset="0"/>
              </a:rPr>
              <a:t>x</a:t>
            </a:r>
            <a:r>
              <a:rPr lang="en-US" altLang="zh-CN" sz="2400" baseline="-25000" dirty="0">
                <a:solidFill>
                  <a:srgbClr val="FF0000"/>
                </a:solidFill>
                <a:latin typeface="Calibri" panose="020F0502020204030204" pitchFamily="34" charset="0"/>
              </a:rPr>
              <a:t>1</a:t>
            </a:r>
            <a:endParaRPr lang="en-US" altLang="zh-CN" sz="2400" baseline="-25000" dirty="0">
              <a:solidFill>
                <a:srgbClr val="FF0000"/>
              </a:solidFill>
              <a:latin typeface="Calibri" panose="020F0502020204030204" pitchFamily="34" charset="0"/>
            </a:endParaRPr>
          </a:p>
        </p:txBody>
      </p:sp>
      <p:sp>
        <p:nvSpPr>
          <p:cNvPr id="14341" name="Text Box 117"/>
          <p:cNvSpPr txBox="1"/>
          <p:nvPr/>
        </p:nvSpPr>
        <p:spPr>
          <a:xfrm>
            <a:off x="2155825" y="4767263"/>
            <a:ext cx="4492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latin typeface="Calibri" panose="020F0502020204030204" pitchFamily="34" charset="0"/>
              </a:rPr>
              <a:t>x</a:t>
            </a:r>
            <a:r>
              <a:rPr lang="en-US" altLang="zh-CN" sz="2400" baseline="-25000" dirty="0">
                <a:solidFill>
                  <a:srgbClr val="FF0000"/>
                </a:solidFill>
                <a:latin typeface="Calibri" panose="020F0502020204030204" pitchFamily="34" charset="0"/>
              </a:rPr>
              <a:t>2</a:t>
            </a:r>
            <a:endParaRPr lang="en-US" altLang="zh-CN" sz="2400" baseline="-25000" dirty="0">
              <a:solidFill>
                <a:srgbClr val="FF0000"/>
              </a:solidFill>
              <a:latin typeface="Calibri" panose="020F0502020204030204" pitchFamily="34" charset="0"/>
            </a:endParaRPr>
          </a:p>
        </p:txBody>
      </p:sp>
      <p:sp>
        <p:nvSpPr>
          <p:cNvPr id="14342" name="Text Box 118"/>
          <p:cNvSpPr txBox="1"/>
          <p:nvPr/>
        </p:nvSpPr>
        <p:spPr>
          <a:xfrm>
            <a:off x="1508125" y="5419725"/>
            <a:ext cx="4492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latin typeface="Calibri" panose="020F0502020204030204" pitchFamily="34" charset="0"/>
              </a:rPr>
              <a:t>x</a:t>
            </a:r>
            <a:r>
              <a:rPr lang="en-US" altLang="zh-CN" sz="2400" baseline="-25000" dirty="0">
                <a:solidFill>
                  <a:srgbClr val="FF0000"/>
                </a:solidFill>
                <a:latin typeface="Calibri" panose="020F0502020204030204" pitchFamily="34" charset="0"/>
              </a:rPr>
              <a:t>3</a:t>
            </a:r>
            <a:endParaRPr lang="en-US" altLang="zh-CN" sz="2400" baseline="-25000" dirty="0">
              <a:solidFill>
                <a:srgbClr val="FF0000"/>
              </a:solidFill>
              <a:latin typeface="Calibri" panose="020F0502020204030204" pitchFamily="34" charset="0"/>
            </a:endParaRPr>
          </a:p>
        </p:txBody>
      </p:sp>
      <p:sp>
        <p:nvSpPr>
          <p:cNvPr id="14343" name="矩形 1"/>
          <p:cNvSpPr/>
          <p:nvPr/>
        </p:nvSpPr>
        <p:spPr>
          <a:xfrm>
            <a:off x="107950" y="404813"/>
            <a:ext cx="42068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latin typeface="Arial" panose="020B0604020202020204" pitchFamily="34" charset="0"/>
                <a:ea typeface="楷体_GB2312" pitchFamily="49" charset="-122"/>
              </a:rPr>
              <a:t>解空间树（也称状态空间树）</a:t>
            </a:r>
            <a:endParaRPr lang="zh-CN" altLang="en-US" sz="2400" b="1" dirty="0">
              <a:solidFill>
                <a:schemeClr val="tx2"/>
              </a:solidFill>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标题 2"/>
          <p:cNvSpPr>
            <a:spLocks noGrp="1"/>
          </p:cNvSpPr>
          <p:nvPr>
            <p:ph type="title"/>
          </p:nvPr>
        </p:nvSpPr>
        <p:spPr/>
        <p:txBody>
          <a:bodyPr vert="horz" wrap="square" lIns="91440" tIns="45720" rIns="91440" bIns="45720" anchor="ctr" anchorCtr="0"/>
          <a:p>
            <a:pPr eaLnBrk="1" hangingPunct="1"/>
            <a:r>
              <a:rPr lang="zh-CN" altLang="en-US" dirty="0"/>
              <a:t>解空间树的动态搜索</a:t>
            </a:r>
            <a:endParaRPr lang="zh-CN" altLang="en-US" dirty="0"/>
          </a:p>
        </p:txBody>
      </p:sp>
      <p:sp>
        <p:nvSpPr>
          <p:cNvPr id="15363" name="Rectangle 3"/>
          <p:cNvSpPr>
            <a:spLocks noGrp="1"/>
          </p:cNvSpPr>
          <p:nvPr>
            <p:ph idx="1"/>
          </p:nvPr>
        </p:nvSpPr>
        <p:spPr>
          <a:xfrm>
            <a:off x="685800" y="1762125"/>
            <a:ext cx="7772400" cy="4114800"/>
          </a:xfrm>
        </p:spPr>
        <p:txBody>
          <a:bodyPr vert="horz" wrap="square" lIns="91440" tIns="45720" rIns="91440" bIns="45720" anchor="t" anchorCtr="0"/>
          <a:p>
            <a:pPr lvl="1" eaLnBrk="1" hangingPunct="1">
              <a:lnSpc>
                <a:spcPct val="90000"/>
              </a:lnSpc>
            </a:pPr>
            <a:r>
              <a:rPr lang="zh-CN" altLang="en-US" sz="2400" dirty="0"/>
              <a:t>问题的解只是整个解空间中的一个子集，子集中的解必须满足事先给定的某些约束条件，把</a:t>
            </a:r>
            <a:r>
              <a:rPr lang="zh-CN" altLang="en-US" sz="2400" dirty="0">
                <a:solidFill>
                  <a:srgbClr val="FF0000"/>
                </a:solidFill>
              </a:rPr>
              <a:t>满足约束条件的解称为问题的可行解</a:t>
            </a:r>
            <a:r>
              <a:rPr lang="zh-CN" altLang="en-US" sz="2400" dirty="0"/>
              <a:t>。可行解可能不止一个，因此，对需要寻找最优解的问题，事先给出一个目标函数，</a:t>
            </a:r>
            <a:r>
              <a:rPr lang="zh-CN" altLang="en-US" sz="2400" dirty="0">
                <a:solidFill>
                  <a:srgbClr val="FF0000"/>
                </a:solidFill>
              </a:rPr>
              <a:t>使目标函数取极值的可行解称为最优解</a:t>
            </a:r>
            <a:r>
              <a:rPr lang="zh-CN" altLang="en-US" sz="2400" dirty="0"/>
              <a:t>。</a:t>
            </a:r>
            <a:endParaRPr lang="zh-CN" altLang="en-US" sz="2400" dirty="0"/>
          </a:p>
          <a:p>
            <a:pPr lvl="1" eaLnBrk="1" hangingPunct="1">
              <a:lnSpc>
                <a:spcPct val="90000"/>
              </a:lnSpc>
            </a:pPr>
            <a:r>
              <a:rPr lang="zh-CN" altLang="en-US" sz="2400" dirty="0"/>
              <a:t>从根结点出发，沿着它的儿子结点向下搜索，如果它的儿子结点的边所标记的分量</a:t>
            </a:r>
            <a:r>
              <a:rPr lang="en-US" altLang="zh-CN" sz="2400" dirty="0"/>
              <a:t>x</a:t>
            </a:r>
            <a:r>
              <a:rPr lang="en-US" altLang="zh-CN" sz="2400" baseline="-25000" dirty="0"/>
              <a:t>i</a:t>
            </a:r>
            <a:r>
              <a:rPr lang="zh-CN" altLang="en-US" sz="2400" dirty="0"/>
              <a:t>满足约束条件和目标函数的界，就把分量</a:t>
            </a:r>
            <a:r>
              <a:rPr lang="en-US" altLang="zh-CN" sz="2400" dirty="0"/>
              <a:t>x</a:t>
            </a:r>
            <a:r>
              <a:rPr lang="en-US" altLang="zh-CN" sz="2400" baseline="-25000" dirty="0"/>
              <a:t>i</a:t>
            </a:r>
            <a:r>
              <a:rPr lang="zh-CN" altLang="en-US" sz="2400" dirty="0"/>
              <a:t>加入到它的部分解</a:t>
            </a:r>
            <a:r>
              <a:rPr lang="en-US" altLang="zh-CN" sz="2400" dirty="0"/>
              <a:t>(partial candidate solution)</a:t>
            </a:r>
            <a:r>
              <a:rPr lang="zh-CN" altLang="en-US" sz="2400" dirty="0"/>
              <a:t>中，并继续向下搜索以儿子结点作为根结点的子树；如果它和儿子结点的边所标记的分量</a:t>
            </a:r>
            <a:r>
              <a:rPr lang="en-US" altLang="zh-CN" sz="2400" dirty="0"/>
              <a:t>x</a:t>
            </a:r>
            <a:r>
              <a:rPr lang="en-US" altLang="zh-CN" sz="2400" baseline="-25000" dirty="0"/>
              <a:t>i</a:t>
            </a:r>
            <a:r>
              <a:rPr lang="zh-CN" altLang="en-US" sz="2400" dirty="0"/>
              <a:t>不满足约束条件或目标函数的界，就结束对儿子结点作为根的整棵子树的搜索，选择另一个儿子结点作为根的子树进行搜索。</a:t>
            </a:r>
            <a:endParaRPr lang="zh-CN" altLang="en-US" sz="240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55" name="Oval 67"/>
          <p:cNvSpPr/>
          <p:nvPr/>
        </p:nvSpPr>
        <p:spPr>
          <a:xfrm rot="907607">
            <a:off x="2681288" y="4919663"/>
            <a:ext cx="741362" cy="1106487"/>
          </a:xfrm>
          <a:prstGeom prst="ellipse">
            <a:avLst/>
          </a:prstGeom>
          <a:solidFill>
            <a:srgbClr val="C0C0C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b="1" dirty="0">
              <a:latin typeface="Arial" panose="020B0604020202020204" pitchFamily="34" charset="0"/>
              <a:ea typeface="楷体_GB2312" pitchFamily="49" charset="-122"/>
            </a:endParaRPr>
          </a:p>
        </p:txBody>
      </p:sp>
      <p:sp>
        <p:nvSpPr>
          <p:cNvPr id="12349" name="Oval 61"/>
          <p:cNvSpPr/>
          <p:nvPr/>
        </p:nvSpPr>
        <p:spPr>
          <a:xfrm rot="907607">
            <a:off x="1493838" y="4224338"/>
            <a:ext cx="1357312" cy="1673225"/>
          </a:xfrm>
          <a:prstGeom prst="ellipse">
            <a:avLst/>
          </a:prstGeom>
          <a:solidFill>
            <a:srgbClr val="C0C0C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b="1" dirty="0">
              <a:latin typeface="Arial" panose="020B0604020202020204" pitchFamily="34" charset="0"/>
              <a:ea typeface="楷体_GB2312" pitchFamily="49" charset="-122"/>
            </a:endParaRPr>
          </a:p>
        </p:txBody>
      </p:sp>
      <p:sp>
        <p:nvSpPr>
          <p:cNvPr id="16388" name="Rectangle 5"/>
          <p:cNvSpPr>
            <a:spLocks noGrp="1"/>
          </p:cNvSpPr>
          <p:nvPr>
            <p:ph idx="1"/>
          </p:nvPr>
        </p:nvSpPr>
        <p:spPr>
          <a:xfrm>
            <a:off x="468313" y="403225"/>
            <a:ext cx="8229600" cy="1873250"/>
          </a:xfrm>
        </p:spPr>
        <p:txBody>
          <a:bodyPr vert="horz" wrap="square" lIns="91440" tIns="45720" rIns="91440" bIns="45720" anchor="t" anchorCtr="0"/>
          <a:p>
            <a:pPr eaLnBrk="1" hangingPunct="1"/>
            <a:r>
              <a:rPr lang="zh-CN" altLang="en-US" sz="2400" dirty="0"/>
              <a:t>活结点：自身已生成但其儿子结点还未全部生成的结点</a:t>
            </a:r>
            <a:endParaRPr lang="zh-CN" altLang="en-US" sz="2400" dirty="0"/>
          </a:p>
          <a:p>
            <a:pPr eaLnBrk="1" hangingPunct="1"/>
            <a:r>
              <a:rPr lang="zh-CN" altLang="en-US" sz="2400" dirty="0"/>
              <a:t>扩展结点：当前正在处理的结点</a:t>
            </a:r>
            <a:endParaRPr lang="zh-CN" altLang="en-US" sz="2400" dirty="0"/>
          </a:p>
          <a:p>
            <a:pPr eaLnBrk="1" hangingPunct="1"/>
            <a:r>
              <a:rPr lang="zh-CN" altLang="en-US" sz="2400" dirty="0"/>
              <a:t>死结点：所有儿子已经生成</a:t>
            </a:r>
            <a:endParaRPr lang="zh-CN" altLang="en-US" sz="2400" dirty="0"/>
          </a:p>
          <a:p>
            <a:pPr eaLnBrk="1" hangingPunct="1"/>
            <a:r>
              <a:rPr lang="zh-CN" altLang="en-US" sz="2400" dirty="0"/>
              <a:t>叶结点：可行解</a:t>
            </a:r>
            <a:endParaRPr lang="zh-CN" altLang="en-US" sz="2400" dirty="0"/>
          </a:p>
          <a:p>
            <a:pPr eaLnBrk="1" hangingPunct="1">
              <a:buNone/>
            </a:pPr>
            <a:endParaRPr lang="zh-CN" altLang="en-US" sz="2400" dirty="0"/>
          </a:p>
        </p:txBody>
      </p:sp>
      <p:sp>
        <p:nvSpPr>
          <p:cNvPr id="16389" name="Oval 7"/>
          <p:cNvSpPr/>
          <p:nvPr/>
        </p:nvSpPr>
        <p:spPr>
          <a:xfrm>
            <a:off x="3717925" y="335438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A</a:t>
            </a:r>
            <a:endParaRPr lang="en-US" altLang="zh-CN" sz="2400" dirty="0">
              <a:latin typeface="Arial" panose="020B0604020202020204" pitchFamily="34" charset="0"/>
              <a:ea typeface="楷体_GB2312" pitchFamily="49" charset="-122"/>
            </a:endParaRPr>
          </a:p>
        </p:txBody>
      </p:sp>
      <p:sp>
        <p:nvSpPr>
          <p:cNvPr id="16390" name="Oval 8"/>
          <p:cNvSpPr/>
          <p:nvPr/>
        </p:nvSpPr>
        <p:spPr>
          <a:xfrm>
            <a:off x="2676525" y="39306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B</a:t>
            </a:r>
            <a:endParaRPr lang="en-US" altLang="zh-CN" sz="2400" dirty="0">
              <a:latin typeface="Arial" panose="020B0604020202020204" pitchFamily="34" charset="0"/>
              <a:ea typeface="楷体_GB2312" pitchFamily="49" charset="-122"/>
            </a:endParaRPr>
          </a:p>
        </p:txBody>
      </p:sp>
      <p:sp>
        <p:nvSpPr>
          <p:cNvPr id="16391" name="Oval 9"/>
          <p:cNvSpPr/>
          <p:nvPr/>
        </p:nvSpPr>
        <p:spPr>
          <a:xfrm>
            <a:off x="5307013" y="3930650"/>
            <a:ext cx="360362"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C</a:t>
            </a:r>
            <a:endParaRPr lang="en-US" altLang="zh-CN" sz="2400" dirty="0">
              <a:latin typeface="Arial" panose="020B0604020202020204" pitchFamily="34" charset="0"/>
              <a:ea typeface="楷体_GB2312" pitchFamily="49" charset="-122"/>
            </a:endParaRPr>
          </a:p>
        </p:txBody>
      </p:sp>
      <p:sp>
        <p:nvSpPr>
          <p:cNvPr id="16392" name="Oval 10"/>
          <p:cNvSpPr/>
          <p:nvPr/>
        </p:nvSpPr>
        <p:spPr>
          <a:xfrm>
            <a:off x="2060575" y="45783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D</a:t>
            </a:r>
            <a:endParaRPr lang="en-US" altLang="zh-CN" sz="2400" dirty="0">
              <a:latin typeface="Arial" panose="020B0604020202020204" pitchFamily="34" charset="0"/>
              <a:ea typeface="楷体_GB2312" pitchFamily="49" charset="-122"/>
            </a:endParaRPr>
          </a:p>
        </p:txBody>
      </p:sp>
      <p:sp>
        <p:nvSpPr>
          <p:cNvPr id="16393" name="Oval 11"/>
          <p:cNvSpPr/>
          <p:nvPr/>
        </p:nvSpPr>
        <p:spPr>
          <a:xfrm>
            <a:off x="3284538" y="4578350"/>
            <a:ext cx="360362"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E</a:t>
            </a:r>
            <a:endParaRPr lang="en-US" altLang="zh-CN" sz="2400" dirty="0">
              <a:latin typeface="Arial" panose="020B0604020202020204" pitchFamily="34" charset="0"/>
              <a:ea typeface="楷体_GB2312" pitchFamily="49" charset="-122"/>
            </a:endParaRPr>
          </a:p>
        </p:txBody>
      </p:sp>
      <p:sp>
        <p:nvSpPr>
          <p:cNvPr id="16394" name="Oval 12"/>
          <p:cNvSpPr/>
          <p:nvPr/>
        </p:nvSpPr>
        <p:spPr>
          <a:xfrm>
            <a:off x="4781550" y="45783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F</a:t>
            </a:r>
            <a:endParaRPr lang="en-US" altLang="zh-CN" sz="2400" dirty="0">
              <a:latin typeface="Arial" panose="020B0604020202020204" pitchFamily="34" charset="0"/>
              <a:ea typeface="楷体_GB2312" pitchFamily="49" charset="-122"/>
            </a:endParaRPr>
          </a:p>
        </p:txBody>
      </p:sp>
      <p:sp>
        <p:nvSpPr>
          <p:cNvPr id="16395" name="Oval 13"/>
          <p:cNvSpPr/>
          <p:nvPr/>
        </p:nvSpPr>
        <p:spPr>
          <a:xfrm>
            <a:off x="6165850" y="4545013"/>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G</a:t>
            </a:r>
            <a:endParaRPr lang="en-US" altLang="zh-CN" sz="2400" dirty="0">
              <a:latin typeface="Arial" panose="020B0604020202020204" pitchFamily="34" charset="0"/>
              <a:ea typeface="楷体_GB2312" pitchFamily="49" charset="-122"/>
            </a:endParaRPr>
          </a:p>
        </p:txBody>
      </p:sp>
      <p:sp>
        <p:nvSpPr>
          <p:cNvPr id="16396" name="Oval 14"/>
          <p:cNvSpPr/>
          <p:nvPr/>
        </p:nvSpPr>
        <p:spPr>
          <a:xfrm>
            <a:off x="1557338" y="5297488"/>
            <a:ext cx="360362"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H</a:t>
            </a:r>
            <a:endParaRPr lang="en-US" altLang="zh-CN" sz="2400" dirty="0">
              <a:latin typeface="Arial" panose="020B0604020202020204" pitchFamily="34" charset="0"/>
              <a:ea typeface="楷体_GB2312" pitchFamily="49" charset="-122"/>
            </a:endParaRPr>
          </a:p>
        </p:txBody>
      </p:sp>
      <p:sp>
        <p:nvSpPr>
          <p:cNvPr id="16397" name="Oval 15"/>
          <p:cNvSpPr/>
          <p:nvPr/>
        </p:nvSpPr>
        <p:spPr>
          <a:xfrm>
            <a:off x="2349500" y="529748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I</a:t>
            </a:r>
            <a:endParaRPr lang="en-US" altLang="zh-CN" sz="2400" dirty="0">
              <a:latin typeface="Arial" panose="020B0604020202020204" pitchFamily="34" charset="0"/>
              <a:ea typeface="楷体_GB2312" pitchFamily="49" charset="-122"/>
            </a:endParaRPr>
          </a:p>
        </p:txBody>
      </p:sp>
      <p:sp>
        <p:nvSpPr>
          <p:cNvPr id="16398" name="Oval 16"/>
          <p:cNvSpPr/>
          <p:nvPr/>
        </p:nvSpPr>
        <p:spPr>
          <a:xfrm>
            <a:off x="2925763" y="5297488"/>
            <a:ext cx="360362"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J</a:t>
            </a:r>
            <a:endParaRPr lang="en-US" altLang="zh-CN" sz="2400" dirty="0">
              <a:latin typeface="Arial" panose="020B0604020202020204" pitchFamily="34" charset="0"/>
              <a:ea typeface="楷体_GB2312" pitchFamily="49" charset="-122"/>
            </a:endParaRPr>
          </a:p>
        </p:txBody>
      </p:sp>
      <p:sp>
        <p:nvSpPr>
          <p:cNvPr id="16399" name="Oval 17"/>
          <p:cNvSpPr/>
          <p:nvPr/>
        </p:nvSpPr>
        <p:spPr>
          <a:xfrm>
            <a:off x="3573463" y="5297488"/>
            <a:ext cx="360362"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K</a:t>
            </a:r>
            <a:endParaRPr lang="en-US" altLang="zh-CN" sz="2400" dirty="0">
              <a:latin typeface="Arial" panose="020B0604020202020204" pitchFamily="34" charset="0"/>
              <a:ea typeface="楷体_GB2312" pitchFamily="49" charset="-122"/>
            </a:endParaRPr>
          </a:p>
        </p:txBody>
      </p:sp>
      <p:sp>
        <p:nvSpPr>
          <p:cNvPr id="16400" name="Oval 18"/>
          <p:cNvSpPr/>
          <p:nvPr/>
        </p:nvSpPr>
        <p:spPr>
          <a:xfrm>
            <a:off x="4492625" y="529748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L</a:t>
            </a:r>
            <a:endParaRPr lang="en-US" altLang="zh-CN" sz="2400" dirty="0">
              <a:latin typeface="Arial" panose="020B0604020202020204" pitchFamily="34" charset="0"/>
              <a:ea typeface="楷体_GB2312" pitchFamily="49" charset="-122"/>
            </a:endParaRPr>
          </a:p>
        </p:txBody>
      </p:sp>
      <p:sp>
        <p:nvSpPr>
          <p:cNvPr id="16401" name="Oval 19"/>
          <p:cNvSpPr/>
          <p:nvPr/>
        </p:nvSpPr>
        <p:spPr>
          <a:xfrm>
            <a:off x="5141913" y="5297488"/>
            <a:ext cx="360362"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M</a:t>
            </a:r>
            <a:endParaRPr lang="en-US" altLang="zh-CN" sz="2400" dirty="0">
              <a:latin typeface="Arial" panose="020B0604020202020204" pitchFamily="34" charset="0"/>
              <a:ea typeface="楷体_GB2312" pitchFamily="49" charset="-122"/>
            </a:endParaRPr>
          </a:p>
        </p:txBody>
      </p:sp>
      <p:sp>
        <p:nvSpPr>
          <p:cNvPr id="16402" name="Oval 20"/>
          <p:cNvSpPr/>
          <p:nvPr/>
        </p:nvSpPr>
        <p:spPr>
          <a:xfrm>
            <a:off x="5861050" y="529748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N</a:t>
            </a:r>
            <a:endParaRPr lang="en-US" altLang="zh-CN" sz="2400" dirty="0">
              <a:latin typeface="Arial" panose="020B0604020202020204" pitchFamily="34" charset="0"/>
              <a:ea typeface="楷体_GB2312" pitchFamily="49" charset="-122"/>
            </a:endParaRPr>
          </a:p>
        </p:txBody>
      </p:sp>
      <p:sp>
        <p:nvSpPr>
          <p:cNvPr id="16403" name="Oval 21"/>
          <p:cNvSpPr/>
          <p:nvPr/>
        </p:nvSpPr>
        <p:spPr>
          <a:xfrm>
            <a:off x="6508750" y="529748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O</a:t>
            </a:r>
            <a:endParaRPr lang="en-US" altLang="zh-CN" sz="2400" dirty="0">
              <a:latin typeface="Arial" panose="020B0604020202020204" pitchFamily="34" charset="0"/>
              <a:ea typeface="楷体_GB2312" pitchFamily="49" charset="-122"/>
            </a:endParaRPr>
          </a:p>
        </p:txBody>
      </p:sp>
      <p:sp>
        <p:nvSpPr>
          <p:cNvPr id="16404" name="Line 22"/>
          <p:cNvSpPr/>
          <p:nvPr/>
        </p:nvSpPr>
        <p:spPr>
          <a:xfrm flipH="1">
            <a:off x="2997200" y="3570288"/>
            <a:ext cx="720725" cy="431800"/>
          </a:xfrm>
          <a:prstGeom prst="line">
            <a:avLst/>
          </a:prstGeom>
          <a:ln w="9525" cap="flat" cmpd="sng">
            <a:solidFill>
              <a:schemeClr val="tx1"/>
            </a:solidFill>
            <a:prstDash val="solid"/>
            <a:headEnd type="none" w="med" len="med"/>
            <a:tailEnd type="none" w="med" len="med"/>
          </a:ln>
        </p:spPr>
      </p:sp>
      <p:sp>
        <p:nvSpPr>
          <p:cNvPr id="16405" name="Line 23"/>
          <p:cNvSpPr/>
          <p:nvPr/>
        </p:nvSpPr>
        <p:spPr>
          <a:xfrm>
            <a:off x="4076700" y="3570288"/>
            <a:ext cx="1281113" cy="431800"/>
          </a:xfrm>
          <a:prstGeom prst="line">
            <a:avLst/>
          </a:prstGeom>
          <a:ln w="9525" cap="flat" cmpd="sng">
            <a:solidFill>
              <a:schemeClr val="tx1"/>
            </a:solidFill>
            <a:prstDash val="solid"/>
            <a:headEnd type="none" w="med" len="med"/>
            <a:tailEnd type="none" w="med" len="med"/>
          </a:ln>
        </p:spPr>
      </p:sp>
      <p:sp>
        <p:nvSpPr>
          <p:cNvPr id="16406" name="Line 24"/>
          <p:cNvSpPr/>
          <p:nvPr/>
        </p:nvSpPr>
        <p:spPr>
          <a:xfrm flipH="1">
            <a:off x="2349500" y="4217988"/>
            <a:ext cx="360363" cy="431800"/>
          </a:xfrm>
          <a:prstGeom prst="line">
            <a:avLst/>
          </a:prstGeom>
          <a:ln w="9525" cap="flat" cmpd="sng">
            <a:solidFill>
              <a:schemeClr val="tx1"/>
            </a:solidFill>
            <a:prstDash val="solid"/>
            <a:headEnd type="none" w="med" len="med"/>
            <a:tailEnd type="none" w="med" len="med"/>
          </a:ln>
        </p:spPr>
      </p:sp>
      <p:sp>
        <p:nvSpPr>
          <p:cNvPr id="16407" name="Line 25"/>
          <p:cNvSpPr/>
          <p:nvPr/>
        </p:nvSpPr>
        <p:spPr>
          <a:xfrm>
            <a:off x="2997200" y="4217988"/>
            <a:ext cx="360363" cy="360362"/>
          </a:xfrm>
          <a:prstGeom prst="line">
            <a:avLst/>
          </a:prstGeom>
          <a:ln w="9525" cap="flat" cmpd="sng">
            <a:solidFill>
              <a:schemeClr val="tx1"/>
            </a:solidFill>
            <a:prstDash val="solid"/>
            <a:headEnd type="none" w="med" len="med"/>
            <a:tailEnd type="none" w="med" len="med"/>
          </a:ln>
        </p:spPr>
      </p:sp>
      <p:sp>
        <p:nvSpPr>
          <p:cNvPr id="16408" name="Line 26"/>
          <p:cNvSpPr/>
          <p:nvPr/>
        </p:nvSpPr>
        <p:spPr>
          <a:xfrm flipH="1">
            <a:off x="4997450" y="4217988"/>
            <a:ext cx="360363" cy="360362"/>
          </a:xfrm>
          <a:prstGeom prst="line">
            <a:avLst/>
          </a:prstGeom>
          <a:ln w="9525" cap="flat" cmpd="sng">
            <a:solidFill>
              <a:schemeClr val="tx1"/>
            </a:solidFill>
            <a:prstDash val="solid"/>
            <a:headEnd type="none" w="med" len="med"/>
            <a:tailEnd type="none" w="med" len="med"/>
          </a:ln>
        </p:spPr>
      </p:sp>
      <p:sp>
        <p:nvSpPr>
          <p:cNvPr id="16409" name="Line 27"/>
          <p:cNvSpPr/>
          <p:nvPr/>
        </p:nvSpPr>
        <p:spPr>
          <a:xfrm>
            <a:off x="5645150" y="4217988"/>
            <a:ext cx="520700" cy="431800"/>
          </a:xfrm>
          <a:prstGeom prst="line">
            <a:avLst/>
          </a:prstGeom>
          <a:ln w="9525" cap="flat" cmpd="sng">
            <a:solidFill>
              <a:schemeClr val="tx1"/>
            </a:solidFill>
            <a:prstDash val="solid"/>
            <a:headEnd type="none" w="med" len="med"/>
            <a:tailEnd type="none" w="med" len="med"/>
          </a:ln>
        </p:spPr>
      </p:sp>
      <p:sp>
        <p:nvSpPr>
          <p:cNvPr id="16410" name="Line 28"/>
          <p:cNvSpPr/>
          <p:nvPr/>
        </p:nvSpPr>
        <p:spPr>
          <a:xfrm flipH="1">
            <a:off x="1773238" y="4865688"/>
            <a:ext cx="360362" cy="431800"/>
          </a:xfrm>
          <a:prstGeom prst="line">
            <a:avLst/>
          </a:prstGeom>
          <a:ln w="9525" cap="flat" cmpd="sng">
            <a:solidFill>
              <a:schemeClr val="tx1"/>
            </a:solidFill>
            <a:prstDash val="solid"/>
            <a:headEnd type="none" w="med" len="med"/>
            <a:tailEnd type="none" w="med" len="med"/>
          </a:ln>
        </p:spPr>
      </p:sp>
      <p:sp>
        <p:nvSpPr>
          <p:cNvPr id="16411" name="Line 29"/>
          <p:cNvSpPr/>
          <p:nvPr/>
        </p:nvSpPr>
        <p:spPr>
          <a:xfrm>
            <a:off x="2349500" y="4865688"/>
            <a:ext cx="142875" cy="431800"/>
          </a:xfrm>
          <a:prstGeom prst="line">
            <a:avLst/>
          </a:prstGeom>
          <a:ln w="9525" cap="flat" cmpd="sng">
            <a:solidFill>
              <a:schemeClr val="tx1"/>
            </a:solidFill>
            <a:prstDash val="solid"/>
            <a:headEnd type="none" w="med" len="med"/>
            <a:tailEnd type="none" w="med" len="med"/>
          </a:ln>
        </p:spPr>
      </p:sp>
      <p:sp>
        <p:nvSpPr>
          <p:cNvPr id="16412" name="Line 30"/>
          <p:cNvSpPr/>
          <p:nvPr/>
        </p:nvSpPr>
        <p:spPr>
          <a:xfrm flipH="1">
            <a:off x="3141663" y="4865688"/>
            <a:ext cx="215900" cy="431800"/>
          </a:xfrm>
          <a:prstGeom prst="line">
            <a:avLst/>
          </a:prstGeom>
          <a:ln w="9525" cap="flat" cmpd="sng">
            <a:solidFill>
              <a:schemeClr val="tx1"/>
            </a:solidFill>
            <a:prstDash val="solid"/>
            <a:headEnd type="none" w="med" len="med"/>
            <a:tailEnd type="none" w="med" len="med"/>
          </a:ln>
        </p:spPr>
      </p:sp>
      <p:sp>
        <p:nvSpPr>
          <p:cNvPr id="16413" name="Line 31"/>
          <p:cNvSpPr/>
          <p:nvPr/>
        </p:nvSpPr>
        <p:spPr>
          <a:xfrm>
            <a:off x="3573463" y="4865688"/>
            <a:ext cx="144462" cy="431800"/>
          </a:xfrm>
          <a:prstGeom prst="line">
            <a:avLst/>
          </a:prstGeom>
          <a:ln w="9525" cap="flat" cmpd="sng">
            <a:solidFill>
              <a:schemeClr val="tx1"/>
            </a:solidFill>
            <a:prstDash val="solid"/>
            <a:headEnd type="none" w="med" len="med"/>
            <a:tailEnd type="none" w="med" len="med"/>
          </a:ln>
        </p:spPr>
      </p:sp>
      <p:sp>
        <p:nvSpPr>
          <p:cNvPr id="16414" name="Line 32"/>
          <p:cNvSpPr/>
          <p:nvPr/>
        </p:nvSpPr>
        <p:spPr>
          <a:xfrm flipH="1">
            <a:off x="4708525" y="4938713"/>
            <a:ext cx="144463" cy="358775"/>
          </a:xfrm>
          <a:prstGeom prst="line">
            <a:avLst/>
          </a:prstGeom>
          <a:ln w="9525" cap="flat" cmpd="sng">
            <a:solidFill>
              <a:schemeClr val="tx1"/>
            </a:solidFill>
            <a:prstDash val="solid"/>
            <a:headEnd type="none" w="med" len="med"/>
            <a:tailEnd type="none" w="med" len="med"/>
          </a:ln>
        </p:spPr>
      </p:sp>
      <p:sp>
        <p:nvSpPr>
          <p:cNvPr id="16415" name="Line 33"/>
          <p:cNvSpPr/>
          <p:nvPr/>
        </p:nvSpPr>
        <p:spPr>
          <a:xfrm>
            <a:off x="5068888" y="4865688"/>
            <a:ext cx="144462" cy="431800"/>
          </a:xfrm>
          <a:prstGeom prst="line">
            <a:avLst/>
          </a:prstGeom>
          <a:ln w="9525" cap="flat" cmpd="sng">
            <a:solidFill>
              <a:schemeClr val="tx1"/>
            </a:solidFill>
            <a:prstDash val="solid"/>
            <a:headEnd type="none" w="med" len="med"/>
            <a:tailEnd type="none" w="med" len="med"/>
          </a:ln>
        </p:spPr>
      </p:sp>
      <p:sp>
        <p:nvSpPr>
          <p:cNvPr id="16416" name="Line 34"/>
          <p:cNvSpPr/>
          <p:nvPr/>
        </p:nvSpPr>
        <p:spPr>
          <a:xfrm flipH="1">
            <a:off x="6005513" y="4865688"/>
            <a:ext cx="215900" cy="431800"/>
          </a:xfrm>
          <a:prstGeom prst="line">
            <a:avLst/>
          </a:prstGeom>
          <a:ln w="9525" cap="flat" cmpd="sng">
            <a:solidFill>
              <a:schemeClr val="tx1"/>
            </a:solidFill>
            <a:prstDash val="solid"/>
            <a:headEnd type="none" w="med" len="med"/>
            <a:tailEnd type="none" w="med" len="med"/>
          </a:ln>
        </p:spPr>
      </p:sp>
      <p:sp>
        <p:nvSpPr>
          <p:cNvPr id="16417" name="Line 35"/>
          <p:cNvSpPr/>
          <p:nvPr/>
        </p:nvSpPr>
        <p:spPr>
          <a:xfrm>
            <a:off x="6437313" y="4865688"/>
            <a:ext cx="215900" cy="431800"/>
          </a:xfrm>
          <a:prstGeom prst="line">
            <a:avLst/>
          </a:prstGeom>
          <a:ln w="9525" cap="flat" cmpd="sng">
            <a:solidFill>
              <a:schemeClr val="tx1"/>
            </a:solidFill>
            <a:prstDash val="solid"/>
            <a:headEnd type="none" w="med" len="med"/>
            <a:tailEnd type="none" w="med" len="med"/>
          </a:ln>
        </p:spPr>
      </p:sp>
      <p:sp>
        <p:nvSpPr>
          <p:cNvPr id="16418" name="Text Box 36"/>
          <p:cNvSpPr txBox="1"/>
          <p:nvPr/>
        </p:nvSpPr>
        <p:spPr>
          <a:xfrm>
            <a:off x="3049588" y="345440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19" name="Text Box 37"/>
          <p:cNvSpPr txBox="1"/>
          <p:nvPr/>
        </p:nvSpPr>
        <p:spPr>
          <a:xfrm>
            <a:off x="4437063" y="3357563"/>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20" name="Text Box 38"/>
          <p:cNvSpPr txBox="1"/>
          <p:nvPr/>
        </p:nvSpPr>
        <p:spPr>
          <a:xfrm>
            <a:off x="2205038" y="4149725"/>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21" name="Text Box 39"/>
          <p:cNvSpPr txBox="1"/>
          <p:nvPr/>
        </p:nvSpPr>
        <p:spPr>
          <a:xfrm>
            <a:off x="3141663" y="407670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22" name="Text Box 40"/>
          <p:cNvSpPr txBox="1"/>
          <p:nvPr/>
        </p:nvSpPr>
        <p:spPr>
          <a:xfrm>
            <a:off x="4932363" y="4073525"/>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23" name="Text Box 41"/>
          <p:cNvSpPr txBox="1"/>
          <p:nvPr/>
        </p:nvSpPr>
        <p:spPr>
          <a:xfrm>
            <a:off x="5842000" y="4102100"/>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24" name="Text Box 42"/>
          <p:cNvSpPr txBox="1"/>
          <p:nvPr/>
        </p:nvSpPr>
        <p:spPr>
          <a:xfrm>
            <a:off x="1609725" y="4821238"/>
            <a:ext cx="30003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25" name="Text Box 43"/>
          <p:cNvSpPr txBox="1"/>
          <p:nvPr/>
        </p:nvSpPr>
        <p:spPr>
          <a:xfrm>
            <a:off x="2400300" y="4821238"/>
            <a:ext cx="30003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26" name="Text Box 44"/>
          <p:cNvSpPr txBox="1"/>
          <p:nvPr/>
        </p:nvSpPr>
        <p:spPr>
          <a:xfrm>
            <a:off x="2925763" y="4868863"/>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27" name="Text Box 45"/>
          <p:cNvSpPr txBox="1"/>
          <p:nvPr/>
        </p:nvSpPr>
        <p:spPr>
          <a:xfrm>
            <a:off x="3644900" y="4868863"/>
            <a:ext cx="30003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28" name="Text Box 46"/>
          <p:cNvSpPr txBox="1"/>
          <p:nvPr/>
        </p:nvSpPr>
        <p:spPr>
          <a:xfrm>
            <a:off x="4545013" y="4821238"/>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29" name="Text Box 47"/>
          <p:cNvSpPr txBox="1"/>
          <p:nvPr/>
        </p:nvSpPr>
        <p:spPr>
          <a:xfrm>
            <a:off x="5121275" y="4821238"/>
            <a:ext cx="30003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6430" name="Text Box 48"/>
          <p:cNvSpPr txBox="1"/>
          <p:nvPr/>
        </p:nvSpPr>
        <p:spPr>
          <a:xfrm>
            <a:off x="5805488" y="4868863"/>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16431" name="Text Box 49"/>
          <p:cNvSpPr txBox="1"/>
          <p:nvPr/>
        </p:nvSpPr>
        <p:spPr>
          <a:xfrm>
            <a:off x="6561138" y="4821238"/>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12347" name="Text Box 59"/>
          <p:cNvSpPr txBox="1"/>
          <p:nvPr/>
        </p:nvSpPr>
        <p:spPr>
          <a:xfrm>
            <a:off x="1989138" y="3573463"/>
            <a:ext cx="63817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r=14</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v=45</a:t>
            </a:r>
            <a:endParaRPr lang="en-US" altLang="zh-CN" sz="1800" b="1" dirty="0">
              <a:latin typeface="Calibri" panose="020F0502020204030204" pitchFamily="34" charset="0"/>
            </a:endParaRPr>
          </a:p>
        </p:txBody>
      </p:sp>
      <p:sp>
        <p:nvSpPr>
          <p:cNvPr id="12348" name="Text Box 60"/>
          <p:cNvSpPr txBox="1"/>
          <p:nvPr/>
        </p:nvSpPr>
        <p:spPr>
          <a:xfrm>
            <a:off x="1403350" y="4365625"/>
            <a:ext cx="627063"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w</a:t>
            </a:r>
            <a:r>
              <a:rPr lang="en-US" altLang="zh-CN" sz="1800" b="1" baseline="-25000" dirty="0">
                <a:latin typeface="Calibri" panose="020F0502020204030204" pitchFamily="34" charset="0"/>
              </a:rPr>
              <a:t>2</a:t>
            </a:r>
            <a:r>
              <a:rPr lang="en-US" altLang="zh-CN" sz="1800" b="1" dirty="0">
                <a:latin typeface="Calibri" panose="020F0502020204030204" pitchFamily="34" charset="0"/>
              </a:rPr>
              <a:t>&gt;r</a:t>
            </a:r>
            <a:endParaRPr lang="en-US" altLang="zh-CN" sz="1800" b="1" dirty="0">
              <a:latin typeface="Calibri" panose="020F0502020204030204" pitchFamily="34" charset="0"/>
            </a:endParaRPr>
          </a:p>
        </p:txBody>
      </p:sp>
      <p:sp>
        <p:nvSpPr>
          <p:cNvPr id="12352" name="Text Box 64"/>
          <p:cNvSpPr txBox="1"/>
          <p:nvPr/>
        </p:nvSpPr>
        <p:spPr>
          <a:xfrm>
            <a:off x="3500438" y="4149725"/>
            <a:ext cx="63817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r=14</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v=45</a:t>
            </a:r>
            <a:endParaRPr lang="en-US" altLang="zh-CN" sz="1800" b="1" dirty="0">
              <a:latin typeface="Calibri" panose="020F0502020204030204" pitchFamily="34" charset="0"/>
            </a:endParaRPr>
          </a:p>
        </p:txBody>
      </p:sp>
      <p:sp>
        <p:nvSpPr>
          <p:cNvPr id="12359" name="Text Box 71"/>
          <p:cNvSpPr txBox="1"/>
          <p:nvPr/>
        </p:nvSpPr>
        <p:spPr>
          <a:xfrm>
            <a:off x="3359150" y="5732463"/>
            <a:ext cx="86201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(1,0,0)</a:t>
            </a:r>
            <a:endParaRPr lang="en-US" altLang="zh-CN" sz="1800" dirty="0">
              <a:latin typeface="Calibri" panose="020F0502020204030204" pitchFamily="34" charset="0"/>
            </a:endParaRPr>
          </a:p>
          <a:p>
            <a:pPr marL="0" lvl="0" indent="0" eaLnBrk="1" hangingPunct="1">
              <a:spcBef>
                <a:spcPct val="0"/>
              </a:spcBef>
              <a:buNone/>
            </a:pPr>
            <a:r>
              <a:rPr lang="en-US" altLang="zh-CN" sz="1800" dirty="0">
                <a:latin typeface="Calibri" panose="020F0502020204030204" pitchFamily="34" charset="0"/>
              </a:rPr>
              <a:t>v=45</a:t>
            </a:r>
            <a:endParaRPr lang="en-US" altLang="zh-CN" sz="1800" dirty="0">
              <a:latin typeface="Calibri" panose="020F0502020204030204" pitchFamily="34" charset="0"/>
            </a:endParaRPr>
          </a:p>
        </p:txBody>
      </p:sp>
      <p:sp>
        <p:nvSpPr>
          <p:cNvPr id="12361" name="Rectangle 73"/>
          <p:cNvSpPr/>
          <p:nvPr/>
        </p:nvSpPr>
        <p:spPr>
          <a:xfrm>
            <a:off x="3473450" y="5175250"/>
            <a:ext cx="59213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62" name="Rectangle 74"/>
          <p:cNvSpPr/>
          <p:nvPr/>
        </p:nvSpPr>
        <p:spPr>
          <a:xfrm>
            <a:off x="3132138" y="4433888"/>
            <a:ext cx="592137"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63" name="Rectangle 75"/>
          <p:cNvSpPr/>
          <p:nvPr/>
        </p:nvSpPr>
        <p:spPr>
          <a:xfrm>
            <a:off x="2565400" y="3802063"/>
            <a:ext cx="59213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67" name="Text Box 79"/>
          <p:cNvSpPr txBox="1"/>
          <p:nvPr/>
        </p:nvSpPr>
        <p:spPr>
          <a:xfrm>
            <a:off x="5661025" y="3429000"/>
            <a:ext cx="6111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r=30</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v=0</a:t>
            </a:r>
            <a:endParaRPr lang="en-US" altLang="zh-CN" sz="1800" b="1" dirty="0">
              <a:latin typeface="Calibri" panose="020F0502020204030204" pitchFamily="34" charset="0"/>
            </a:endParaRPr>
          </a:p>
        </p:txBody>
      </p:sp>
      <p:sp>
        <p:nvSpPr>
          <p:cNvPr id="12371" name="Text Box 83"/>
          <p:cNvSpPr txBox="1"/>
          <p:nvPr/>
        </p:nvSpPr>
        <p:spPr>
          <a:xfrm>
            <a:off x="5084763" y="4292600"/>
            <a:ext cx="63817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r=15</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v=25</a:t>
            </a:r>
            <a:endParaRPr lang="en-US" altLang="zh-CN" sz="1800" b="1" dirty="0">
              <a:latin typeface="Calibri" panose="020F0502020204030204" pitchFamily="34" charset="0"/>
            </a:endParaRPr>
          </a:p>
        </p:txBody>
      </p:sp>
      <p:sp>
        <p:nvSpPr>
          <p:cNvPr id="12375" name="Text Box 87"/>
          <p:cNvSpPr txBox="1"/>
          <p:nvPr/>
        </p:nvSpPr>
        <p:spPr>
          <a:xfrm>
            <a:off x="4221163" y="5735638"/>
            <a:ext cx="792162" cy="646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(0,1,1)</a:t>
            </a:r>
            <a:endParaRPr lang="en-US" altLang="zh-CN" sz="1800" dirty="0">
              <a:latin typeface="Calibri" panose="020F0502020204030204" pitchFamily="34" charset="0"/>
            </a:endParaRPr>
          </a:p>
          <a:p>
            <a:pPr marL="0" lvl="0" indent="0" eaLnBrk="1" hangingPunct="1">
              <a:spcBef>
                <a:spcPct val="0"/>
              </a:spcBef>
              <a:buNone/>
            </a:pPr>
            <a:r>
              <a:rPr lang="en-US" altLang="zh-CN" sz="1800" dirty="0">
                <a:latin typeface="Calibri" panose="020F0502020204030204" pitchFamily="34" charset="0"/>
              </a:rPr>
              <a:t>v=50</a:t>
            </a:r>
            <a:endParaRPr lang="en-US" altLang="zh-CN" sz="1800" dirty="0">
              <a:latin typeface="Calibri" panose="020F0502020204030204" pitchFamily="34" charset="0"/>
            </a:endParaRPr>
          </a:p>
        </p:txBody>
      </p:sp>
      <p:sp>
        <p:nvSpPr>
          <p:cNvPr id="12376" name="Rectangle 88"/>
          <p:cNvSpPr/>
          <p:nvPr/>
        </p:nvSpPr>
        <p:spPr>
          <a:xfrm>
            <a:off x="4387850" y="5159375"/>
            <a:ext cx="59213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79" name="Text Box 91"/>
          <p:cNvSpPr txBox="1"/>
          <p:nvPr/>
        </p:nvSpPr>
        <p:spPr>
          <a:xfrm>
            <a:off x="4979988" y="5746750"/>
            <a:ext cx="785812"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(0,1,0)</a:t>
            </a:r>
            <a:endParaRPr lang="en-US" altLang="zh-CN" sz="1800" dirty="0">
              <a:latin typeface="Calibri" panose="020F0502020204030204" pitchFamily="34" charset="0"/>
            </a:endParaRPr>
          </a:p>
          <a:p>
            <a:pPr marL="0" lvl="0" indent="0" eaLnBrk="1" hangingPunct="1">
              <a:spcBef>
                <a:spcPct val="0"/>
              </a:spcBef>
              <a:buNone/>
            </a:pPr>
            <a:r>
              <a:rPr lang="en-US" altLang="zh-CN" sz="1800" dirty="0">
                <a:latin typeface="Calibri" panose="020F0502020204030204" pitchFamily="34" charset="0"/>
              </a:rPr>
              <a:t>v=25</a:t>
            </a:r>
            <a:endParaRPr lang="en-US" altLang="zh-CN" sz="1800" dirty="0">
              <a:latin typeface="Calibri" panose="020F0502020204030204" pitchFamily="34" charset="0"/>
            </a:endParaRPr>
          </a:p>
        </p:txBody>
      </p:sp>
      <p:sp>
        <p:nvSpPr>
          <p:cNvPr id="12380" name="Rectangle 92"/>
          <p:cNvSpPr/>
          <p:nvPr/>
        </p:nvSpPr>
        <p:spPr>
          <a:xfrm>
            <a:off x="5013325" y="5154613"/>
            <a:ext cx="59213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81" name="Rectangle 93"/>
          <p:cNvSpPr/>
          <p:nvPr/>
        </p:nvSpPr>
        <p:spPr>
          <a:xfrm>
            <a:off x="4643438" y="4433888"/>
            <a:ext cx="592137"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87" name="Text Box 99"/>
          <p:cNvSpPr txBox="1"/>
          <p:nvPr/>
        </p:nvSpPr>
        <p:spPr>
          <a:xfrm>
            <a:off x="6443663" y="4073525"/>
            <a:ext cx="611187"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r=30</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v=0</a:t>
            </a:r>
            <a:endParaRPr lang="en-US" altLang="zh-CN" sz="1800" b="1" dirty="0">
              <a:latin typeface="Calibri" panose="020F0502020204030204" pitchFamily="34" charset="0"/>
            </a:endParaRPr>
          </a:p>
        </p:txBody>
      </p:sp>
      <p:sp>
        <p:nvSpPr>
          <p:cNvPr id="12390" name="Text Box 102"/>
          <p:cNvSpPr txBox="1"/>
          <p:nvPr/>
        </p:nvSpPr>
        <p:spPr>
          <a:xfrm>
            <a:off x="5735638" y="5746750"/>
            <a:ext cx="792162"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(0,1,0)</a:t>
            </a:r>
            <a:endParaRPr lang="en-US" altLang="zh-CN" sz="1800" dirty="0">
              <a:latin typeface="Calibri" panose="020F0502020204030204" pitchFamily="34" charset="0"/>
            </a:endParaRPr>
          </a:p>
          <a:p>
            <a:pPr marL="0" lvl="0" indent="0" eaLnBrk="1" hangingPunct="1">
              <a:spcBef>
                <a:spcPct val="0"/>
              </a:spcBef>
              <a:buNone/>
            </a:pPr>
            <a:r>
              <a:rPr lang="en-US" altLang="zh-CN" sz="1800" dirty="0">
                <a:latin typeface="Calibri" panose="020F0502020204030204" pitchFamily="34" charset="0"/>
              </a:rPr>
              <a:t>v=25</a:t>
            </a:r>
            <a:endParaRPr lang="en-US" altLang="zh-CN" sz="1800" dirty="0">
              <a:latin typeface="Calibri" panose="020F0502020204030204" pitchFamily="34" charset="0"/>
            </a:endParaRPr>
          </a:p>
        </p:txBody>
      </p:sp>
      <p:sp>
        <p:nvSpPr>
          <p:cNvPr id="12393" name="Text Box 105"/>
          <p:cNvSpPr txBox="1"/>
          <p:nvPr/>
        </p:nvSpPr>
        <p:spPr>
          <a:xfrm>
            <a:off x="6456363" y="5746750"/>
            <a:ext cx="785812"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(0,0,0)</a:t>
            </a:r>
            <a:endParaRPr lang="en-US" altLang="zh-CN" sz="1800" dirty="0">
              <a:latin typeface="Calibri" panose="020F0502020204030204" pitchFamily="34" charset="0"/>
            </a:endParaRPr>
          </a:p>
          <a:p>
            <a:pPr marL="0" lvl="0" indent="0" eaLnBrk="1" hangingPunct="1">
              <a:spcBef>
                <a:spcPct val="0"/>
              </a:spcBef>
              <a:buNone/>
            </a:pPr>
            <a:r>
              <a:rPr lang="en-US" altLang="zh-CN" sz="1800" dirty="0">
                <a:latin typeface="Calibri" panose="020F0502020204030204" pitchFamily="34" charset="0"/>
              </a:rPr>
              <a:t>v=0</a:t>
            </a:r>
            <a:endParaRPr lang="en-US" altLang="zh-CN" sz="1800" dirty="0">
              <a:latin typeface="Calibri" panose="020F0502020204030204" pitchFamily="34" charset="0"/>
            </a:endParaRPr>
          </a:p>
        </p:txBody>
      </p:sp>
      <p:sp>
        <p:nvSpPr>
          <p:cNvPr id="12394" name="Rectangle 106"/>
          <p:cNvSpPr/>
          <p:nvPr/>
        </p:nvSpPr>
        <p:spPr>
          <a:xfrm>
            <a:off x="5757863" y="5170488"/>
            <a:ext cx="592137"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95" name="Rectangle 107"/>
          <p:cNvSpPr/>
          <p:nvPr/>
        </p:nvSpPr>
        <p:spPr>
          <a:xfrm>
            <a:off x="6405563" y="5153025"/>
            <a:ext cx="592137"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96" name="Rectangle 108"/>
          <p:cNvSpPr/>
          <p:nvPr/>
        </p:nvSpPr>
        <p:spPr>
          <a:xfrm>
            <a:off x="6084888" y="4433888"/>
            <a:ext cx="592137"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97" name="Rectangle 109"/>
          <p:cNvSpPr/>
          <p:nvPr/>
        </p:nvSpPr>
        <p:spPr>
          <a:xfrm>
            <a:off x="5219700" y="3786188"/>
            <a:ext cx="59213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398" name="Rectangle 110"/>
          <p:cNvSpPr/>
          <p:nvPr/>
        </p:nvSpPr>
        <p:spPr>
          <a:xfrm>
            <a:off x="3613150" y="3209925"/>
            <a:ext cx="59213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b="1" dirty="0">
                <a:solidFill>
                  <a:schemeClr val="accent2"/>
                </a:solidFill>
                <a:latin typeface="Arial" panose="020B0604020202020204" pitchFamily="34" charset="0"/>
                <a:ea typeface="楷体_GB2312" pitchFamily="49" charset="-122"/>
              </a:rPr>
              <a:t>×</a:t>
            </a:r>
            <a:endParaRPr lang="en-US" altLang="zh-CN" b="1" dirty="0">
              <a:solidFill>
                <a:schemeClr val="accent2"/>
              </a:solidFill>
              <a:latin typeface="Arial" panose="020B0604020202020204" pitchFamily="34" charset="0"/>
              <a:ea typeface="楷体_GB2312" pitchFamily="49" charset="-122"/>
            </a:endParaRPr>
          </a:p>
        </p:txBody>
      </p:sp>
      <p:sp>
        <p:nvSpPr>
          <p:cNvPr id="12403" name="Text Box 115"/>
          <p:cNvSpPr txBox="1"/>
          <p:nvPr/>
        </p:nvSpPr>
        <p:spPr>
          <a:xfrm>
            <a:off x="3995738" y="2708275"/>
            <a:ext cx="611187"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dirty="0">
                <a:latin typeface="Calibri" panose="020F0502020204030204" pitchFamily="34" charset="0"/>
              </a:rPr>
              <a:t>r=30</a:t>
            </a:r>
            <a:endParaRPr lang="en-US" altLang="zh-CN" sz="1800" b="1" dirty="0">
              <a:latin typeface="Calibri" panose="020F0502020204030204" pitchFamily="34" charset="0"/>
            </a:endParaRPr>
          </a:p>
          <a:p>
            <a:pPr marL="0" lvl="0" indent="0" eaLnBrk="1" hangingPunct="1">
              <a:spcBef>
                <a:spcPct val="0"/>
              </a:spcBef>
              <a:buNone/>
            </a:pPr>
            <a:r>
              <a:rPr lang="en-US" altLang="zh-CN" sz="1800" b="1" dirty="0">
                <a:latin typeface="Calibri" panose="020F0502020204030204" pitchFamily="34" charset="0"/>
              </a:rPr>
              <a:t>v=0</a:t>
            </a:r>
            <a:endParaRPr lang="en-US" altLang="zh-CN" sz="1800" b="1" dirty="0">
              <a:latin typeface="Calibri" panose="020F0502020204030204" pitchFamily="34" charset="0"/>
            </a:endParaRPr>
          </a:p>
        </p:txBody>
      </p:sp>
      <p:sp>
        <p:nvSpPr>
          <p:cNvPr id="16455" name="Rectangle 108"/>
          <p:cNvSpPr/>
          <p:nvPr/>
        </p:nvSpPr>
        <p:spPr>
          <a:xfrm>
            <a:off x="3059113" y="2324100"/>
            <a:ext cx="55657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0-1</a:t>
            </a:r>
            <a:r>
              <a:rPr lang="zh-CN" altLang="en-US" sz="2400" dirty="0">
                <a:latin typeface="Arial" panose="020B0604020202020204" pitchFamily="34" charset="0"/>
                <a:ea typeface="楷体_GB2312" pitchFamily="49" charset="-122"/>
              </a:rPr>
              <a:t>背包：</a:t>
            </a:r>
            <a:r>
              <a:rPr lang="en-US" altLang="zh-CN" sz="2400" dirty="0">
                <a:latin typeface="Arial" panose="020B0604020202020204" pitchFamily="34" charset="0"/>
                <a:ea typeface="楷体_GB2312" pitchFamily="49" charset="-122"/>
              </a:rPr>
              <a:t>w=[16,15,15], v=[45,25,25], c=30</a:t>
            </a:r>
            <a:endParaRPr lang="zh-CN" altLang="en-US" sz="2400" dirty="0">
              <a:latin typeface="Arial" panose="020B0604020202020204" pitchFamily="34" charset="0"/>
              <a:ea typeface="楷体_GB2312" pitchFamily="49" charset="-122"/>
            </a:endParaRPr>
          </a:p>
        </p:txBody>
      </p:sp>
      <p:sp>
        <p:nvSpPr>
          <p:cNvPr id="15469" name="Rectangle 109"/>
          <p:cNvSpPr/>
          <p:nvPr/>
        </p:nvSpPr>
        <p:spPr>
          <a:xfrm>
            <a:off x="4787900" y="6324600"/>
            <a:ext cx="2978150" cy="396875"/>
          </a:xfrm>
          <a:prstGeom prst="rect">
            <a:avLst/>
          </a:prstGeom>
          <a:solidFill>
            <a:srgbClr val="FFFF00"/>
          </a:solid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是否可以避免无效搜索？</a:t>
            </a:r>
            <a:endParaRPr lang="zh-CN" altLang="en-US" sz="2000" dirty="0">
              <a:latin typeface="Arial" panose="020B0604020202020204" pitchFamily="34" charset="0"/>
              <a:ea typeface="楷体_GB2312" pitchFamily="49" charset="-122"/>
            </a:endParaRPr>
          </a:p>
        </p:txBody>
      </p:sp>
      <p:sp>
        <p:nvSpPr>
          <p:cNvPr id="15470" name="Oval 110"/>
          <p:cNvSpPr/>
          <p:nvPr/>
        </p:nvSpPr>
        <p:spPr>
          <a:xfrm>
            <a:off x="4843463" y="5699125"/>
            <a:ext cx="2376487" cy="720725"/>
          </a:xfrm>
          <a:prstGeom prst="ellipse">
            <a:avLst/>
          </a:prstGeom>
          <a:noFill/>
          <a:ln w="19050" cap="flat" cmpd="sng">
            <a:solidFill>
              <a:schemeClr val="tx1"/>
            </a:solidFill>
            <a:prstDash val="dash"/>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3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3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3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3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3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3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3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8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38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38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39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9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39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39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239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239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39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54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5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55" grpId="0" animBg="1"/>
      <p:bldP spid="12349" grpId="0" animBg="1"/>
      <p:bldP spid="12347" grpId="0"/>
      <p:bldP spid="12348" grpId="0"/>
      <p:bldP spid="12352" grpId="0"/>
      <p:bldP spid="12359" grpId="0"/>
      <p:bldP spid="12361" grpId="0"/>
      <p:bldP spid="12362" grpId="0"/>
      <p:bldP spid="12363" grpId="0"/>
      <p:bldP spid="12367" grpId="0"/>
      <p:bldP spid="12371" grpId="0"/>
      <p:bldP spid="12375" grpId="0"/>
      <p:bldP spid="12376" grpId="0"/>
      <p:bldP spid="12379" grpId="0"/>
      <p:bldP spid="12380" grpId="0"/>
      <p:bldP spid="12381" grpId="0"/>
      <p:bldP spid="12390" grpId="0"/>
      <p:bldP spid="12393" grpId="0"/>
      <p:bldP spid="12394" grpId="0"/>
      <p:bldP spid="12395" grpId="0"/>
      <p:bldP spid="12396" grpId="0"/>
      <p:bldP spid="12397" grpId="0"/>
      <p:bldP spid="12398" grpId="0"/>
      <p:bldP spid="12403" grpId="0"/>
      <p:bldP spid="15469" grpId="0" animBg="1"/>
      <p:bldP spid="154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anchor="ctr" anchorCtr="0"/>
          <a:p>
            <a:pPr eaLnBrk="1" hangingPunct="1"/>
            <a:r>
              <a:rPr lang="zh-CN" altLang="en-US" dirty="0"/>
              <a:t>剪枝函数</a:t>
            </a:r>
            <a:endParaRPr lang="zh-CN" altLang="en-US" dirty="0"/>
          </a:p>
        </p:txBody>
      </p:sp>
      <p:sp>
        <p:nvSpPr>
          <p:cNvPr id="18435" name="Rectangle 3"/>
          <p:cNvSpPr>
            <a:spLocks noGrp="1"/>
          </p:cNvSpPr>
          <p:nvPr>
            <p:ph idx="1"/>
          </p:nvPr>
        </p:nvSpPr>
        <p:spPr/>
        <p:txBody>
          <a:bodyPr vert="horz" wrap="square" lIns="91440" tIns="45720" rIns="91440" bIns="45720" anchor="t" anchorCtr="0"/>
          <a:p>
            <a:pPr algn="just" eaLnBrk="1" hangingPunct="1"/>
            <a:r>
              <a:rPr lang="zh-CN" altLang="en-US" dirty="0"/>
              <a:t>在用回溯法搜索解空间树时，如何避免无效搜索，以提高回溯法的搜索效率？</a:t>
            </a:r>
            <a:endParaRPr lang="zh-CN" altLang="en-US" dirty="0"/>
          </a:p>
          <a:p>
            <a:pPr lvl="1" algn="just" eaLnBrk="1" hangingPunct="1"/>
            <a:r>
              <a:rPr lang="zh-CN" altLang="en-US" dirty="0"/>
              <a:t>剪枝函数</a:t>
            </a:r>
            <a:endParaRPr lang="zh-CN" altLang="en-US" dirty="0"/>
          </a:p>
          <a:p>
            <a:pPr lvl="2" algn="just" eaLnBrk="1" hangingPunct="1"/>
            <a:r>
              <a:rPr lang="zh-CN" altLang="en-US" sz="2800" dirty="0"/>
              <a:t>用</a:t>
            </a:r>
            <a:r>
              <a:rPr lang="zh-CN" altLang="en-US" sz="2800" u="sng" dirty="0">
                <a:solidFill>
                  <a:srgbClr val="C00000"/>
                </a:solidFill>
              </a:rPr>
              <a:t>约束函数</a:t>
            </a:r>
            <a:r>
              <a:rPr lang="zh-CN" altLang="en-US" sz="2800" dirty="0"/>
              <a:t>在扩展结点处剪去不满足约束的子树（剪去不可行）</a:t>
            </a:r>
            <a:endParaRPr lang="zh-CN" altLang="en-US" sz="2800" dirty="0"/>
          </a:p>
          <a:p>
            <a:pPr lvl="2" algn="just" eaLnBrk="1" hangingPunct="1"/>
            <a:r>
              <a:rPr lang="zh-CN" altLang="en-US" sz="2800" dirty="0"/>
              <a:t>用</a:t>
            </a:r>
            <a:r>
              <a:rPr lang="zh-CN" altLang="en-US" sz="2800" u="sng" dirty="0">
                <a:solidFill>
                  <a:srgbClr val="C00000"/>
                </a:solidFill>
              </a:rPr>
              <a:t>限界函数</a:t>
            </a:r>
            <a:r>
              <a:rPr lang="zh-CN" altLang="en-US" sz="2800" dirty="0"/>
              <a:t>剪去不能得到最优解的子树（剪去非最优）</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charRg st="35" end="4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charRg st="40" end="6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5">
                                            <p:txEl>
                                              <p:charRg st="69" end="9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4"/>
          <p:cNvSpPr>
            <a:spLocks noGrp="1"/>
          </p:cNvSpPr>
          <p:nvPr>
            <p:ph type="title"/>
          </p:nvPr>
        </p:nvSpPr>
        <p:spPr>
          <a:xfrm>
            <a:off x="153988" y="476250"/>
            <a:ext cx="8245475" cy="498475"/>
          </a:xfrm>
        </p:spPr>
        <p:txBody>
          <a:bodyPr vert="horz" wrap="square" lIns="91440" tIns="45720" rIns="91440" bIns="45720" anchor="ctr" anchorCtr="0"/>
          <a:p>
            <a:pPr eaLnBrk="1" hangingPunct="1"/>
            <a:r>
              <a:rPr lang="zh-CN" altLang="en-US" dirty="0"/>
              <a:t>问题的解空间</a:t>
            </a:r>
            <a:endParaRPr lang="zh-CN" altLang="en-US" dirty="0"/>
          </a:p>
        </p:txBody>
      </p:sp>
      <p:pic>
        <p:nvPicPr>
          <p:cNvPr id="18435" name="Picture 7" descr="t51"/>
          <p:cNvPicPr>
            <a:picLocks noGrp="1" noChangeAspect="1"/>
          </p:cNvPicPr>
          <p:nvPr>
            <p:ph idx="1"/>
          </p:nvPr>
        </p:nvPicPr>
        <p:blipFill>
          <a:blip r:embed="rId1"/>
          <a:srcRect/>
          <a:stretch>
            <a:fillRect/>
          </a:stretch>
        </p:blipFill>
        <p:spPr>
          <a:xfrm>
            <a:off x="1331913" y="4252913"/>
            <a:ext cx="4048125" cy="2047875"/>
          </a:xfrm>
        </p:spPr>
      </p:pic>
      <p:sp>
        <p:nvSpPr>
          <p:cNvPr id="282629" name="Text Box 5"/>
          <p:cNvSpPr txBox="1">
            <a:spLocks noChangeArrowheads="1"/>
          </p:cNvSpPr>
          <p:nvPr/>
        </p:nvSpPr>
        <p:spPr bwMode="auto">
          <a:xfrm>
            <a:off x="395288" y="981075"/>
            <a:ext cx="82804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R="0" defTabSz="914400">
              <a:lnSpc>
                <a:spcPct val="90000"/>
              </a:lnSpc>
              <a:spcBef>
                <a:spcPct val="20000"/>
              </a:spcBef>
              <a:buClr>
                <a:schemeClr val="accent2"/>
              </a:buClr>
              <a:buSzTx/>
              <a:buFontTx/>
              <a:buChar char="•"/>
              <a:defRPr/>
            </a:pPr>
            <a:r>
              <a:rPr kumimoji="1" lang="zh-CN" altLang="en-US" kern="1200" cap="none" spc="0" normalizeH="0" baseline="0" noProof="0" dirty="0">
                <a:latin typeface="+mn-ea"/>
                <a:ea typeface="+mn-ea"/>
                <a:cs typeface="+mn-cs"/>
              </a:rPr>
              <a:t>问题的解向量：回溯法希望一个问题的解能够表示成一个</a:t>
            </a:r>
            <a:r>
              <a:rPr kumimoji="1" lang="en-US" altLang="zh-CN" kern="1200" cap="none" spc="0" normalizeH="0" baseline="0" noProof="0" dirty="0">
                <a:latin typeface="+mn-ea"/>
                <a:ea typeface="+mn-ea"/>
                <a:cs typeface="+mn-cs"/>
              </a:rPr>
              <a:t>n</a:t>
            </a:r>
            <a:r>
              <a:rPr kumimoji="1" lang="zh-CN" altLang="en-US" kern="1200" cap="none" spc="0" normalizeH="0" baseline="0" noProof="0" dirty="0">
                <a:latin typeface="+mn-ea"/>
                <a:ea typeface="+mn-ea"/>
                <a:cs typeface="+mn-cs"/>
              </a:rPr>
              <a:t>元式</a:t>
            </a:r>
            <a:r>
              <a:rPr kumimoji="1" lang="en-US" altLang="zh-CN" kern="1200" cap="none" spc="0" normalizeH="0" baseline="0" noProof="0" dirty="0">
                <a:latin typeface="+mn-ea"/>
                <a:ea typeface="+mn-ea"/>
                <a:cs typeface="+mn-cs"/>
              </a:rPr>
              <a:t>(x1,x2,…,</a:t>
            </a:r>
            <a:r>
              <a:rPr kumimoji="1" lang="en-US" altLang="zh-CN" kern="1200" cap="none" spc="0" normalizeH="0" baseline="0" noProof="0" dirty="0" err="1">
                <a:latin typeface="+mn-ea"/>
                <a:ea typeface="+mn-ea"/>
                <a:cs typeface="+mn-cs"/>
              </a:rPr>
              <a:t>xn</a:t>
            </a:r>
            <a:r>
              <a:rPr kumimoji="1" lang="en-US" altLang="zh-CN" kern="1200" cap="none" spc="0" normalizeH="0" baseline="0" noProof="0" dirty="0">
                <a:latin typeface="+mn-ea"/>
                <a:ea typeface="+mn-ea"/>
                <a:cs typeface="+mn-cs"/>
              </a:rPr>
              <a:t>)</a:t>
            </a:r>
            <a:r>
              <a:rPr kumimoji="1" lang="zh-CN" altLang="en-US" kern="1200" cap="none" spc="0" normalizeH="0" baseline="0" noProof="0" dirty="0">
                <a:latin typeface="+mn-ea"/>
                <a:ea typeface="+mn-ea"/>
                <a:cs typeface="+mn-cs"/>
              </a:rPr>
              <a:t>的形式。</a:t>
            </a:r>
            <a:endParaRPr kumimoji="1" lang="zh-CN" altLang="en-US" kern="1200" cap="none" spc="0" normalizeH="0" baseline="0" noProof="0" dirty="0">
              <a:latin typeface="+mn-ea"/>
              <a:ea typeface="+mn-ea"/>
              <a:cs typeface="+mn-cs"/>
            </a:endParaRPr>
          </a:p>
          <a:p>
            <a:pPr marR="0" defTabSz="914400">
              <a:lnSpc>
                <a:spcPct val="90000"/>
              </a:lnSpc>
              <a:spcBef>
                <a:spcPct val="20000"/>
              </a:spcBef>
              <a:buClr>
                <a:schemeClr val="accent2"/>
              </a:buClr>
              <a:buSzTx/>
              <a:buFontTx/>
              <a:buChar char="•"/>
              <a:defRPr/>
            </a:pPr>
            <a:r>
              <a:rPr kumimoji="1" lang="zh-CN" altLang="en-US" kern="1200" cap="none" spc="0" normalizeH="0" baseline="0" noProof="0" dirty="0">
                <a:latin typeface="+mn-ea"/>
                <a:ea typeface="+mn-ea"/>
                <a:cs typeface="+mn-cs"/>
              </a:rPr>
              <a:t>显约束：对分量</a:t>
            </a:r>
            <a:r>
              <a:rPr kumimoji="1" lang="en-US" altLang="zh-CN" kern="1200" cap="none" spc="0" normalizeH="0" baseline="0" noProof="0" dirty="0">
                <a:latin typeface="+mn-ea"/>
                <a:ea typeface="+mn-ea"/>
                <a:cs typeface="+mn-cs"/>
              </a:rPr>
              <a:t>xi</a:t>
            </a:r>
            <a:r>
              <a:rPr kumimoji="1" lang="zh-CN" altLang="en-US" kern="1200" cap="none" spc="0" normalizeH="0" baseline="0" noProof="0" dirty="0">
                <a:latin typeface="+mn-ea"/>
                <a:ea typeface="+mn-ea"/>
                <a:cs typeface="+mn-cs"/>
              </a:rPr>
              <a:t>的取值限定。</a:t>
            </a:r>
            <a:endParaRPr kumimoji="1" lang="zh-CN" altLang="en-US" kern="1200" cap="none" spc="0" normalizeH="0" baseline="0" noProof="0" dirty="0">
              <a:latin typeface="+mn-ea"/>
              <a:ea typeface="+mn-ea"/>
              <a:cs typeface="+mn-cs"/>
            </a:endParaRPr>
          </a:p>
          <a:p>
            <a:pPr marR="0" defTabSz="914400">
              <a:lnSpc>
                <a:spcPct val="90000"/>
              </a:lnSpc>
              <a:spcBef>
                <a:spcPct val="20000"/>
              </a:spcBef>
              <a:buClr>
                <a:schemeClr val="accent2"/>
              </a:buClr>
              <a:buSzTx/>
              <a:buFontTx/>
              <a:buChar char="•"/>
              <a:defRPr/>
            </a:pPr>
            <a:r>
              <a:rPr kumimoji="1" lang="zh-CN" altLang="en-US" kern="1200" cap="none" spc="0" normalizeH="0" baseline="0" noProof="0" dirty="0">
                <a:latin typeface="+mn-ea"/>
                <a:ea typeface="+mn-ea"/>
                <a:cs typeface="+mn-cs"/>
              </a:rPr>
              <a:t>隐约束：为满足问题的解而对不同分量之间施加的约束。</a:t>
            </a:r>
            <a:endParaRPr kumimoji="1" lang="zh-CN" altLang="en-US" kern="1200" cap="none" spc="0" normalizeH="0" baseline="0" noProof="0" dirty="0">
              <a:latin typeface="+mn-ea"/>
              <a:ea typeface="+mn-ea"/>
              <a:cs typeface="+mn-cs"/>
            </a:endParaRPr>
          </a:p>
          <a:p>
            <a:pPr marR="0" defTabSz="914400">
              <a:buClr>
                <a:schemeClr val="accent2"/>
              </a:buClr>
              <a:buSzTx/>
              <a:buFontTx/>
              <a:buChar char="•"/>
              <a:defRPr/>
            </a:pPr>
            <a:r>
              <a:rPr kumimoji="1" lang="zh-CN" altLang="en-US" kern="1200" cap="none" spc="0" normalizeH="0" baseline="0" noProof="0" dirty="0">
                <a:latin typeface="+mn-ea"/>
                <a:ea typeface="+mn-ea"/>
                <a:cs typeface="+mn-cs"/>
              </a:rPr>
              <a:t>解空间：对于问题的一个实例，解向量满足显式约束条件的所有多元组，构成了该实例的一个解空间。</a:t>
            </a:r>
            <a:endParaRPr kumimoji="1" lang="zh-CN" altLang="en-US" kern="1200" cap="none" spc="0" normalizeH="0" baseline="0" noProof="0" dirty="0">
              <a:latin typeface="+mn-ea"/>
              <a:ea typeface="+mn-ea"/>
              <a:cs typeface="+mn-cs"/>
            </a:endParaRPr>
          </a:p>
        </p:txBody>
      </p:sp>
      <p:sp>
        <p:nvSpPr>
          <p:cNvPr id="18437" name="Text Box 6"/>
          <p:cNvSpPr txBox="1"/>
          <p:nvPr/>
        </p:nvSpPr>
        <p:spPr>
          <a:xfrm>
            <a:off x="395288" y="3429000"/>
            <a:ext cx="8229600" cy="822325"/>
          </a:xfrm>
          <a:prstGeom prst="rect">
            <a:avLst/>
          </a:prstGeom>
          <a:solidFill>
            <a:srgbClr val="FFCC00"/>
          </a:solid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注意：同一个问题可以有多种表示，有些表示方法更简单，所需表示的状态空间更小（存储量少，搜索方法简单）。</a:t>
            </a:r>
            <a:endParaRPr lang="zh-CN" altLang="en-US" sz="2400" dirty="0">
              <a:latin typeface="Arial" panose="020B0604020202020204" pitchFamily="34" charset="0"/>
              <a:ea typeface="楷体_GB2312" pitchFamily="49" charset="-122"/>
            </a:endParaRPr>
          </a:p>
        </p:txBody>
      </p:sp>
      <p:sp>
        <p:nvSpPr>
          <p:cNvPr id="18438" name="Text Box 9"/>
          <p:cNvSpPr txBox="1"/>
          <p:nvPr/>
        </p:nvSpPr>
        <p:spPr>
          <a:xfrm>
            <a:off x="5813425" y="4724400"/>
            <a:ext cx="3314700" cy="12017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00000"/>
                </a:solidFill>
                <a:latin typeface="Arial" panose="020B0604020202020204" pitchFamily="34" charset="0"/>
                <a:ea typeface="楷体_GB2312" pitchFamily="49" charset="-122"/>
              </a:rPr>
              <a:t>n=3</a:t>
            </a:r>
            <a:r>
              <a:rPr lang="zh-CN" altLang="en-US" sz="2400" dirty="0">
                <a:solidFill>
                  <a:srgbClr val="C00000"/>
                </a:solidFill>
                <a:latin typeface="Arial" panose="020B0604020202020204" pitchFamily="34" charset="0"/>
                <a:ea typeface="楷体_GB2312" pitchFamily="49" charset="-122"/>
              </a:rPr>
              <a:t>时的</a:t>
            </a:r>
            <a:r>
              <a:rPr lang="en-US" altLang="zh-CN" sz="2400" dirty="0">
                <a:solidFill>
                  <a:srgbClr val="C00000"/>
                </a:solidFill>
                <a:latin typeface="Arial" panose="020B0604020202020204" pitchFamily="34" charset="0"/>
                <a:ea typeface="楷体_GB2312" pitchFamily="49" charset="-122"/>
              </a:rPr>
              <a:t>0-1</a:t>
            </a:r>
            <a:r>
              <a:rPr lang="zh-CN" altLang="en-US" sz="2400" dirty="0">
                <a:solidFill>
                  <a:srgbClr val="C00000"/>
                </a:solidFill>
                <a:latin typeface="Arial" panose="020B0604020202020204" pitchFamily="34" charset="0"/>
                <a:ea typeface="楷体_GB2312" pitchFamily="49" charset="-122"/>
              </a:rPr>
              <a:t>背包问题用完全二叉树表示的解空间</a:t>
            </a:r>
            <a:endParaRPr lang="zh-CN" altLang="en-US" sz="2400" dirty="0">
              <a:solidFill>
                <a:srgbClr val="C00000"/>
              </a:solidFill>
              <a:latin typeface="Arial" panose="020B0604020202020204" pitchFamily="34" charset="0"/>
              <a:ea typeface="楷体_GB2312" pitchFamily="49" charset="-122"/>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2" name="Rectangle 4"/>
          <p:cNvSpPr/>
          <p:nvPr/>
        </p:nvSpPr>
        <p:spPr>
          <a:xfrm>
            <a:off x="684213" y="549275"/>
            <a:ext cx="7920037" cy="35115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None/>
            </a:pPr>
            <a:r>
              <a:rPr lang="zh-CN" altLang="en-US" sz="2200" b="1" dirty="0">
                <a:solidFill>
                  <a:schemeClr val="tx2"/>
                </a:solidFill>
                <a:latin typeface="Century Schoolbook" pitchFamily="18" charset="0"/>
                <a:ea typeface="楷体_GB2312" pitchFamily="49" charset="-122"/>
              </a:rPr>
              <a:t>回溯法举例</a:t>
            </a:r>
            <a:endParaRPr lang="zh-CN" altLang="en-US" sz="2200" b="1" dirty="0">
              <a:solidFill>
                <a:schemeClr val="tx2"/>
              </a:solidFill>
              <a:latin typeface="Century Schoolbook" pitchFamily="18" charset="0"/>
              <a:ea typeface="楷体_GB2312" pitchFamily="49" charset="-122"/>
            </a:endParaRPr>
          </a:p>
          <a:p>
            <a:pPr marL="0" lvl="0" indent="0" eaLnBrk="1" hangingPunct="1">
              <a:spcBef>
                <a:spcPct val="0"/>
              </a:spcBef>
              <a:buNone/>
            </a:pPr>
            <a:r>
              <a:rPr lang="zh-CN" altLang="zh-CN" sz="2200" dirty="0">
                <a:latin typeface="Century Schoolbook" pitchFamily="18" charset="0"/>
                <a:ea typeface="楷体_GB2312" pitchFamily="49" charset="-122"/>
              </a:rPr>
              <a:t>[旅行商问题] 在这个问题中，给出一个n 顶点网络（有向或无向），要求找出一个包含</a:t>
            </a:r>
            <a:r>
              <a:rPr lang="zh-CN" altLang="zh-CN" sz="2200" dirty="0">
                <a:solidFill>
                  <a:srgbClr val="C00000"/>
                </a:solidFill>
                <a:latin typeface="Century Schoolbook" pitchFamily="18" charset="0"/>
                <a:ea typeface="楷体_GB2312" pitchFamily="49" charset="-122"/>
              </a:rPr>
              <a:t>所有n 个顶点的具有最小耗费的环路</a:t>
            </a:r>
            <a:r>
              <a:rPr lang="zh-CN" altLang="zh-CN" sz="2200" dirty="0">
                <a:latin typeface="Century Schoolbook" pitchFamily="18" charset="0"/>
                <a:ea typeface="楷体_GB2312" pitchFamily="49" charset="-122"/>
              </a:rPr>
              <a:t>。任何一个包含网络中所有n 个顶点的环路被称作一个旅行（t o u r）。在旅行商问题中，要设法找到一条最小耗费的旅行。</a:t>
            </a:r>
            <a:endParaRPr lang="en-US" altLang="zh-CN" sz="2200" dirty="0">
              <a:latin typeface="Century Schoolbook" pitchFamily="18" charset="0"/>
              <a:ea typeface="楷体_GB2312" pitchFamily="49" charset="-122"/>
            </a:endParaRPr>
          </a:p>
          <a:p>
            <a:pPr marL="0" lvl="0" indent="0" eaLnBrk="1" hangingPunct="1">
              <a:spcBef>
                <a:spcPct val="0"/>
              </a:spcBef>
              <a:buNone/>
            </a:pPr>
            <a:endParaRPr lang="zh-CN" altLang="en-US" sz="2200" dirty="0">
              <a:latin typeface="Century Schoolbook" pitchFamily="18" charset="0"/>
              <a:ea typeface="楷体_GB2312" pitchFamily="49" charset="-122"/>
            </a:endParaRPr>
          </a:p>
          <a:p>
            <a:pPr marL="0" lvl="0" indent="0" eaLnBrk="1" hangingPunct="1">
              <a:spcBef>
                <a:spcPct val="0"/>
              </a:spcBef>
              <a:buNone/>
            </a:pPr>
            <a:r>
              <a:rPr lang="en-US" altLang="zh-CN" sz="2200" dirty="0">
                <a:latin typeface="Century Schoolbook" pitchFamily="18" charset="0"/>
                <a:ea typeface="楷体_GB2312" pitchFamily="49" charset="-122"/>
              </a:rPr>
              <a:t>[</a:t>
            </a:r>
            <a:r>
              <a:rPr lang="zh-CN" altLang="en-US" sz="2200" dirty="0">
                <a:latin typeface="Century Schoolbook" pitchFamily="18" charset="0"/>
                <a:ea typeface="楷体_GB2312" pitchFamily="49" charset="-122"/>
              </a:rPr>
              <a:t>分析</a:t>
            </a:r>
            <a:r>
              <a:rPr lang="en-US" altLang="zh-CN" sz="2200" dirty="0">
                <a:latin typeface="Century Schoolbook" pitchFamily="18" charset="0"/>
                <a:ea typeface="楷体_GB2312" pitchFamily="49" charset="-122"/>
              </a:rPr>
              <a:t>]</a:t>
            </a:r>
            <a:r>
              <a:rPr lang="zh-CN" altLang="en-US" sz="2200" dirty="0">
                <a:latin typeface="Century Schoolbook" pitchFamily="18" charset="0"/>
                <a:ea typeface="楷体_GB2312" pitchFamily="49" charset="-122"/>
              </a:rPr>
              <a:t>图给出了一个四顶点网络。在这个网络中，一些旅行如下： </a:t>
            </a:r>
            <a:r>
              <a:rPr lang="en-US" altLang="zh-CN" sz="2200" dirty="0">
                <a:latin typeface="Century Schoolbook" pitchFamily="18" charset="0"/>
                <a:ea typeface="楷体_GB2312" pitchFamily="49" charset="-122"/>
              </a:rPr>
              <a:t>1 , 2 , 4 , 3 , 1</a:t>
            </a:r>
            <a:r>
              <a:rPr lang="zh-CN" altLang="en-US" sz="2200" dirty="0">
                <a:latin typeface="Century Schoolbook" pitchFamily="18" charset="0"/>
                <a:ea typeface="楷体_GB2312" pitchFamily="49" charset="-122"/>
              </a:rPr>
              <a:t>；</a:t>
            </a:r>
            <a:r>
              <a:rPr lang="en-US" altLang="zh-CN" sz="2200" dirty="0">
                <a:latin typeface="Century Schoolbook" pitchFamily="18" charset="0"/>
                <a:ea typeface="楷体_GB2312" pitchFamily="49" charset="-122"/>
              </a:rPr>
              <a:t>1 , 3 , 2 , 4 , 1</a:t>
            </a:r>
            <a:r>
              <a:rPr lang="zh-CN" altLang="en-US" sz="2200" dirty="0">
                <a:latin typeface="Century Schoolbook" pitchFamily="18" charset="0"/>
                <a:ea typeface="楷体_GB2312" pitchFamily="49" charset="-122"/>
              </a:rPr>
              <a:t>和</a:t>
            </a:r>
            <a:r>
              <a:rPr lang="en-US" altLang="zh-CN" sz="2200" dirty="0">
                <a:latin typeface="Century Schoolbook" pitchFamily="18" charset="0"/>
                <a:ea typeface="楷体_GB2312" pitchFamily="49" charset="-122"/>
              </a:rPr>
              <a:t>1 , 4 , 3 , 2 , 1</a:t>
            </a:r>
            <a:r>
              <a:rPr lang="zh-CN" altLang="en-US" sz="2200" dirty="0">
                <a:latin typeface="Century Schoolbook" pitchFamily="18" charset="0"/>
                <a:ea typeface="楷体_GB2312" pitchFamily="49" charset="-122"/>
              </a:rPr>
              <a:t>。旅行</a:t>
            </a:r>
            <a:r>
              <a:rPr lang="en-US" altLang="zh-CN" sz="2200" dirty="0">
                <a:latin typeface="Century Schoolbook" pitchFamily="18" charset="0"/>
                <a:ea typeface="楷体_GB2312" pitchFamily="49" charset="-122"/>
              </a:rPr>
              <a:t>1 , 2 , 4 , 3 , 1</a:t>
            </a:r>
            <a:r>
              <a:rPr lang="zh-CN" altLang="en-US" sz="2200" dirty="0">
                <a:latin typeface="Century Schoolbook" pitchFamily="18" charset="0"/>
                <a:ea typeface="楷体_GB2312" pitchFamily="49" charset="-122"/>
              </a:rPr>
              <a:t>的耗费为</a:t>
            </a:r>
            <a:r>
              <a:rPr lang="en-US" altLang="zh-CN" sz="2200" dirty="0">
                <a:latin typeface="Century Schoolbook" pitchFamily="18" charset="0"/>
                <a:ea typeface="楷体_GB2312" pitchFamily="49" charset="-122"/>
              </a:rPr>
              <a:t>6 6</a:t>
            </a:r>
            <a:r>
              <a:rPr lang="zh-CN" altLang="en-US" sz="2200" dirty="0">
                <a:latin typeface="Century Schoolbook" pitchFamily="18" charset="0"/>
                <a:ea typeface="楷体_GB2312" pitchFamily="49" charset="-122"/>
              </a:rPr>
              <a:t>；而</a:t>
            </a:r>
            <a:r>
              <a:rPr lang="en-US" altLang="zh-CN" sz="2200" dirty="0">
                <a:latin typeface="Century Schoolbook" pitchFamily="18" charset="0"/>
                <a:ea typeface="楷体_GB2312" pitchFamily="49" charset="-122"/>
              </a:rPr>
              <a:t>1 , 3 , 2 , 4 , 1</a:t>
            </a:r>
            <a:r>
              <a:rPr lang="zh-CN" altLang="en-US" sz="2200" dirty="0">
                <a:latin typeface="Century Schoolbook" pitchFamily="18" charset="0"/>
                <a:ea typeface="楷体_GB2312" pitchFamily="49" charset="-122"/>
              </a:rPr>
              <a:t>的耗费为</a:t>
            </a:r>
            <a:r>
              <a:rPr lang="en-US" altLang="zh-CN" sz="2200" dirty="0">
                <a:latin typeface="Century Schoolbook" pitchFamily="18" charset="0"/>
                <a:ea typeface="楷体_GB2312" pitchFamily="49" charset="-122"/>
              </a:rPr>
              <a:t>2 5</a:t>
            </a:r>
            <a:r>
              <a:rPr lang="zh-CN" altLang="en-US" sz="2200" dirty="0">
                <a:latin typeface="Century Schoolbook" pitchFamily="18" charset="0"/>
                <a:ea typeface="楷体_GB2312" pitchFamily="49" charset="-122"/>
              </a:rPr>
              <a:t>；</a:t>
            </a:r>
            <a:r>
              <a:rPr lang="en-US" altLang="zh-CN" sz="2200" dirty="0">
                <a:latin typeface="Century Schoolbook" pitchFamily="18" charset="0"/>
                <a:ea typeface="楷体_GB2312" pitchFamily="49" charset="-122"/>
              </a:rPr>
              <a:t>1 , 4 , 3 , 2 , 1</a:t>
            </a:r>
            <a:r>
              <a:rPr lang="zh-CN" altLang="en-US" sz="2200" dirty="0">
                <a:latin typeface="Century Schoolbook" pitchFamily="18" charset="0"/>
                <a:ea typeface="楷体_GB2312" pitchFamily="49" charset="-122"/>
              </a:rPr>
              <a:t>为</a:t>
            </a:r>
            <a:r>
              <a:rPr lang="en-US" altLang="zh-CN" sz="2200" dirty="0">
                <a:latin typeface="Century Schoolbook" pitchFamily="18" charset="0"/>
                <a:ea typeface="楷体_GB2312" pitchFamily="49" charset="-122"/>
              </a:rPr>
              <a:t>5 9</a:t>
            </a:r>
            <a:r>
              <a:rPr lang="zh-CN" altLang="en-US" sz="2200" dirty="0">
                <a:latin typeface="Century Schoolbook" pitchFamily="18" charset="0"/>
                <a:ea typeface="楷体_GB2312" pitchFamily="49" charset="-122"/>
              </a:rPr>
              <a:t>。故</a:t>
            </a:r>
            <a:r>
              <a:rPr lang="en-US" altLang="zh-CN" sz="2200" dirty="0">
                <a:latin typeface="Century Schoolbook" pitchFamily="18" charset="0"/>
                <a:ea typeface="楷体_GB2312" pitchFamily="49" charset="-122"/>
              </a:rPr>
              <a:t>1 , 3 , 2 , 4 , 1</a:t>
            </a:r>
            <a:r>
              <a:rPr lang="zh-CN" altLang="en-US" sz="2200" dirty="0">
                <a:latin typeface="Century Schoolbook" pitchFamily="18" charset="0"/>
                <a:ea typeface="楷体_GB2312" pitchFamily="49" charset="-122"/>
              </a:rPr>
              <a:t>是该网络中最小耗费的旅行。</a:t>
            </a:r>
            <a:endParaRPr lang="zh-CN" altLang="en-US" sz="2200" dirty="0">
              <a:latin typeface="Century Schoolbook" pitchFamily="18" charset="0"/>
              <a:ea typeface="楷体_GB2312" pitchFamily="49" charset="-122"/>
            </a:endParaRPr>
          </a:p>
        </p:txBody>
      </p:sp>
      <p:pic>
        <p:nvPicPr>
          <p:cNvPr id="19459" name="Picture 5"/>
          <p:cNvPicPr>
            <a:picLocks noChangeAspect="1"/>
          </p:cNvPicPr>
          <p:nvPr/>
        </p:nvPicPr>
        <p:blipFill>
          <a:blip r:embed="rId1"/>
          <a:srcRect l="65352" t="30061" r="21080" b="53745"/>
          <a:stretch>
            <a:fillRect/>
          </a:stretch>
        </p:blipFill>
        <p:spPr>
          <a:xfrm>
            <a:off x="4500563" y="4149725"/>
            <a:ext cx="2447925" cy="2336800"/>
          </a:xfrm>
          <a:prstGeom prst="rect">
            <a:avLst/>
          </a:prstGeom>
          <a:noFill/>
          <a:ln w="9525">
            <a:noFill/>
          </a:ln>
        </p:spPr>
      </p:pic>
      <p:sp>
        <p:nvSpPr>
          <p:cNvPr id="2" name="页脚占位符 1"/>
          <p:cNvSpPr txBox="1">
            <a:spLocks noGrp="1"/>
          </p:cNvSpPr>
          <p:nvPr>
            <p:ph type="ftr" sz="quarter" idx="11"/>
          </p:nvPr>
        </p:nvSpPr>
        <p:spPr bwMode="auto">
          <a:xfrm>
            <a:off x="6858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chemeClr val="tx1"/>
                </a:solidFill>
                <a:effectLst/>
                <a:uLnTx/>
                <a:uFillTx/>
                <a:latin typeface="+mn-lt"/>
                <a:ea typeface="+mn-ea"/>
                <a:cs typeface="+mn-cs"/>
              </a:rPr>
              <a:t>算法设计与分析</a:t>
            </a: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wipe(left)">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5"/>
          <p:cNvPicPr>
            <a:picLocks noChangeAspect="1"/>
          </p:cNvPicPr>
          <p:nvPr/>
        </p:nvPicPr>
        <p:blipFill>
          <a:blip r:embed="rId1"/>
          <a:srcRect l="34648" t="16032" r="24609" b="54427"/>
          <a:stretch>
            <a:fillRect/>
          </a:stretch>
        </p:blipFill>
        <p:spPr>
          <a:xfrm>
            <a:off x="1403350" y="3429000"/>
            <a:ext cx="5543550" cy="3168650"/>
          </a:xfrm>
          <a:prstGeom prst="rect">
            <a:avLst/>
          </a:prstGeom>
          <a:noFill/>
          <a:ln w="9525">
            <a:noFill/>
          </a:ln>
        </p:spPr>
      </p:pic>
      <p:sp>
        <p:nvSpPr>
          <p:cNvPr id="20483" name="Rectangle 3"/>
          <p:cNvSpPr>
            <a:spLocks noGrp="1"/>
          </p:cNvSpPr>
          <p:nvPr>
            <p:ph idx="1"/>
          </p:nvPr>
        </p:nvSpPr>
        <p:spPr>
          <a:xfrm>
            <a:off x="323850" y="333375"/>
            <a:ext cx="8280400" cy="3529013"/>
          </a:xfrm>
        </p:spPr>
        <p:txBody>
          <a:bodyPr vert="horz" wrap="square" lIns="91440" tIns="45720" rIns="91440" bIns="45720" anchor="t" anchorCtr="0"/>
          <a:p>
            <a:pPr marL="0" indent="0" eaLnBrk="1" hangingPunct="1">
              <a:lnSpc>
                <a:spcPct val="90000"/>
              </a:lnSpc>
              <a:buNone/>
            </a:pP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旅行是包含所有顶点的一个循环，故可以把任意一个点作为起点（因此也是终点）。针对该问题，任意选取点</a:t>
            </a:r>
            <a:r>
              <a:rPr lang="en-US" altLang="zh-CN" sz="2200" dirty="0">
                <a:latin typeface="楷体_GB2312" pitchFamily="49" charset="-122"/>
                <a:ea typeface="楷体_GB2312" pitchFamily="49" charset="-122"/>
              </a:rPr>
              <a:t>1</a:t>
            </a:r>
            <a:r>
              <a:rPr lang="zh-CN" altLang="en-US" sz="2200" dirty="0">
                <a:latin typeface="楷体_GB2312" pitchFamily="49" charset="-122"/>
                <a:ea typeface="楷体_GB2312" pitchFamily="49" charset="-122"/>
              </a:rPr>
              <a:t>作为起点和终点，则每一个旅行可用顶点序列</a:t>
            </a:r>
            <a:r>
              <a:rPr lang="en-US" altLang="zh-CN" sz="2200" dirty="0">
                <a:latin typeface="楷体_GB2312" pitchFamily="49" charset="-122"/>
                <a:ea typeface="楷体_GB2312" pitchFamily="49" charset="-122"/>
              </a:rPr>
              <a:t>1, </a:t>
            </a:r>
            <a:r>
              <a:rPr lang="en-US" altLang="zh-CN" sz="2200" i="1" dirty="0">
                <a:latin typeface="楷体_GB2312" pitchFamily="49" charset="-122"/>
                <a:ea typeface="楷体_GB2312" pitchFamily="49" charset="-122"/>
              </a:rPr>
              <a:t>v</a:t>
            </a:r>
            <a:r>
              <a:rPr lang="en-US" altLang="zh-CN" sz="2200" dirty="0">
                <a:latin typeface="楷体_GB2312" pitchFamily="49" charset="-122"/>
                <a:ea typeface="楷体_GB2312" pitchFamily="49" charset="-122"/>
              </a:rPr>
              <a:t>2 ,⋯, </a:t>
            </a:r>
            <a:r>
              <a:rPr lang="en-US" altLang="zh-CN" sz="2200" i="1" dirty="0">
                <a:latin typeface="楷体_GB2312" pitchFamily="49" charset="-122"/>
                <a:ea typeface="楷体_GB2312" pitchFamily="49" charset="-122"/>
              </a:rPr>
              <a:t>vn </a:t>
            </a:r>
            <a:r>
              <a:rPr lang="en-US" altLang="zh-CN" sz="2200" dirty="0">
                <a:latin typeface="楷体_GB2312" pitchFamily="49" charset="-122"/>
                <a:ea typeface="楷体_GB2312" pitchFamily="49" charset="-122"/>
              </a:rPr>
              <a:t>, 1</a:t>
            </a:r>
            <a:r>
              <a:rPr lang="zh-CN" altLang="en-US" sz="2200" dirty="0">
                <a:latin typeface="楷体_GB2312" pitchFamily="49" charset="-122"/>
                <a:ea typeface="楷体_GB2312" pitchFamily="49" charset="-122"/>
              </a:rPr>
              <a:t>来描述，</a:t>
            </a:r>
            <a:r>
              <a:rPr lang="en-US" altLang="zh-CN" sz="2200" i="1" dirty="0">
                <a:solidFill>
                  <a:srgbClr val="C00000"/>
                </a:solidFill>
                <a:latin typeface="楷体_GB2312" pitchFamily="49" charset="-122"/>
                <a:ea typeface="楷体_GB2312" pitchFamily="49" charset="-122"/>
              </a:rPr>
              <a:t>v</a:t>
            </a:r>
            <a:r>
              <a:rPr lang="en-US" altLang="zh-CN" sz="2200" dirty="0">
                <a:solidFill>
                  <a:srgbClr val="C00000"/>
                </a:solidFill>
                <a:latin typeface="楷体_GB2312" pitchFamily="49" charset="-122"/>
                <a:ea typeface="楷体_GB2312" pitchFamily="49" charset="-122"/>
              </a:rPr>
              <a:t>2, ⋯, </a:t>
            </a:r>
            <a:r>
              <a:rPr lang="en-US" altLang="zh-CN" sz="2200" i="1" dirty="0">
                <a:solidFill>
                  <a:srgbClr val="C00000"/>
                </a:solidFill>
                <a:latin typeface="楷体_GB2312" pitchFamily="49" charset="-122"/>
                <a:ea typeface="楷体_GB2312" pitchFamily="49" charset="-122"/>
              </a:rPr>
              <a:t>vn </a:t>
            </a:r>
            <a:r>
              <a:rPr lang="zh-CN" altLang="en-US" sz="2200" dirty="0">
                <a:solidFill>
                  <a:srgbClr val="C00000"/>
                </a:solidFill>
                <a:latin typeface="楷体_GB2312" pitchFamily="49" charset="-122"/>
                <a:ea typeface="楷体_GB2312" pitchFamily="49" charset="-122"/>
              </a:rPr>
              <a:t>是</a:t>
            </a:r>
            <a:r>
              <a:rPr lang="en-US" altLang="zh-CN" sz="2200" dirty="0">
                <a:solidFill>
                  <a:srgbClr val="C00000"/>
                </a:solidFill>
                <a:latin typeface="楷体_GB2312" pitchFamily="49" charset="-122"/>
                <a:ea typeface="楷体_GB2312" pitchFamily="49" charset="-122"/>
              </a:rPr>
              <a:t>(2, 3, ⋯, </a:t>
            </a:r>
            <a:r>
              <a:rPr lang="en-US" altLang="zh-CN" sz="2200" i="1" dirty="0">
                <a:solidFill>
                  <a:srgbClr val="C00000"/>
                </a:solidFill>
                <a:latin typeface="楷体_GB2312" pitchFamily="49" charset="-122"/>
                <a:ea typeface="楷体_GB2312" pitchFamily="49" charset="-122"/>
              </a:rPr>
              <a:t>n</a:t>
            </a:r>
            <a:r>
              <a:rPr lang="en-US" altLang="zh-CN" sz="2200" dirty="0">
                <a:solidFill>
                  <a:srgbClr val="C00000"/>
                </a:solidFill>
                <a:latin typeface="楷体_GB2312" pitchFamily="49" charset="-122"/>
                <a:ea typeface="楷体_GB2312" pitchFamily="49" charset="-122"/>
              </a:rPr>
              <a:t>) </a:t>
            </a:r>
            <a:r>
              <a:rPr lang="zh-CN" altLang="en-US" sz="2200" dirty="0">
                <a:solidFill>
                  <a:srgbClr val="C00000"/>
                </a:solidFill>
                <a:latin typeface="楷体_GB2312" pitchFamily="49" charset="-122"/>
                <a:ea typeface="楷体_GB2312" pitchFamily="49" charset="-122"/>
              </a:rPr>
              <a:t>的一个排列</a:t>
            </a:r>
            <a:r>
              <a:rPr lang="zh-CN" altLang="en-US" sz="2200" dirty="0">
                <a:latin typeface="楷体_GB2312" pitchFamily="49" charset="-122"/>
                <a:ea typeface="楷体_GB2312" pitchFamily="49" charset="-122"/>
              </a:rPr>
              <a:t>。可能的旅行可用一个树来描述，其中每一个从根到叶的路径定义了一个旅行。下图给出了一棵表示四顶点网络的树。从根到叶的路径中各边的标号定义了一个旅行（还要</a:t>
            </a:r>
            <a:r>
              <a:rPr lang="zh-CN" altLang="en-US" sz="2200" dirty="0">
                <a:solidFill>
                  <a:srgbClr val="C00000"/>
                </a:solidFill>
                <a:latin typeface="楷体_GB2312" pitchFamily="49" charset="-122"/>
                <a:ea typeface="楷体_GB2312" pitchFamily="49" charset="-122"/>
              </a:rPr>
              <a:t>附加</a:t>
            </a:r>
            <a:r>
              <a:rPr lang="en-US" altLang="zh-CN" sz="2200" dirty="0">
                <a:solidFill>
                  <a:srgbClr val="C00000"/>
                </a:solidFill>
                <a:latin typeface="楷体_GB2312" pitchFamily="49" charset="-122"/>
                <a:ea typeface="楷体_GB2312" pitchFamily="49" charset="-122"/>
              </a:rPr>
              <a:t>1</a:t>
            </a:r>
            <a:r>
              <a:rPr lang="zh-CN" altLang="en-US" sz="2200" dirty="0">
                <a:solidFill>
                  <a:srgbClr val="C00000"/>
                </a:solidFill>
                <a:latin typeface="楷体_GB2312" pitchFamily="49" charset="-122"/>
                <a:ea typeface="楷体_GB2312" pitchFamily="49" charset="-122"/>
              </a:rPr>
              <a:t>作为终点</a:t>
            </a:r>
            <a:r>
              <a:rPr lang="zh-CN" altLang="en-US" sz="2200" dirty="0">
                <a:latin typeface="楷体_GB2312" pitchFamily="49" charset="-122"/>
                <a:ea typeface="楷体_GB2312" pitchFamily="49" charset="-122"/>
              </a:rPr>
              <a:t>）。例如，</a:t>
            </a:r>
            <a:r>
              <a:rPr lang="zh-CN" altLang="en-US" sz="2200" dirty="0">
                <a:solidFill>
                  <a:srgbClr val="C00000"/>
                </a:solidFill>
                <a:latin typeface="楷体_GB2312" pitchFamily="49" charset="-122"/>
                <a:ea typeface="楷体_GB2312" pitchFamily="49" charset="-122"/>
              </a:rPr>
              <a:t>到节点</a:t>
            </a:r>
            <a:r>
              <a:rPr lang="en-US" altLang="zh-CN" sz="2200" dirty="0">
                <a:solidFill>
                  <a:srgbClr val="C00000"/>
                </a:solidFill>
                <a:latin typeface="楷体_GB2312" pitchFamily="49" charset="-122"/>
                <a:ea typeface="楷体_GB2312" pitchFamily="49" charset="-122"/>
              </a:rPr>
              <a:t>L</a:t>
            </a:r>
            <a:r>
              <a:rPr lang="zh-CN" altLang="en-US" sz="2200" dirty="0">
                <a:solidFill>
                  <a:srgbClr val="C00000"/>
                </a:solidFill>
                <a:latin typeface="楷体_GB2312" pitchFamily="49" charset="-122"/>
                <a:ea typeface="楷体_GB2312" pitchFamily="49" charset="-122"/>
              </a:rPr>
              <a:t>的路径表示了旅行</a:t>
            </a:r>
            <a:r>
              <a:rPr lang="en-US" altLang="zh-CN" sz="2200" dirty="0">
                <a:solidFill>
                  <a:srgbClr val="C00000"/>
                </a:solidFill>
                <a:latin typeface="楷体_GB2312" pitchFamily="49" charset="-122"/>
                <a:ea typeface="楷体_GB2312" pitchFamily="49" charset="-122"/>
              </a:rPr>
              <a:t>1 , 2 , 3 , 4 , 1</a:t>
            </a:r>
            <a:r>
              <a:rPr lang="zh-CN" altLang="en-US" sz="2200" dirty="0">
                <a:solidFill>
                  <a:srgbClr val="C00000"/>
                </a:solidFill>
                <a:latin typeface="楷体_GB2312" pitchFamily="49" charset="-122"/>
                <a:ea typeface="楷体_GB2312" pitchFamily="49" charset="-122"/>
              </a:rPr>
              <a:t>，</a:t>
            </a:r>
            <a:r>
              <a:rPr lang="zh-CN" altLang="en-US" sz="2200" dirty="0">
                <a:latin typeface="楷体_GB2312" pitchFamily="49" charset="-122"/>
                <a:ea typeface="楷体_GB2312" pitchFamily="49" charset="-122"/>
              </a:rPr>
              <a:t>而</a:t>
            </a:r>
            <a:r>
              <a:rPr lang="zh-CN" altLang="en-US" sz="2200" dirty="0">
                <a:solidFill>
                  <a:srgbClr val="C00000"/>
                </a:solidFill>
                <a:latin typeface="楷体_GB2312" pitchFamily="49" charset="-122"/>
                <a:ea typeface="楷体_GB2312" pitchFamily="49" charset="-122"/>
              </a:rPr>
              <a:t>到节点</a:t>
            </a:r>
            <a:r>
              <a:rPr lang="en-US" altLang="zh-CN" sz="2200" dirty="0">
                <a:solidFill>
                  <a:srgbClr val="C00000"/>
                </a:solidFill>
                <a:latin typeface="楷体_GB2312" pitchFamily="49" charset="-122"/>
                <a:ea typeface="楷体_GB2312" pitchFamily="49" charset="-122"/>
              </a:rPr>
              <a:t>O</a:t>
            </a:r>
            <a:r>
              <a:rPr lang="zh-CN" altLang="en-US" sz="2200" dirty="0">
                <a:solidFill>
                  <a:srgbClr val="C00000"/>
                </a:solidFill>
                <a:latin typeface="楷体_GB2312" pitchFamily="49" charset="-122"/>
                <a:ea typeface="楷体_GB2312" pitchFamily="49" charset="-122"/>
              </a:rPr>
              <a:t>的路径表示了旅行</a:t>
            </a:r>
            <a:r>
              <a:rPr lang="en-US" altLang="zh-CN" sz="2200" dirty="0">
                <a:solidFill>
                  <a:srgbClr val="C00000"/>
                </a:solidFill>
                <a:latin typeface="楷体_GB2312" pitchFamily="49" charset="-122"/>
                <a:ea typeface="楷体_GB2312" pitchFamily="49" charset="-122"/>
              </a:rPr>
              <a:t>1 , 3 , 4 , 2 , 1</a:t>
            </a:r>
            <a:r>
              <a:rPr lang="zh-CN" altLang="en-US" sz="2200" dirty="0">
                <a:solidFill>
                  <a:srgbClr val="C00000"/>
                </a:solidFill>
                <a:latin typeface="楷体_GB2312" pitchFamily="49" charset="-122"/>
                <a:ea typeface="楷体_GB2312" pitchFamily="49" charset="-122"/>
              </a:rPr>
              <a:t>。</a:t>
            </a:r>
            <a:r>
              <a:rPr lang="zh-CN" altLang="en-US" sz="2200" dirty="0">
                <a:latin typeface="楷体_GB2312" pitchFamily="49" charset="-122"/>
                <a:ea typeface="楷体_GB2312" pitchFamily="49" charset="-122"/>
              </a:rPr>
              <a:t>网络中的每一个旅行都由树中的一条从根到叶的确定路径来表示。因此，</a:t>
            </a:r>
            <a:r>
              <a:rPr lang="zh-CN" altLang="en-US" sz="2200" dirty="0">
                <a:solidFill>
                  <a:srgbClr val="C00000"/>
                </a:solidFill>
                <a:latin typeface="楷体_GB2312" pitchFamily="49" charset="-122"/>
                <a:ea typeface="楷体_GB2312" pitchFamily="49" charset="-122"/>
              </a:rPr>
              <a:t>树中叶的数目为</a:t>
            </a:r>
            <a:r>
              <a:rPr lang="en-US" altLang="zh-CN" sz="2200" dirty="0">
                <a:solidFill>
                  <a:srgbClr val="C00000"/>
                </a:solidFill>
                <a:latin typeface="楷体_GB2312" pitchFamily="49" charset="-122"/>
                <a:ea typeface="楷体_GB2312" pitchFamily="49" charset="-122"/>
              </a:rPr>
              <a:t>(</a:t>
            </a:r>
            <a:r>
              <a:rPr lang="en-US" altLang="zh-CN" sz="2200" i="1" dirty="0">
                <a:solidFill>
                  <a:srgbClr val="C00000"/>
                </a:solidFill>
                <a:latin typeface="楷体_GB2312" pitchFamily="49" charset="-122"/>
                <a:ea typeface="楷体_GB2312" pitchFamily="49" charset="-122"/>
              </a:rPr>
              <a:t>n </a:t>
            </a:r>
            <a:r>
              <a:rPr lang="en-US" altLang="zh-CN" sz="2200" dirty="0">
                <a:solidFill>
                  <a:srgbClr val="C00000"/>
                </a:solidFill>
                <a:latin typeface="楷体_GB2312" pitchFamily="49" charset="-122"/>
                <a:ea typeface="楷体_GB2312" pitchFamily="49" charset="-122"/>
              </a:rPr>
              <a:t>-1 )</a:t>
            </a:r>
            <a:r>
              <a:rPr lang="zh-CN" altLang="en-US" sz="2200" dirty="0">
                <a:solidFill>
                  <a:srgbClr val="C00000"/>
                </a:solidFill>
                <a:latin typeface="楷体_GB2312" pitchFamily="49" charset="-122"/>
                <a:ea typeface="楷体_GB2312" pitchFamily="49" charset="-122"/>
              </a:rPr>
              <a:t>！</a:t>
            </a:r>
            <a:r>
              <a:rPr lang="zh-CN" altLang="en-US" sz="2200" dirty="0">
                <a:latin typeface="楷体_GB2312" pitchFamily="49" charset="-122"/>
                <a:ea typeface="楷体_GB2312" pitchFamily="49" charset="-122"/>
              </a:rPr>
              <a:t>。</a:t>
            </a:r>
            <a:endParaRPr lang="zh-CN" altLang="en-US" sz="2200" dirty="0">
              <a:latin typeface="楷体_GB2312" pitchFamily="49" charset="-122"/>
              <a:ea typeface="楷体_GB2312" pitchFamily="49"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6"/>
          <p:cNvPicPr>
            <a:picLocks noChangeAspect="1"/>
          </p:cNvPicPr>
          <p:nvPr/>
        </p:nvPicPr>
        <p:blipFill>
          <a:blip r:embed="rId1"/>
          <a:srcRect l="34648" t="16032" r="24609" b="54427"/>
          <a:stretch>
            <a:fillRect/>
          </a:stretch>
        </p:blipFill>
        <p:spPr>
          <a:xfrm>
            <a:off x="4284663" y="3644900"/>
            <a:ext cx="4824412" cy="2774950"/>
          </a:xfrm>
          <a:prstGeom prst="rect">
            <a:avLst/>
          </a:prstGeom>
          <a:noFill/>
          <a:ln w="9525">
            <a:noFill/>
          </a:ln>
        </p:spPr>
      </p:pic>
      <p:sp>
        <p:nvSpPr>
          <p:cNvPr id="21507" name="Rectangle 5"/>
          <p:cNvSpPr/>
          <p:nvPr/>
        </p:nvSpPr>
        <p:spPr>
          <a:xfrm>
            <a:off x="250825" y="577850"/>
            <a:ext cx="8569325" cy="31384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latin typeface="Century Schoolbook" pitchFamily="18" charset="0"/>
                <a:ea typeface="楷体_GB2312" pitchFamily="49" charset="-122"/>
              </a:rPr>
              <a:t>	</a:t>
            </a:r>
            <a:r>
              <a:rPr lang="zh-CN" altLang="en-US" sz="2200" dirty="0">
                <a:latin typeface="Century Schoolbook" pitchFamily="18" charset="0"/>
                <a:ea typeface="楷体_GB2312" pitchFamily="49" charset="-122"/>
              </a:rPr>
              <a:t>回溯算法将用深度优先方式从根节点开始，通过搜索解空间树发现一个最小耗费的旅行。对题中网络，利用解空间树，一个可能的搜索为</a:t>
            </a:r>
            <a:r>
              <a:rPr lang="en-US" altLang="zh-CN" sz="2200" dirty="0">
                <a:latin typeface="Century Schoolbook" pitchFamily="18" charset="0"/>
                <a:ea typeface="楷体_GB2312" pitchFamily="49" charset="-122"/>
              </a:rPr>
              <a:t>A B C F L</a:t>
            </a:r>
            <a:r>
              <a:rPr lang="zh-CN" altLang="en-US" sz="2200" dirty="0">
                <a:latin typeface="Century Schoolbook" pitchFamily="18" charset="0"/>
                <a:ea typeface="楷体_GB2312" pitchFamily="49" charset="-122"/>
              </a:rPr>
              <a:t>。</a:t>
            </a:r>
            <a:r>
              <a:rPr lang="zh-CN" altLang="en-US" sz="2200" dirty="0">
                <a:solidFill>
                  <a:srgbClr val="C00000"/>
                </a:solidFill>
                <a:latin typeface="Century Schoolbook" pitchFamily="18" charset="0"/>
                <a:ea typeface="楷体_GB2312" pitchFamily="49" charset="-122"/>
              </a:rPr>
              <a:t>在</a:t>
            </a:r>
            <a:r>
              <a:rPr lang="en-US" altLang="zh-CN" sz="2200" dirty="0">
                <a:solidFill>
                  <a:srgbClr val="C00000"/>
                </a:solidFill>
                <a:latin typeface="Century Schoolbook" pitchFamily="18" charset="0"/>
                <a:ea typeface="楷体_GB2312" pitchFamily="49" charset="-122"/>
              </a:rPr>
              <a:t>L</a:t>
            </a:r>
            <a:r>
              <a:rPr lang="zh-CN" altLang="en-US" sz="2200" dirty="0">
                <a:solidFill>
                  <a:srgbClr val="C00000"/>
                </a:solidFill>
                <a:latin typeface="Century Schoolbook" pitchFamily="18" charset="0"/>
                <a:ea typeface="楷体_GB2312" pitchFamily="49" charset="-122"/>
              </a:rPr>
              <a:t>点，旅行</a:t>
            </a:r>
            <a:r>
              <a:rPr lang="en-US" altLang="zh-CN" sz="2200" dirty="0">
                <a:solidFill>
                  <a:srgbClr val="C00000"/>
                </a:solidFill>
                <a:latin typeface="Century Schoolbook" pitchFamily="18" charset="0"/>
                <a:ea typeface="楷体_GB2312" pitchFamily="49" charset="-122"/>
              </a:rPr>
              <a:t>1 , 2 , 3 , 4 , 1</a:t>
            </a:r>
            <a:r>
              <a:rPr lang="zh-CN" altLang="en-US" sz="2200" dirty="0">
                <a:solidFill>
                  <a:srgbClr val="C00000"/>
                </a:solidFill>
                <a:latin typeface="Century Schoolbook" pitchFamily="18" charset="0"/>
                <a:ea typeface="楷体_GB2312" pitchFamily="49" charset="-122"/>
              </a:rPr>
              <a:t>作为当前最好的旅行被记录下来。它的耗费是</a:t>
            </a:r>
            <a:r>
              <a:rPr lang="en-US" altLang="zh-CN" sz="2200" dirty="0">
                <a:solidFill>
                  <a:srgbClr val="C00000"/>
                </a:solidFill>
                <a:latin typeface="Century Schoolbook" pitchFamily="18" charset="0"/>
                <a:ea typeface="楷体_GB2312" pitchFamily="49" charset="-122"/>
              </a:rPr>
              <a:t>5 9</a:t>
            </a:r>
            <a:r>
              <a:rPr lang="zh-CN" altLang="en-US" sz="2200" dirty="0">
                <a:solidFill>
                  <a:srgbClr val="C00000"/>
                </a:solidFill>
                <a:latin typeface="Century Schoolbook" pitchFamily="18" charset="0"/>
                <a:ea typeface="楷体_GB2312" pitchFamily="49" charset="-122"/>
              </a:rPr>
              <a:t>。</a:t>
            </a:r>
            <a:r>
              <a:rPr lang="zh-CN" altLang="en-US" sz="2200" dirty="0">
                <a:latin typeface="Century Schoolbook" pitchFamily="18" charset="0"/>
                <a:ea typeface="楷体_GB2312" pitchFamily="49" charset="-122"/>
              </a:rPr>
              <a:t>从</a:t>
            </a:r>
            <a:r>
              <a:rPr lang="en-US" altLang="zh-CN" sz="2200" dirty="0">
                <a:latin typeface="Century Schoolbook" pitchFamily="18" charset="0"/>
                <a:ea typeface="楷体_GB2312" pitchFamily="49" charset="-122"/>
              </a:rPr>
              <a:t>L</a:t>
            </a:r>
            <a:r>
              <a:rPr lang="zh-CN" altLang="en-US" sz="2200" dirty="0">
                <a:latin typeface="Century Schoolbook" pitchFamily="18" charset="0"/>
                <a:ea typeface="楷体_GB2312" pitchFamily="49" charset="-122"/>
              </a:rPr>
              <a:t>点回溯到活节点</a:t>
            </a:r>
            <a:r>
              <a:rPr lang="en-US" altLang="zh-CN" sz="2200" dirty="0">
                <a:latin typeface="Century Schoolbook" pitchFamily="18" charset="0"/>
                <a:ea typeface="楷体_GB2312" pitchFamily="49" charset="-122"/>
              </a:rPr>
              <a:t>F</a:t>
            </a:r>
            <a:r>
              <a:rPr lang="zh-CN" altLang="en-US" sz="2200" dirty="0">
                <a:latin typeface="Century Schoolbook" pitchFamily="18" charset="0"/>
                <a:ea typeface="楷体_GB2312" pitchFamily="49" charset="-122"/>
              </a:rPr>
              <a:t>。由于</a:t>
            </a:r>
            <a:r>
              <a:rPr lang="en-US" altLang="zh-CN" sz="2200" dirty="0">
                <a:latin typeface="Century Schoolbook" pitchFamily="18" charset="0"/>
                <a:ea typeface="楷体_GB2312" pitchFamily="49" charset="-122"/>
              </a:rPr>
              <a:t>F</a:t>
            </a:r>
            <a:r>
              <a:rPr lang="zh-CN" altLang="en-US" sz="2200" dirty="0">
                <a:latin typeface="Century Schoolbook" pitchFamily="18" charset="0"/>
                <a:ea typeface="楷体_GB2312" pitchFamily="49" charset="-122"/>
              </a:rPr>
              <a:t>没有未被检查的孩子，所以它成为死节点，回溯到</a:t>
            </a:r>
            <a:r>
              <a:rPr lang="en-US" altLang="zh-CN" sz="2200" dirty="0">
                <a:latin typeface="Century Schoolbook" pitchFamily="18" charset="0"/>
                <a:ea typeface="楷体_GB2312" pitchFamily="49" charset="-122"/>
              </a:rPr>
              <a:t>C</a:t>
            </a:r>
            <a:r>
              <a:rPr lang="zh-CN" altLang="en-US" sz="2200" dirty="0">
                <a:latin typeface="Century Schoolbook" pitchFamily="18" charset="0"/>
                <a:ea typeface="楷体_GB2312" pitchFamily="49" charset="-122"/>
              </a:rPr>
              <a:t>点。</a:t>
            </a:r>
            <a:r>
              <a:rPr lang="en-US" altLang="zh-CN" sz="2200" dirty="0">
                <a:latin typeface="Century Schoolbook" pitchFamily="18" charset="0"/>
                <a:ea typeface="楷体_GB2312" pitchFamily="49" charset="-122"/>
              </a:rPr>
              <a:t>C</a:t>
            </a:r>
            <a:r>
              <a:rPr lang="zh-CN" altLang="en-US" sz="2200" dirty="0">
                <a:latin typeface="Century Schoolbook" pitchFamily="18" charset="0"/>
                <a:ea typeface="楷体_GB2312" pitchFamily="49" charset="-122"/>
              </a:rPr>
              <a:t>变为扩展节点，向前移动到</a:t>
            </a:r>
            <a:r>
              <a:rPr lang="en-US" altLang="zh-CN" sz="2200" dirty="0">
                <a:latin typeface="Century Schoolbook" pitchFamily="18" charset="0"/>
                <a:ea typeface="楷体_GB2312" pitchFamily="49" charset="-122"/>
              </a:rPr>
              <a:t>G</a:t>
            </a:r>
            <a:r>
              <a:rPr lang="zh-CN" altLang="en-US" sz="2200" dirty="0">
                <a:latin typeface="Century Schoolbook" pitchFamily="18" charset="0"/>
                <a:ea typeface="楷体_GB2312" pitchFamily="49" charset="-122"/>
              </a:rPr>
              <a:t>，然后是</a:t>
            </a:r>
            <a:r>
              <a:rPr lang="en-US" altLang="zh-CN" sz="2200" dirty="0">
                <a:latin typeface="Century Schoolbook" pitchFamily="18" charset="0"/>
                <a:ea typeface="楷体_GB2312" pitchFamily="49" charset="-122"/>
              </a:rPr>
              <a:t>M</a:t>
            </a:r>
            <a:r>
              <a:rPr lang="zh-CN" altLang="en-US" sz="2200" dirty="0">
                <a:latin typeface="Century Schoolbook" pitchFamily="18" charset="0"/>
                <a:ea typeface="楷体_GB2312" pitchFamily="49" charset="-122"/>
              </a:rPr>
              <a:t>。这样</a:t>
            </a:r>
            <a:r>
              <a:rPr lang="zh-CN" altLang="en-US" sz="2200" dirty="0">
                <a:solidFill>
                  <a:srgbClr val="C00000"/>
                </a:solidFill>
                <a:latin typeface="Century Schoolbook" pitchFamily="18" charset="0"/>
                <a:ea typeface="楷体_GB2312" pitchFamily="49" charset="-122"/>
              </a:rPr>
              <a:t>构造出了旅行</a:t>
            </a:r>
            <a:r>
              <a:rPr lang="en-US" altLang="zh-CN" sz="2200" dirty="0">
                <a:solidFill>
                  <a:srgbClr val="C00000"/>
                </a:solidFill>
                <a:latin typeface="Century Schoolbook" pitchFamily="18" charset="0"/>
                <a:ea typeface="楷体_GB2312" pitchFamily="49" charset="-122"/>
              </a:rPr>
              <a:t>1 , 2 , 4 , 3 , 1</a:t>
            </a:r>
            <a:r>
              <a:rPr lang="zh-CN" altLang="en-US" sz="2200" dirty="0">
                <a:solidFill>
                  <a:srgbClr val="C00000"/>
                </a:solidFill>
                <a:latin typeface="Century Schoolbook" pitchFamily="18" charset="0"/>
                <a:ea typeface="楷体_GB2312" pitchFamily="49" charset="-122"/>
              </a:rPr>
              <a:t>，它的耗费是</a:t>
            </a:r>
            <a:r>
              <a:rPr lang="en-US" altLang="zh-CN" sz="2200" dirty="0">
                <a:solidFill>
                  <a:srgbClr val="C00000"/>
                </a:solidFill>
                <a:latin typeface="Century Schoolbook" pitchFamily="18" charset="0"/>
                <a:ea typeface="楷体_GB2312" pitchFamily="49" charset="-122"/>
              </a:rPr>
              <a:t>6 6</a:t>
            </a:r>
            <a:r>
              <a:rPr lang="zh-CN" altLang="en-US" sz="2200" dirty="0">
                <a:solidFill>
                  <a:srgbClr val="C00000"/>
                </a:solidFill>
                <a:latin typeface="Century Schoolbook" pitchFamily="18" charset="0"/>
                <a:ea typeface="楷体_GB2312" pitchFamily="49" charset="-122"/>
              </a:rPr>
              <a:t>。</a:t>
            </a:r>
            <a:r>
              <a:rPr lang="zh-CN" altLang="en-US" sz="2200" dirty="0">
                <a:latin typeface="Century Schoolbook" pitchFamily="18" charset="0"/>
                <a:ea typeface="楷体_GB2312" pitchFamily="49" charset="-122"/>
              </a:rPr>
              <a:t>既然它不比当前的最佳旅行好，</a:t>
            </a:r>
            <a:r>
              <a:rPr lang="zh-CN" altLang="en-US" sz="2200" dirty="0">
                <a:solidFill>
                  <a:srgbClr val="C00000"/>
                </a:solidFill>
                <a:latin typeface="Century Schoolbook" pitchFamily="18" charset="0"/>
                <a:ea typeface="楷体_GB2312" pitchFamily="49" charset="-122"/>
              </a:rPr>
              <a:t>抛弃它并回溯到</a:t>
            </a:r>
            <a:r>
              <a:rPr lang="en-US" altLang="zh-CN" sz="2200" dirty="0">
                <a:solidFill>
                  <a:srgbClr val="C00000"/>
                </a:solidFill>
                <a:latin typeface="Century Schoolbook" pitchFamily="18" charset="0"/>
                <a:ea typeface="楷体_GB2312" pitchFamily="49" charset="-122"/>
              </a:rPr>
              <a:t>G</a:t>
            </a:r>
            <a:r>
              <a:rPr lang="zh-CN" altLang="en-US" sz="2200" dirty="0">
                <a:solidFill>
                  <a:srgbClr val="C00000"/>
                </a:solidFill>
                <a:latin typeface="Century Schoolbook" pitchFamily="18" charset="0"/>
                <a:ea typeface="楷体_GB2312" pitchFamily="49" charset="-122"/>
              </a:rPr>
              <a:t>，然后是</a:t>
            </a:r>
            <a:r>
              <a:rPr lang="en-US" altLang="zh-CN" sz="2200" dirty="0">
                <a:solidFill>
                  <a:srgbClr val="C00000"/>
                </a:solidFill>
                <a:latin typeface="Century Schoolbook" pitchFamily="18" charset="0"/>
                <a:ea typeface="楷体_GB2312" pitchFamily="49" charset="-122"/>
              </a:rPr>
              <a:t>C , B</a:t>
            </a:r>
            <a:r>
              <a:rPr lang="zh-CN" altLang="en-US" sz="2200" dirty="0">
                <a:latin typeface="Century Schoolbook" pitchFamily="18" charset="0"/>
                <a:ea typeface="楷体_GB2312" pitchFamily="49" charset="-122"/>
              </a:rPr>
              <a:t>。从</a:t>
            </a:r>
            <a:r>
              <a:rPr lang="en-US" altLang="zh-CN" sz="2200" dirty="0">
                <a:latin typeface="Century Schoolbook" pitchFamily="18" charset="0"/>
                <a:ea typeface="楷体_GB2312" pitchFamily="49" charset="-122"/>
              </a:rPr>
              <a:t>B</a:t>
            </a:r>
            <a:r>
              <a:rPr lang="zh-CN" altLang="en-US" sz="2200" dirty="0">
                <a:latin typeface="Century Schoolbook" pitchFamily="18" charset="0"/>
                <a:ea typeface="楷体_GB2312" pitchFamily="49" charset="-122"/>
              </a:rPr>
              <a:t>点，搜索向前移动到</a:t>
            </a:r>
            <a:r>
              <a:rPr lang="en-US" altLang="zh-CN" sz="2200" dirty="0">
                <a:latin typeface="Century Schoolbook" pitchFamily="18" charset="0"/>
                <a:ea typeface="楷体_GB2312" pitchFamily="49" charset="-122"/>
              </a:rPr>
              <a:t>D</a:t>
            </a:r>
            <a:r>
              <a:rPr lang="zh-CN" altLang="en-US" sz="2200" dirty="0">
                <a:latin typeface="Century Schoolbook" pitchFamily="18" charset="0"/>
                <a:ea typeface="楷体_GB2312" pitchFamily="49" charset="-122"/>
              </a:rPr>
              <a:t>，然后是</a:t>
            </a:r>
            <a:r>
              <a:rPr lang="en-US" altLang="zh-CN" sz="2200" dirty="0">
                <a:latin typeface="Century Schoolbook" pitchFamily="18" charset="0"/>
                <a:ea typeface="楷体_GB2312" pitchFamily="49" charset="-122"/>
              </a:rPr>
              <a:t>H , N</a:t>
            </a:r>
            <a:r>
              <a:rPr lang="zh-CN" altLang="en-US" sz="2200" dirty="0">
                <a:latin typeface="Century Schoolbook" pitchFamily="18" charset="0"/>
                <a:ea typeface="楷体_GB2312" pitchFamily="49" charset="-122"/>
              </a:rPr>
              <a:t>。这个</a:t>
            </a:r>
            <a:r>
              <a:rPr lang="zh-CN" altLang="en-US" sz="2200" dirty="0">
                <a:solidFill>
                  <a:srgbClr val="C00000"/>
                </a:solidFill>
                <a:latin typeface="Century Schoolbook" pitchFamily="18" charset="0"/>
                <a:ea typeface="楷体_GB2312" pitchFamily="49" charset="-122"/>
              </a:rPr>
              <a:t>旅行</a:t>
            </a:r>
            <a:r>
              <a:rPr lang="en-US" altLang="zh-CN" sz="2200" dirty="0">
                <a:solidFill>
                  <a:srgbClr val="C00000"/>
                </a:solidFill>
                <a:latin typeface="Century Schoolbook" pitchFamily="18" charset="0"/>
                <a:ea typeface="楷体_GB2312" pitchFamily="49" charset="-122"/>
              </a:rPr>
              <a:t>1 , 3 , 2 , 4 , 1</a:t>
            </a:r>
            <a:r>
              <a:rPr lang="zh-CN" altLang="en-US" sz="2200" dirty="0">
                <a:solidFill>
                  <a:srgbClr val="C00000"/>
                </a:solidFill>
                <a:latin typeface="Century Schoolbook" pitchFamily="18" charset="0"/>
                <a:ea typeface="楷体_GB2312" pitchFamily="49" charset="-122"/>
              </a:rPr>
              <a:t>的耗费是</a:t>
            </a:r>
            <a:r>
              <a:rPr lang="en-US" altLang="zh-CN" sz="2200" dirty="0">
                <a:solidFill>
                  <a:srgbClr val="C00000"/>
                </a:solidFill>
                <a:latin typeface="Century Schoolbook" pitchFamily="18" charset="0"/>
                <a:ea typeface="楷体_GB2312" pitchFamily="49" charset="-122"/>
              </a:rPr>
              <a:t>2 5</a:t>
            </a:r>
            <a:r>
              <a:rPr lang="zh-CN" altLang="en-US" sz="2200" dirty="0">
                <a:solidFill>
                  <a:srgbClr val="C00000"/>
                </a:solidFill>
                <a:latin typeface="Century Schoolbook" pitchFamily="18" charset="0"/>
                <a:ea typeface="楷体_GB2312" pitchFamily="49" charset="-122"/>
              </a:rPr>
              <a:t>，比当前的最佳旅行好，把它作为当前的最好旅行</a:t>
            </a:r>
            <a:r>
              <a:rPr lang="zh-CN" altLang="en-US" sz="2200" dirty="0">
                <a:latin typeface="Century Schoolbook" pitchFamily="18" charset="0"/>
                <a:ea typeface="楷体_GB2312" pitchFamily="49" charset="-122"/>
              </a:rPr>
              <a:t>。</a:t>
            </a:r>
            <a:endParaRPr lang="zh-CN" altLang="en-US" sz="2200" dirty="0">
              <a:latin typeface="Century Schoolbook" pitchFamily="18" charset="0"/>
              <a:ea typeface="楷体_GB2312" pitchFamily="49" charset="-122"/>
            </a:endParaRPr>
          </a:p>
        </p:txBody>
      </p:sp>
      <p:sp>
        <p:nvSpPr>
          <p:cNvPr id="21508" name="Rectangle 7"/>
          <p:cNvSpPr/>
          <p:nvPr/>
        </p:nvSpPr>
        <p:spPr>
          <a:xfrm>
            <a:off x="250825" y="4076700"/>
            <a:ext cx="4033838" cy="210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20000"/>
              </a:lnSpc>
              <a:spcBef>
                <a:spcPct val="0"/>
              </a:spcBef>
              <a:buNone/>
            </a:pPr>
            <a:r>
              <a:rPr lang="zh-CN" altLang="en-US" sz="2200" dirty="0">
                <a:latin typeface="Century Schoolbook" pitchFamily="18" charset="0"/>
                <a:ea typeface="楷体_GB2312" pitchFamily="49" charset="-122"/>
              </a:rPr>
              <a:t>从</a:t>
            </a:r>
            <a:r>
              <a:rPr lang="en-US" altLang="zh-CN" sz="2200" dirty="0">
                <a:latin typeface="Century Schoolbook" pitchFamily="18" charset="0"/>
                <a:ea typeface="楷体_GB2312" pitchFamily="49" charset="-122"/>
              </a:rPr>
              <a:t>N</a:t>
            </a:r>
            <a:r>
              <a:rPr lang="zh-CN" altLang="en-US" sz="2200" dirty="0">
                <a:latin typeface="Century Schoolbook" pitchFamily="18" charset="0"/>
                <a:ea typeface="楷体_GB2312" pitchFamily="49" charset="-122"/>
              </a:rPr>
              <a:t>点，搜索回溯到</a:t>
            </a:r>
            <a:r>
              <a:rPr lang="en-US" altLang="zh-CN" sz="2200" dirty="0">
                <a:latin typeface="Century Schoolbook" pitchFamily="18" charset="0"/>
                <a:ea typeface="楷体_GB2312" pitchFamily="49" charset="-122"/>
              </a:rPr>
              <a:t>H</a:t>
            </a:r>
            <a:r>
              <a:rPr lang="zh-CN" altLang="en-US" sz="2200" dirty="0">
                <a:latin typeface="Century Schoolbook" pitchFamily="18" charset="0"/>
                <a:ea typeface="楷体_GB2312" pitchFamily="49" charset="-122"/>
              </a:rPr>
              <a:t>，然后是</a:t>
            </a:r>
            <a:r>
              <a:rPr lang="en-US" altLang="zh-CN" sz="2200" dirty="0">
                <a:latin typeface="Century Schoolbook" pitchFamily="18" charset="0"/>
                <a:ea typeface="楷体_GB2312" pitchFamily="49" charset="-122"/>
              </a:rPr>
              <a:t>D</a:t>
            </a:r>
            <a:r>
              <a:rPr lang="zh-CN" altLang="en-US" sz="2200" dirty="0">
                <a:latin typeface="Century Schoolbook" pitchFamily="18" charset="0"/>
                <a:ea typeface="楷体_GB2312" pitchFamily="49" charset="-122"/>
              </a:rPr>
              <a:t>。在</a:t>
            </a:r>
            <a:r>
              <a:rPr lang="en-US" altLang="zh-CN" sz="2200" dirty="0">
                <a:latin typeface="Century Schoolbook" pitchFamily="18" charset="0"/>
                <a:ea typeface="楷体_GB2312" pitchFamily="49" charset="-122"/>
              </a:rPr>
              <a:t>D</a:t>
            </a:r>
            <a:r>
              <a:rPr lang="zh-CN" altLang="en-US" sz="2200" dirty="0">
                <a:latin typeface="Century Schoolbook" pitchFamily="18" charset="0"/>
                <a:ea typeface="楷体_GB2312" pitchFamily="49" charset="-122"/>
              </a:rPr>
              <a:t>点，再次向前移动，到达</a:t>
            </a:r>
            <a:r>
              <a:rPr lang="en-US" altLang="zh-CN" sz="2200" dirty="0">
                <a:latin typeface="Century Schoolbook" pitchFamily="18" charset="0"/>
                <a:ea typeface="楷体_GB2312" pitchFamily="49" charset="-122"/>
              </a:rPr>
              <a:t>O</a:t>
            </a:r>
            <a:r>
              <a:rPr lang="zh-CN" altLang="en-US" sz="2200" dirty="0">
                <a:latin typeface="Century Schoolbook" pitchFamily="18" charset="0"/>
                <a:ea typeface="楷体_GB2312" pitchFamily="49" charset="-122"/>
              </a:rPr>
              <a:t>点。如此继续下去，可</a:t>
            </a:r>
            <a:r>
              <a:rPr lang="zh-CN" altLang="en-US" sz="2200" dirty="0">
                <a:solidFill>
                  <a:srgbClr val="C00000"/>
                </a:solidFill>
                <a:latin typeface="Century Schoolbook" pitchFamily="18" charset="0"/>
                <a:ea typeface="楷体_GB2312" pitchFamily="49" charset="-122"/>
              </a:rPr>
              <a:t>搜索完整个树，得出</a:t>
            </a:r>
            <a:r>
              <a:rPr lang="en-US" altLang="zh-CN" sz="2200" dirty="0">
                <a:solidFill>
                  <a:srgbClr val="C00000"/>
                </a:solidFill>
                <a:latin typeface="Century Schoolbook" pitchFamily="18" charset="0"/>
                <a:ea typeface="楷体_GB2312" pitchFamily="49" charset="-122"/>
              </a:rPr>
              <a:t>1 , 3 , 2 , 4 , 1</a:t>
            </a:r>
            <a:r>
              <a:rPr lang="zh-CN" altLang="en-US" sz="2200" dirty="0">
                <a:solidFill>
                  <a:srgbClr val="C00000"/>
                </a:solidFill>
                <a:latin typeface="Century Schoolbook" pitchFamily="18" charset="0"/>
                <a:ea typeface="楷体_GB2312" pitchFamily="49" charset="-122"/>
              </a:rPr>
              <a:t>是最少耗费的旅行。</a:t>
            </a:r>
            <a:endParaRPr lang="zh-CN" altLang="en-US" sz="2200" dirty="0">
              <a:solidFill>
                <a:srgbClr val="C00000"/>
              </a:solidFill>
              <a:latin typeface="Century Schoolbook" pitchFamily="18" charset="0"/>
              <a:ea typeface="楷体_GB2312"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标题 5"/>
          <p:cNvSpPr>
            <a:spLocks noGrp="1"/>
          </p:cNvSpPr>
          <p:nvPr>
            <p:ph type="title"/>
          </p:nvPr>
        </p:nvSpPr>
        <p:spPr/>
        <p:txBody>
          <a:bodyPr vert="horz" wrap="square" lIns="91440" tIns="45720" rIns="91440" bIns="45720" anchor="ctr" anchorCtr="0"/>
          <a:p>
            <a:pPr eaLnBrk="1" hangingPunct="1"/>
            <a:r>
              <a:rPr lang="zh-CN" altLang="en-US" dirty="0"/>
              <a:t>学习要点</a:t>
            </a:r>
            <a:endParaRPr lang="zh-CN" altLang="en-US" dirty="0"/>
          </a:p>
        </p:txBody>
      </p:sp>
      <p:sp>
        <p:nvSpPr>
          <p:cNvPr id="4099" name="Rectangle 3"/>
          <p:cNvSpPr>
            <a:spLocks noGrp="1"/>
          </p:cNvSpPr>
          <p:nvPr>
            <p:ph idx="1"/>
          </p:nvPr>
        </p:nvSpPr>
        <p:spPr/>
        <p:txBody>
          <a:bodyPr vert="horz" wrap="square" lIns="91440" tIns="45720" rIns="91440" bIns="45720" anchor="t" anchorCtr="0"/>
          <a:p>
            <a:pPr eaLnBrk="1" hangingPunct="1"/>
            <a:r>
              <a:rPr lang="zh-CN" altLang="en-US" dirty="0"/>
              <a:t>理解回溯法的深度优先搜索策略。</a:t>
            </a:r>
            <a:endParaRPr lang="zh-CN" altLang="en-US" dirty="0"/>
          </a:p>
          <a:p>
            <a:pPr eaLnBrk="1" hangingPunct="1"/>
            <a:r>
              <a:rPr lang="zh-CN" altLang="en-US" dirty="0"/>
              <a:t>掌握用回溯法解题的算法框架</a:t>
            </a:r>
            <a:endParaRPr lang="zh-CN" altLang="en-US" dirty="0"/>
          </a:p>
          <a:p>
            <a:pPr eaLnBrk="1" hangingPunct="1"/>
            <a:r>
              <a:rPr lang="zh-CN" altLang="en-US" dirty="0"/>
              <a:t>（</a:t>
            </a:r>
            <a:r>
              <a:rPr lang="en-US" altLang="zh-CN" dirty="0"/>
              <a:t>1</a:t>
            </a:r>
            <a:r>
              <a:rPr lang="zh-CN" altLang="en-US" dirty="0"/>
              <a:t>）递归回溯</a:t>
            </a:r>
            <a:endParaRPr lang="zh-CN" altLang="en-US" dirty="0"/>
          </a:p>
          <a:p>
            <a:pPr eaLnBrk="1" hangingPunct="1"/>
            <a:r>
              <a:rPr lang="zh-CN" altLang="en-US" dirty="0"/>
              <a:t>（</a:t>
            </a:r>
            <a:r>
              <a:rPr lang="en-US" altLang="zh-CN" dirty="0"/>
              <a:t>2</a:t>
            </a:r>
            <a:r>
              <a:rPr lang="zh-CN" altLang="en-US" dirty="0"/>
              <a:t>）迭代回溯</a:t>
            </a:r>
            <a:endParaRPr lang="zh-CN" altLang="en-US" dirty="0"/>
          </a:p>
          <a:p>
            <a:pPr eaLnBrk="1" hangingPunct="1"/>
            <a:r>
              <a:rPr lang="zh-CN" altLang="en-US" dirty="0"/>
              <a:t>（</a:t>
            </a:r>
            <a:r>
              <a:rPr lang="en-US" altLang="zh-CN" dirty="0"/>
              <a:t>3</a:t>
            </a:r>
            <a:r>
              <a:rPr lang="zh-CN" altLang="en-US" dirty="0"/>
              <a:t>）子集树算法框架</a:t>
            </a:r>
            <a:endParaRPr lang="zh-CN" altLang="en-US" dirty="0"/>
          </a:p>
          <a:p>
            <a:pPr eaLnBrk="1" hangingPunct="1"/>
            <a:r>
              <a:rPr lang="zh-CN" altLang="en-US" dirty="0"/>
              <a:t>（</a:t>
            </a:r>
            <a:r>
              <a:rPr lang="en-US" altLang="zh-CN" dirty="0"/>
              <a:t>4</a:t>
            </a:r>
            <a:r>
              <a:rPr lang="zh-CN" altLang="en-US" dirty="0"/>
              <a:t>）排列树算法框架</a:t>
            </a:r>
            <a:endParaRPr lang="zh-CN" altLang="en-US" dirty="0">
              <a:sym typeface="Symbol" panose="05050102010706020507" pitchFamily="18" charset="2"/>
            </a:endParaRPr>
          </a:p>
          <a:p>
            <a:pPr eaLnBrk="1" hangingPunct="1"/>
            <a:endParaRPr lang="zh-CN"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153988" y="549275"/>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生成问题状态的基本</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方法</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7" name="内容占位符 6"/>
          <p:cNvSpPr>
            <a:spLocks noGrp="1"/>
          </p:cNvSpPr>
          <p:nvPr>
            <p:ph idx="1"/>
          </p:nvPr>
        </p:nvSpPr>
        <p:spPr>
          <a:xfrm>
            <a:off x="300038" y="1312863"/>
            <a:ext cx="8580438" cy="4637088"/>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ts val="0"/>
              </a:spcBef>
              <a:spcAft>
                <a:spcPct val="0"/>
              </a:spcAft>
              <a:buClr>
                <a:schemeClr val="tx2"/>
              </a:buClr>
              <a:buSzPct val="75000"/>
              <a:buFont typeface="Wingdings" panose="05000000000000000000" pitchFamily="2" charset="2"/>
              <a:buChar char="n"/>
              <a:defRPr/>
            </a:pPr>
            <a:r>
              <a:rPr kumimoji="1" lang="zh-CN" altLang="en-US" sz="2400" b="0" i="0" u="none" strike="noStrike" kern="0" cap="none" spc="0" normalizeH="0" baseline="0" noProof="0" dirty="0" smtClean="0">
                <a:ln>
                  <a:noFill/>
                </a:ln>
                <a:solidFill>
                  <a:srgbClr val="C00000"/>
                </a:solidFill>
                <a:effectLst/>
                <a:uLnTx/>
                <a:uFillTx/>
                <a:latin typeface="+mn-ea"/>
                <a:ea typeface="+mn-ea"/>
                <a:cs typeface="+mn-cs"/>
              </a:rPr>
              <a:t>深度</a:t>
            </a:r>
            <a:r>
              <a:rPr kumimoji="1" lang="zh-CN" altLang="en-US" sz="2400" b="0" i="0" u="none" strike="noStrike" kern="0" cap="none" spc="0" normalizeH="0" baseline="0" noProof="0" dirty="0">
                <a:ln>
                  <a:noFill/>
                </a:ln>
                <a:solidFill>
                  <a:srgbClr val="C00000"/>
                </a:solidFill>
                <a:effectLst/>
                <a:uLnTx/>
                <a:uFillTx/>
                <a:latin typeface="+mn-ea"/>
                <a:ea typeface="+mn-ea"/>
                <a:cs typeface="+mn-cs"/>
              </a:rPr>
              <a:t>优先的问题状态生成法</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：如果对一个扩展结点</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R</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，一旦产生了它的一个儿子</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C</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，就把</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C</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当做新的扩展结点。在完成对子树</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C</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（以</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C</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为根的子树）的穷尽搜索之后，将</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R</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重新变成扩展结点，继续生成</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R</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的下一个儿子（如果存在）</a:t>
            </a:r>
            <a:endParaRPr kumimoji="1" lang="zh-CN" altLang="en-US" sz="24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00000"/>
              </a:lnSpc>
              <a:spcBef>
                <a:spcPts val="0"/>
              </a:spcBef>
              <a:spcAft>
                <a:spcPct val="0"/>
              </a:spcAft>
              <a:buClr>
                <a:schemeClr val="tx2"/>
              </a:buClr>
              <a:buSzPct val="75000"/>
              <a:buFont typeface="Wingdings" panose="05000000000000000000" pitchFamily="2" charset="2"/>
              <a:buChar char="n"/>
              <a:defRPr/>
            </a:pPr>
            <a:r>
              <a:rPr kumimoji="1" lang="zh-CN" altLang="en-US" sz="2400" b="0" i="0" u="none" strike="noStrike" kern="0" cap="none" spc="0" normalizeH="0" baseline="0" noProof="0" dirty="0">
                <a:ln>
                  <a:noFill/>
                </a:ln>
                <a:solidFill>
                  <a:srgbClr val="C00000"/>
                </a:solidFill>
                <a:effectLst/>
                <a:uLnTx/>
                <a:uFillTx/>
                <a:latin typeface="+mn-ea"/>
                <a:ea typeface="+mn-ea"/>
                <a:cs typeface="+mn-cs"/>
              </a:rPr>
              <a:t>宽度优先的问题状态生成法</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：在一个扩展结点变成死结点之前，它一直是扩展结点</a:t>
            </a:r>
            <a:endParaRPr kumimoji="1" lang="zh-CN" altLang="en-US" sz="24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just" defTabSz="914400" rtl="0" eaLnBrk="1" fontAlgn="base" latinLnBrk="0" hangingPunct="1">
              <a:lnSpc>
                <a:spcPct val="100000"/>
              </a:lnSpc>
              <a:spcBef>
                <a:spcPts val="0"/>
              </a:spcBef>
              <a:spcAft>
                <a:spcPct val="0"/>
              </a:spcAft>
              <a:buClr>
                <a:schemeClr val="tx2"/>
              </a:buClr>
              <a:buSzPct val="75000"/>
              <a:buFont typeface="Wingdings" panose="05000000000000000000" pitchFamily="2" charset="2"/>
              <a:buChar char="n"/>
              <a:defRPr/>
            </a:pPr>
            <a:r>
              <a:rPr kumimoji="1" lang="zh-CN" altLang="en-US" sz="2400" b="0" i="0" u="none" strike="noStrike" kern="0" cap="none" spc="0" normalizeH="0" baseline="0" noProof="0" dirty="0">
                <a:ln>
                  <a:noFill/>
                </a:ln>
                <a:solidFill>
                  <a:schemeClr val="tx1"/>
                </a:solidFill>
                <a:effectLst/>
                <a:uLnTx/>
                <a:uFillTx/>
                <a:latin typeface="+mn-ea"/>
                <a:ea typeface="+mn-ea"/>
                <a:cs typeface="+mn-cs"/>
              </a:rPr>
              <a:t>回溯法：为了避免生成那些不可能产生最佳解的问题状态，要不断地利用限界函数</a:t>
            </a:r>
            <a:r>
              <a:rPr kumimoji="1" lang="en-US" altLang="zh-CN" sz="2400" b="0" i="0" u="none" strike="noStrike" kern="0" cap="none" spc="0" normalizeH="0" baseline="0" noProof="0" dirty="0">
                <a:ln>
                  <a:noFill/>
                </a:ln>
                <a:solidFill>
                  <a:schemeClr val="tx1"/>
                </a:solidFill>
                <a:effectLst/>
                <a:uLnTx/>
                <a:uFillTx/>
                <a:latin typeface="+mn-ea"/>
                <a:ea typeface="+mn-ea"/>
                <a:cs typeface="+mn-cs"/>
              </a:rPr>
              <a:t>(bounding function)</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来剔除那些</a:t>
            </a:r>
            <a:r>
              <a:rPr kumimoji="1" lang="zh-CN" altLang="en-US" sz="2400" b="0" i="0" u="none" strike="noStrike" kern="0" cap="none" spc="0" normalizeH="0" baseline="0" noProof="0" dirty="0">
                <a:ln>
                  <a:noFill/>
                </a:ln>
                <a:solidFill>
                  <a:schemeClr val="tx1"/>
                </a:solidFill>
                <a:effectLst/>
                <a:uLnTx/>
                <a:uFillTx/>
                <a:latin typeface="+mn-ea"/>
                <a:ea typeface="+mn-ea"/>
                <a:cs typeface="+mn-cs"/>
              </a:rPr>
              <a:t>实际上不可能产生所需解的活结点，以减少问题的计算量。</a:t>
            </a:r>
            <a:r>
              <a:rPr kumimoji="1" lang="zh-CN" altLang="en-US" sz="2400" b="0" i="0" u="none" strike="noStrike" kern="0" cap="none" spc="0" normalizeH="0" baseline="0" noProof="0" dirty="0">
                <a:ln>
                  <a:noFill/>
                </a:ln>
                <a:solidFill>
                  <a:srgbClr val="C00000"/>
                </a:solidFill>
                <a:effectLst/>
                <a:uLnTx/>
                <a:uFillTx/>
                <a:latin typeface="+mn-ea"/>
                <a:ea typeface="+mn-ea"/>
                <a:cs typeface="+mn-cs"/>
              </a:rPr>
              <a:t>具有限界函数的深度优先生成法称为回溯法</a:t>
            </a:r>
            <a:endParaRPr kumimoji="1" lang="ja-JP" altLang="en-US" sz="2400" b="0" i="0" u="none" strike="noStrike" kern="0" cap="none" spc="0" normalizeH="0" baseline="0" noProof="0" dirty="0">
              <a:ln>
                <a:noFill/>
              </a:ln>
              <a:solidFill>
                <a:srgbClr val="C00000"/>
              </a:solidFill>
              <a:effectLst/>
              <a:uLnTx/>
              <a:uFillTx/>
              <a:latin typeface="+mn-ea"/>
              <a:ea typeface="+mn-ea"/>
              <a:cs typeface="+mn-cs"/>
            </a:endParaRPr>
          </a:p>
          <a:p>
            <a:pPr marL="342900" marR="0" lvl="0" indent="-342900" algn="just" defTabSz="914400" rtl="0" eaLnBrk="1" fontAlgn="base" latinLnBrk="0" hangingPunct="1">
              <a:lnSpc>
                <a:spcPct val="100000"/>
              </a:lnSpc>
              <a:spcBef>
                <a:spcPct val="20000"/>
              </a:spcBef>
              <a:spcAft>
                <a:spcPct val="0"/>
              </a:spcAft>
              <a:buClr>
                <a:schemeClr val="tx2"/>
              </a:buClr>
              <a:buSzTx/>
              <a:buFontTx/>
              <a:buChar char="•"/>
              <a:defRPr/>
            </a:pPr>
            <a:endParaRPr kumimoji="1"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30106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301061" name="Rectangle 5"/>
          <p:cNvSpPr>
            <a:spLocks noChangeArrowheads="1"/>
          </p:cNvSpPr>
          <p:nvPr/>
        </p:nvSpPr>
        <p:spPr bwMode="auto">
          <a:xfrm>
            <a:off x="250825" y="1266825"/>
            <a:ext cx="8424863" cy="446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marR="0" lvl="0" indent="-342900" algn="l" defTabSz="914400" rtl="0" eaLnBrk="1" fontAlgn="base" latinLnBrk="0" hangingPunct="1">
              <a:lnSpc>
                <a:spcPct val="100000"/>
              </a:lnSpc>
              <a:spcBef>
                <a:spcPts val="0"/>
              </a:spcBef>
              <a:spcAft>
                <a:spcPct val="0"/>
              </a:spcAft>
              <a:buClr>
                <a:schemeClr val="bg2"/>
              </a:buClr>
              <a:buSzPct val="75000"/>
              <a:buFont typeface="Wingdings" panose="05000000000000000000" pitchFamily="2" charset="2"/>
              <a:buChar char="n"/>
              <a:defRPr/>
            </a:pPr>
            <a:endParaRPr kumimoji="0" lang="ja-JP" altLang="en-US" sz="2400" b="0" i="0" u="none" strike="noStrike" kern="1200" cap="none" spc="0" normalizeH="0" baseline="0" noProof="0" dirty="0">
              <a:ln>
                <a:noFill/>
              </a:ln>
              <a:solidFill>
                <a:srgbClr val="FF3300"/>
              </a:solidFill>
              <a:effectLst/>
              <a:uLnTx/>
              <a:uFillTx/>
              <a:latin typeface="+mn-ea"/>
              <a:ea typeface="+mn-ea"/>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62071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回溯法的基本</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思想</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8570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23556" name="Text Box 49"/>
          <p:cNvSpPr txBox="1"/>
          <p:nvPr/>
        </p:nvSpPr>
        <p:spPr>
          <a:xfrm>
            <a:off x="323850" y="1125538"/>
            <a:ext cx="8372475" cy="180022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dirty="0">
                <a:latin typeface="Arial" panose="020B0604020202020204" pitchFamily="34" charset="0"/>
                <a:ea typeface="楷体_GB2312" pitchFamily="49" charset="-122"/>
              </a:rPr>
              <a:t>(1)</a:t>
            </a:r>
            <a:r>
              <a:rPr lang="zh-CN" altLang="en-US" sz="2800" dirty="0">
                <a:latin typeface="Arial" panose="020B0604020202020204" pitchFamily="34" charset="0"/>
                <a:ea typeface="楷体_GB2312" pitchFamily="49" charset="-122"/>
              </a:rPr>
              <a:t>针对所给问题，定义问题的解空间；</a:t>
            </a:r>
            <a:endParaRPr lang="zh-CN" altLang="en-US" sz="2800" dirty="0">
              <a:latin typeface="Arial" panose="020B0604020202020204" pitchFamily="34" charset="0"/>
              <a:ea typeface="楷体_GB2312" pitchFamily="49" charset="-122"/>
            </a:endParaRPr>
          </a:p>
          <a:p>
            <a:pPr marL="0" lvl="0" indent="0" eaLnBrk="1" hangingPunct="1">
              <a:spcBef>
                <a:spcPct val="0"/>
              </a:spcBef>
              <a:buNone/>
            </a:pPr>
            <a:r>
              <a:rPr lang="en-US" altLang="zh-CN" sz="2800" dirty="0">
                <a:latin typeface="Arial" panose="020B0604020202020204" pitchFamily="34" charset="0"/>
                <a:ea typeface="楷体_GB2312" pitchFamily="49" charset="-122"/>
              </a:rPr>
              <a:t>(2)</a:t>
            </a:r>
            <a:r>
              <a:rPr lang="zh-CN" altLang="en-US" sz="2800" dirty="0">
                <a:latin typeface="Arial" panose="020B0604020202020204" pitchFamily="34" charset="0"/>
                <a:ea typeface="楷体_GB2312" pitchFamily="49" charset="-122"/>
              </a:rPr>
              <a:t>确定易于搜索的解空间结构；</a:t>
            </a:r>
            <a:endParaRPr lang="zh-CN" altLang="en-US" sz="2800" dirty="0">
              <a:latin typeface="Arial" panose="020B0604020202020204" pitchFamily="34" charset="0"/>
              <a:ea typeface="楷体_GB2312" pitchFamily="49" charset="-122"/>
            </a:endParaRPr>
          </a:p>
          <a:p>
            <a:pPr marL="0" lvl="0" indent="0" eaLnBrk="1" hangingPunct="1">
              <a:spcBef>
                <a:spcPct val="0"/>
              </a:spcBef>
              <a:buNone/>
            </a:pPr>
            <a:r>
              <a:rPr lang="en-US" altLang="zh-CN" sz="2800" dirty="0">
                <a:latin typeface="Arial" panose="020B0604020202020204" pitchFamily="34" charset="0"/>
                <a:ea typeface="楷体_GB2312" pitchFamily="49" charset="-122"/>
              </a:rPr>
              <a:t>(3)</a:t>
            </a:r>
            <a:r>
              <a:rPr lang="zh-CN" altLang="en-US" sz="2800" dirty="0">
                <a:latin typeface="Arial" panose="020B0604020202020204" pitchFamily="34" charset="0"/>
                <a:ea typeface="楷体_GB2312" pitchFamily="49" charset="-122"/>
              </a:rPr>
              <a:t>以深度优先方式搜索解空间，并在搜索过程中用</a:t>
            </a:r>
            <a:r>
              <a:rPr lang="zh-CN" altLang="en-US" sz="2800" dirty="0">
                <a:solidFill>
                  <a:srgbClr val="C00000"/>
                </a:solidFill>
                <a:latin typeface="Arial" panose="020B0604020202020204" pitchFamily="34" charset="0"/>
                <a:ea typeface="楷体_GB2312" pitchFamily="49" charset="-122"/>
              </a:rPr>
              <a:t>剪枝函数</a:t>
            </a:r>
            <a:r>
              <a:rPr lang="zh-CN" altLang="en-US" sz="2800" dirty="0">
                <a:latin typeface="Arial" panose="020B0604020202020204" pitchFamily="34" charset="0"/>
                <a:ea typeface="楷体_GB2312" pitchFamily="49" charset="-122"/>
              </a:rPr>
              <a:t>避免无效搜索。</a:t>
            </a:r>
            <a:endParaRPr lang="zh-CN" altLang="en-US" sz="2800" dirty="0">
              <a:latin typeface="Arial" panose="020B0604020202020204" pitchFamily="34" charset="0"/>
              <a:ea typeface="楷体_GB2312" pitchFamily="49" charset="-122"/>
            </a:endParaRPr>
          </a:p>
        </p:txBody>
      </p:sp>
      <p:sp>
        <p:nvSpPr>
          <p:cNvPr id="23557" name="Text Box 50"/>
          <p:cNvSpPr txBox="1"/>
          <p:nvPr/>
        </p:nvSpPr>
        <p:spPr>
          <a:xfrm>
            <a:off x="468313" y="3068638"/>
            <a:ext cx="8228012" cy="1373187"/>
          </a:xfrm>
          <a:prstGeom prst="rect">
            <a:avLst/>
          </a:prstGeom>
          <a:solidFill>
            <a:srgbClr val="FFCC00"/>
          </a:solid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dirty="0">
                <a:latin typeface="Arial" panose="020B0604020202020204" pitchFamily="34" charset="0"/>
                <a:ea typeface="楷体_GB2312" pitchFamily="49" charset="-122"/>
              </a:rPr>
              <a:t>常用剪枝函数：</a:t>
            </a:r>
            <a:endParaRPr lang="zh-CN" altLang="en-US" sz="2800" dirty="0">
              <a:latin typeface="Arial" panose="020B0604020202020204" pitchFamily="34" charset="0"/>
              <a:ea typeface="楷体_GB2312" pitchFamily="49" charset="-122"/>
            </a:endParaRPr>
          </a:p>
          <a:p>
            <a:pPr marL="0" lvl="0" indent="0" eaLnBrk="1" hangingPunct="1">
              <a:spcBef>
                <a:spcPct val="0"/>
              </a:spcBef>
              <a:buNone/>
            </a:pPr>
            <a:r>
              <a:rPr lang="zh-CN" altLang="en-US" sz="2800" dirty="0">
                <a:latin typeface="Arial" panose="020B0604020202020204" pitchFamily="34" charset="0"/>
                <a:ea typeface="楷体_GB2312" pitchFamily="49" charset="-122"/>
              </a:rPr>
              <a:t>用</a:t>
            </a:r>
            <a:r>
              <a:rPr lang="zh-CN" altLang="en-US" sz="2800" dirty="0">
                <a:solidFill>
                  <a:srgbClr val="C00000"/>
                </a:solidFill>
                <a:latin typeface="Arial" panose="020B0604020202020204" pitchFamily="34" charset="0"/>
                <a:ea typeface="楷体_GB2312" pitchFamily="49" charset="-122"/>
              </a:rPr>
              <a:t>约束函数</a:t>
            </a:r>
            <a:r>
              <a:rPr lang="zh-CN" altLang="en-US" sz="2800" dirty="0">
                <a:latin typeface="Arial" panose="020B0604020202020204" pitchFamily="34" charset="0"/>
                <a:ea typeface="楷体_GB2312" pitchFamily="49" charset="-122"/>
              </a:rPr>
              <a:t>在扩展结点处剪去不满足约束的子树；</a:t>
            </a:r>
            <a:endParaRPr lang="zh-CN" altLang="en-US" sz="2800" dirty="0">
              <a:latin typeface="Arial" panose="020B0604020202020204" pitchFamily="34" charset="0"/>
              <a:ea typeface="楷体_GB2312" pitchFamily="49" charset="-122"/>
            </a:endParaRPr>
          </a:p>
          <a:p>
            <a:pPr marL="0" lvl="0" indent="0" eaLnBrk="1" hangingPunct="1">
              <a:spcBef>
                <a:spcPct val="0"/>
              </a:spcBef>
              <a:buNone/>
            </a:pPr>
            <a:r>
              <a:rPr lang="zh-CN" altLang="en-US" sz="2800" dirty="0">
                <a:latin typeface="Arial" panose="020B0604020202020204" pitchFamily="34" charset="0"/>
                <a:ea typeface="楷体_GB2312" pitchFamily="49" charset="-122"/>
              </a:rPr>
              <a:t>用</a:t>
            </a:r>
            <a:r>
              <a:rPr lang="zh-CN" altLang="en-US" sz="2800" dirty="0">
                <a:solidFill>
                  <a:srgbClr val="C00000"/>
                </a:solidFill>
                <a:latin typeface="Arial" panose="020B0604020202020204" pitchFamily="34" charset="0"/>
                <a:ea typeface="楷体_GB2312" pitchFamily="49" charset="-122"/>
              </a:rPr>
              <a:t>限界函数</a:t>
            </a:r>
            <a:r>
              <a:rPr lang="zh-CN" altLang="en-US" sz="2800" dirty="0">
                <a:latin typeface="Arial" panose="020B0604020202020204" pitchFamily="34" charset="0"/>
                <a:ea typeface="楷体_GB2312" pitchFamily="49" charset="-122"/>
              </a:rPr>
              <a:t>剪去得不到最优解的子树。</a:t>
            </a:r>
            <a:endParaRPr lang="zh-CN" altLang="en-US" sz="2400" dirty="0">
              <a:latin typeface="Arial" panose="020B0604020202020204" pitchFamily="34" charset="0"/>
              <a:ea typeface="楷体_GB2312" pitchFamily="49" charset="-122"/>
            </a:endParaRPr>
          </a:p>
        </p:txBody>
      </p:sp>
      <p:sp>
        <p:nvSpPr>
          <p:cNvPr id="23558" name="Text Box 51"/>
          <p:cNvSpPr txBox="1"/>
          <p:nvPr/>
        </p:nvSpPr>
        <p:spPr>
          <a:xfrm>
            <a:off x="250825" y="4508500"/>
            <a:ext cx="8588375" cy="12017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用回溯法解题的一个显著特征是在搜索过程中动态产生问题的解空间。在任何时刻，</a:t>
            </a:r>
            <a:r>
              <a:rPr lang="zh-CN" altLang="en-US" sz="2400" dirty="0">
                <a:solidFill>
                  <a:srgbClr val="C00000"/>
                </a:solidFill>
                <a:latin typeface="Arial" panose="020B0604020202020204" pitchFamily="34" charset="0"/>
                <a:ea typeface="楷体_GB2312" pitchFamily="49" charset="-122"/>
              </a:rPr>
              <a:t>算法只保存从根结点到当前扩展结点的路径</a:t>
            </a:r>
            <a:r>
              <a:rPr lang="zh-CN" altLang="en-US" sz="2400" dirty="0">
                <a:latin typeface="Arial" panose="020B0604020202020204" pitchFamily="34" charset="0"/>
                <a:ea typeface="楷体_GB2312" pitchFamily="49" charset="-122"/>
              </a:rPr>
              <a:t>。</a:t>
            </a: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递归</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回溯</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86724"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24580" name="Text Box 5"/>
          <p:cNvSpPr txBox="1"/>
          <p:nvPr/>
        </p:nvSpPr>
        <p:spPr>
          <a:xfrm>
            <a:off x="323850" y="1454150"/>
            <a:ext cx="8372475" cy="15700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0"/>
              </a:spcBef>
              <a:buNone/>
            </a:pPr>
            <a:r>
              <a:rPr lang="zh-CN" altLang="en-US" sz="2400" dirty="0">
                <a:latin typeface="Arial" panose="020B0604020202020204" pitchFamily="34" charset="0"/>
                <a:ea typeface="楷体_GB2312" pitchFamily="49" charset="-122"/>
              </a:rPr>
              <a:t>回溯法对解空间作深度优先搜索，因此，在一般情况下用递归方法实现回溯法。调用一次</a:t>
            </a:r>
            <a:r>
              <a:rPr lang="en-US" altLang="zh-CN" sz="2400" dirty="0">
                <a:latin typeface="Arial" panose="020B0604020202020204" pitchFamily="34" charset="0"/>
                <a:ea typeface="楷体_GB2312" pitchFamily="49" charset="-122"/>
              </a:rPr>
              <a:t>Backtrack(1)</a:t>
            </a:r>
            <a:r>
              <a:rPr lang="zh-CN" altLang="en-US" sz="2400" dirty="0">
                <a:latin typeface="Arial" panose="020B0604020202020204" pitchFamily="34" charset="0"/>
                <a:ea typeface="楷体_GB2312" pitchFamily="49" charset="-122"/>
              </a:rPr>
              <a:t>即可完成整个回溯搜索过程</a:t>
            </a:r>
            <a:r>
              <a:rPr lang="en-US" altLang="zh-CN" sz="2400" dirty="0">
                <a:latin typeface="Arial" panose="020B0604020202020204" pitchFamily="34" charset="0"/>
                <a:ea typeface="楷体_GB2312" pitchFamily="49" charset="-122"/>
              </a:rPr>
              <a:t>void Backtrack(int t)</a:t>
            </a:r>
            <a:endParaRPr lang="en-US" altLang="zh-CN" sz="2400" dirty="0">
              <a:latin typeface="Arial" panose="020B0604020202020204" pitchFamily="34" charset="0"/>
              <a:ea typeface="楷体_GB2312" pitchFamily="49" charset="-122"/>
            </a:endParaRPr>
          </a:p>
          <a:p>
            <a:pPr marL="0" lvl="0" indent="0" algn="just"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24581" name="Text Box 6"/>
          <p:cNvSpPr txBox="1"/>
          <p:nvPr/>
        </p:nvSpPr>
        <p:spPr>
          <a:xfrm>
            <a:off x="1042988" y="2930525"/>
            <a:ext cx="7231062" cy="34163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void </a:t>
            </a:r>
            <a:r>
              <a:rPr lang="en-US" altLang="zh-CN" sz="2400" b="1" dirty="0">
                <a:latin typeface="Arial" panose="020B0604020202020204" pitchFamily="34" charset="0"/>
                <a:ea typeface="楷体_GB2312" pitchFamily="49" charset="-122"/>
              </a:rPr>
              <a:t>backtrack </a:t>
            </a:r>
            <a:r>
              <a:rPr lang="en-US" altLang="zh-CN" sz="2400" dirty="0">
                <a:latin typeface="Arial" panose="020B0604020202020204" pitchFamily="34" charset="0"/>
                <a:ea typeface="楷体_GB2312" pitchFamily="49" charset="-122"/>
              </a:rPr>
              <a:t>(int t)</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if</a:t>
            </a:r>
            <a:r>
              <a:rPr lang="en-US" altLang="zh-CN" sz="2400" dirty="0">
                <a:latin typeface="Arial" panose="020B0604020202020204" pitchFamily="34" charset="0"/>
                <a:ea typeface="楷体_GB2312" pitchFamily="49" charset="-122"/>
              </a:rPr>
              <a:t> (t&gt;n) </a:t>
            </a:r>
            <a:r>
              <a:rPr lang="en-US" altLang="zh-CN" sz="2400" b="1" dirty="0">
                <a:latin typeface="Arial" panose="020B0604020202020204" pitchFamily="34" charset="0"/>
                <a:ea typeface="楷体_GB2312" pitchFamily="49" charset="-122"/>
              </a:rPr>
              <a:t>output</a:t>
            </a:r>
            <a:r>
              <a:rPr lang="en-US" altLang="zh-CN" sz="2400" dirty="0">
                <a:latin typeface="Arial" panose="020B0604020202020204" pitchFamily="34" charset="0"/>
                <a:ea typeface="楷体_GB2312" pitchFamily="49" charset="-122"/>
              </a:rPr>
              <a:t>(x);</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       </a:t>
            </a:r>
            <a:r>
              <a:rPr lang="en-US" altLang="zh-CN" sz="2400" b="1" dirty="0">
                <a:latin typeface="Arial" panose="020B0604020202020204" pitchFamily="34" charset="0"/>
                <a:ea typeface="楷体_GB2312" pitchFamily="49" charset="-122"/>
              </a:rPr>
              <a:t>else</a:t>
            </a:r>
            <a:endParaRPr lang="en-US" altLang="zh-CN" sz="2400" b="1" dirty="0">
              <a:latin typeface="Arial" panose="020B0604020202020204" pitchFamily="34" charset="0"/>
              <a:ea typeface="楷体_GB2312" pitchFamily="49" charset="-122"/>
            </a:endParaRPr>
          </a:p>
          <a:p>
            <a:pPr marL="0" lvl="0" indent="0" eaLnBrk="1" hangingPunct="1">
              <a:spcBef>
                <a:spcPct val="0"/>
              </a:spcBef>
              <a:buNone/>
            </a:pPr>
            <a:r>
              <a:rPr lang="en-US" altLang="zh-CN" sz="2400" b="1" dirty="0">
                <a:latin typeface="Arial" panose="020B0604020202020204" pitchFamily="34" charset="0"/>
                <a:ea typeface="楷体_GB2312" pitchFamily="49" charset="-122"/>
              </a:rPr>
              <a:t>         for</a:t>
            </a:r>
            <a:r>
              <a:rPr lang="en-US" altLang="zh-CN" sz="2400" dirty="0">
                <a:latin typeface="Arial" panose="020B0604020202020204" pitchFamily="34" charset="0"/>
                <a:ea typeface="楷体_GB2312" pitchFamily="49" charset="-122"/>
              </a:rPr>
              <a:t> (int i=</a:t>
            </a:r>
            <a:r>
              <a:rPr lang="en-US" altLang="zh-CN" sz="2400" b="1" dirty="0">
                <a:latin typeface="Arial" panose="020B0604020202020204" pitchFamily="34" charset="0"/>
                <a:ea typeface="楷体_GB2312" pitchFamily="49" charset="-122"/>
              </a:rPr>
              <a:t>f</a:t>
            </a:r>
            <a:r>
              <a:rPr lang="en-US" altLang="zh-CN" sz="2400" dirty="0">
                <a:latin typeface="Arial" panose="020B0604020202020204" pitchFamily="34" charset="0"/>
                <a:ea typeface="楷体_GB2312" pitchFamily="49" charset="-122"/>
              </a:rPr>
              <a:t>(n,t);i&lt;=</a:t>
            </a:r>
            <a:r>
              <a:rPr lang="en-US" altLang="zh-CN" sz="2400" b="1" dirty="0">
                <a:latin typeface="Arial" panose="020B0604020202020204" pitchFamily="34" charset="0"/>
                <a:ea typeface="楷体_GB2312" pitchFamily="49" charset="-122"/>
              </a:rPr>
              <a:t>g</a:t>
            </a:r>
            <a:r>
              <a:rPr lang="en-US" altLang="zh-CN" sz="2400" dirty="0">
                <a:latin typeface="Arial" panose="020B0604020202020204" pitchFamily="34" charset="0"/>
                <a:ea typeface="楷体_GB2312" pitchFamily="49" charset="-122"/>
              </a:rPr>
              <a:t>(n,t);i++) {</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           x[t]=</a:t>
            </a:r>
            <a:r>
              <a:rPr lang="en-US" altLang="zh-CN" sz="2400" b="1" dirty="0">
                <a:latin typeface="Arial" panose="020B0604020202020204" pitchFamily="34" charset="0"/>
                <a:ea typeface="楷体_GB2312" pitchFamily="49" charset="-122"/>
              </a:rPr>
              <a:t>h</a:t>
            </a:r>
            <a:r>
              <a:rPr lang="en-US" altLang="zh-CN" sz="2400" dirty="0">
                <a:latin typeface="Arial" panose="020B0604020202020204" pitchFamily="34" charset="0"/>
                <a:ea typeface="楷体_GB2312" pitchFamily="49" charset="-122"/>
              </a:rPr>
              <a:t>(i);</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solidFill>
                  <a:srgbClr val="C00000"/>
                </a:solidFill>
                <a:latin typeface="Arial" panose="020B0604020202020204" pitchFamily="34" charset="0"/>
                <a:ea typeface="楷体_GB2312" pitchFamily="49" charset="-122"/>
              </a:rPr>
              <a:t>           if (</a:t>
            </a:r>
            <a:r>
              <a:rPr lang="en-US" altLang="zh-CN" sz="2400" b="1" dirty="0">
                <a:solidFill>
                  <a:srgbClr val="C00000"/>
                </a:solidFill>
                <a:latin typeface="Arial" panose="020B0604020202020204" pitchFamily="34" charset="0"/>
                <a:ea typeface="楷体_GB2312" pitchFamily="49" charset="-122"/>
              </a:rPr>
              <a:t>constraint</a:t>
            </a:r>
            <a:r>
              <a:rPr lang="en-US" altLang="zh-CN" sz="2400" dirty="0">
                <a:solidFill>
                  <a:srgbClr val="C00000"/>
                </a:solidFill>
                <a:latin typeface="Arial" panose="020B0604020202020204" pitchFamily="34" charset="0"/>
                <a:ea typeface="楷体_GB2312" pitchFamily="49" charset="-122"/>
              </a:rPr>
              <a:t>(t)&amp;&amp;</a:t>
            </a:r>
            <a:r>
              <a:rPr lang="en-US" altLang="zh-CN" sz="2400" b="1" dirty="0">
                <a:solidFill>
                  <a:srgbClr val="C00000"/>
                </a:solidFill>
                <a:latin typeface="Arial" panose="020B0604020202020204" pitchFamily="34" charset="0"/>
                <a:ea typeface="楷体_GB2312" pitchFamily="49" charset="-122"/>
              </a:rPr>
              <a:t>bound</a:t>
            </a:r>
            <a:r>
              <a:rPr lang="en-US" altLang="zh-CN" sz="2400" dirty="0">
                <a:solidFill>
                  <a:srgbClr val="C00000"/>
                </a:solidFill>
                <a:latin typeface="Arial" panose="020B0604020202020204" pitchFamily="34" charset="0"/>
                <a:ea typeface="楷体_GB2312" pitchFamily="49" charset="-122"/>
              </a:rPr>
              <a:t>(t)) </a:t>
            </a:r>
            <a:r>
              <a:rPr lang="en-US" altLang="zh-CN" sz="2400" b="1" dirty="0">
                <a:solidFill>
                  <a:srgbClr val="C00000"/>
                </a:solidFill>
                <a:latin typeface="Arial" panose="020B0604020202020204" pitchFamily="34" charset="0"/>
                <a:ea typeface="楷体_GB2312" pitchFamily="49" charset="-122"/>
              </a:rPr>
              <a:t>backtrack</a:t>
            </a:r>
            <a:r>
              <a:rPr lang="en-US" altLang="zh-CN" sz="2400" dirty="0">
                <a:solidFill>
                  <a:srgbClr val="C00000"/>
                </a:solidFill>
                <a:latin typeface="Arial" panose="020B0604020202020204" pitchFamily="34" charset="0"/>
                <a:ea typeface="楷体_GB2312" pitchFamily="49" charset="-122"/>
              </a:rPr>
              <a:t>(t+1);</a:t>
            </a:r>
            <a:endParaRPr lang="en-US" altLang="zh-CN" sz="24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           }</a:t>
            </a:r>
            <a:endParaRPr lang="en-US" altLang="zh-CN"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a:t>
            </a:r>
            <a:endParaRPr lang="zh-CN" altLang="en-US" sz="2400" dirty="0">
              <a:latin typeface="Arial" panose="020B0604020202020204" pitchFamily="34" charset="0"/>
              <a:ea typeface="楷体_GB2312" pitchFamily="49" charset="-122"/>
            </a:endParaRPr>
          </a:p>
        </p:txBody>
      </p:sp>
      <p:sp>
        <p:nvSpPr>
          <p:cNvPr id="2" name="矩形 1"/>
          <p:cNvSpPr/>
          <p:nvPr/>
        </p:nvSpPr>
        <p:spPr>
          <a:xfrm>
            <a:off x="4211638" y="3719513"/>
            <a:ext cx="4572000" cy="64611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C00000"/>
                </a:solidFill>
                <a:effectLst/>
                <a:uLnTx/>
                <a:uFillTx/>
                <a:latin typeface="+mn-ea"/>
                <a:ea typeface="楷体_GB2312" pitchFamily="49" charset="-122"/>
                <a:cs typeface="+mn-cs"/>
              </a:rPr>
              <a:t>//t</a:t>
            </a:r>
            <a:r>
              <a:rPr kumimoji="0" lang="zh-CN" altLang="en-US" sz="1800" b="0" i="0" u="none" strike="noStrike" kern="1200" cap="none" spc="0" normalizeH="0" baseline="0" noProof="0" dirty="0">
                <a:ln>
                  <a:noFill/>
                </a:ln>
                <a:solidFill>
                  <a:srgbClr val="C00000"/>
                </a:solidFill>
                <a:effectLst/>
                <a:uLnTx/>
                <a:uFillTx/>
                <a:latin typeface="+mn-ea"/>
                <a:ea typeface="楷体_GB2312" pitchFamily="49" charset="-122"/>
                <a:cs typeface="+mn-cs"/>
              </a:rPr>
              <a:t>表示深度，</a:t>
            </a:r>
            <a:r>
              <a:rPr kumimoji="0" lang="en-US" altLang="zh-CN" sz="1800" b="0" i="0" u="none" strike="noStrike" kern="1200" cap="none" spc="0" normalizeH="0" baseline="0" noProof="0" dirty="0" err="1">
                <a:ln>
                  <a:noFill/>
                </a:ln>
                <a:solidFill>
                  <a:srgbClr val="C00000"/>
                </a:solidFill>
                <a:effectLst/>
                <a:uLnTx/>
                <a:uFillTx/>
                <a:latin typeface="+mn-ea"/>
                <a:ea typeface="楷体_GB2312" pitchFamily="49" charset="-122"/>
                <a:cs typeface="+mn-cs"/>
              </a:rPr>
              <a:t>t〉n</a:t>
            </a:r>
            <a:r>
              <a:rPr kumimoji="0" lang="zh-CN" altLang="en-US" sz="1800" b="0" i="0" u="none" strike="noStrike" kern="1200" cap="none" spc="0" normalizeH="0" baseline="0" noProof="0" dirty="0">
                <a:ln>
                  <a:noFill/>
                </a:ln>
                <a:solidFill>
                  <a:srgbClr val="C00000"/>
                </a:solidFill>
                <a:effectLst/>
                <a:uLnTx/>
                <a:uFillTx/>
                <a:latin typeface="+mn-ea"/>
                <a:ea typeface="楷体_GB2312" pitchFamily="49" charset="-122"/>
                <a:cs typeface="+mn-cs"/>
              </a:rPr>
              <a:t>表示算法以搜索到叶节点。</a:t>
            </a:r>
            <a:endParaRPr kumimoji="0" lang="zh-CN" altLang="en-US" sz="1800" b="0" i="0" u="none" strike="noStrike" kern="1200" cap="none" spc="0" normalizeH="0" baseline="0" noProof="0" dirty="0">
              <a:ln>
                <a:noFill/>
              </a:ln>
              <a:solidFill>
                <a:srgbClr val="C00000"/>
              </a:solidFill>
              <a:effectLst/>
              <a:uLnTx/>
              <a:uFillTx/>
              <a:latin typeface="Arial" panose="020B0604020202020204" pitchFamily="34" charset="0"/>
              <a:ea typeface="楷体_GB2312" pitchFamily="49" charset="-122"/>
              <a:cs typeface="+mn-cs"/>
            </a:endParaRPr>
          </a:p>
        </p:txBody>
      </p:sp>
      <p:sp>
        <p:nvSpPr>
          <p:cNvPr id="3" name="矩形 2"/>
          <p:cNvSpPr/>
          <p:nvPr/>
        </p:nvSpPr>
        <p:spPr>
          <a:xfrm>
            <a:off x="5867400" y="4292600"/>
            <a:ext cx="3348038" cy="92392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C00000"/>
                </a:solidFill>
                <a:effectLst/>
                <a:uLnTx/>
                <a:uFillTx/>
                <a:latin typeface="+mn-ea"/>
                <a:ea typeface="楷体_GB2312" pitchFamily="49" charset="-122"/>
                <a:cs typeface="+mn-cs"/>
              </a:rPr>
              <a:t>//f(</a:t>
            </a:r>
            <a:r>
              <a:rPr kumimoji="0" lang="en-US" altLang="zh-CN" sz="1800" b="0" i="0" u="none" strike="noStrike" kern="1200" cap="none" spc="0" normalizeH="0" baseline="0" noProof="0" dirty="0" err="1">
                <a:ln>
                  <a:noFill/>
                </a:ln>
                <a:solidFill>
                  <a:srgbClr val="C00000"/>
                </a:solidFill>
                <a:effectLst/>
                <a:uLnTx/>
                <a:uFillTx/>
                <a:latin typeface="+mn-ea"/>
                <a:ea typeface="楷体_GB2312" pitchFamily="49" charset="-122"/>
                <a:cs typeface="+mn-cs"/>
              </a:rPr>
              <a:t>n,t</a:t>
            </a:r>
            <a:r>
              <a:rPr kumimoji="0" lang="en-US" altLang="zh-CN" sz="1800" b="0" i="0" u="none" strike="noStrike" kern="1200" cap="none" spc="0" normalizeH="0" baseline="0" noProof="0" dirty="0">
                <a:ln>
                  <a:noFill/>
                </a:ln>
                <a:solidFill>
                  <a:srgbClr val="C00000"/>
                </a:solidFill>
                <a:effectLst/>
                <a:uLnTx/>
                <a:uFillTx/>
                <a:latin typeface="+mn-ea"/>
                <a:ea typeface="楷体_GB2312" pitchFamily="49" charset="-122"/>
                <a:cs typeface="+mn-cs"/>
              </a:rPr>
              <a:t>)</a:t>
            </a:r>
            <a:r>
              <a:rPr kumimoji="0" lang="zh-CN" altLang="en-US" sz="1800" b="0" i="0" u="none" strike="noStrike" kern="1200" cap="none" spc="0" normalizeH="0" baseline="0" noProof="0" dirty="0">
                <a:ln>
                  <a:noFill/>
                </a:ln>
                <a:solidFill>
                  <a:srgbClr val="C00000"/>
                </a:solidFill>
                <a:effectLst/>
                <a:uLnTx/>
                <a:uFillTx/>
                <a:latin typeface="+mn-ea"/>
                <a:ea typeface="楷体_GB2312" pitchFamily="49" charset="-122"/>
                <a:cs typeface="+mn-cs"/>
              </a:rPr>
              <a:t>和</a:t>
            </a:r>
            <a:r>
              <a:rPr kumimoji="0" lang="en-US" altLang="zh-CN" sz="1800" b="0" i="0" u="none" strike="noStrike" kern="1200" cap="none" spc="0" normalizeH="0" baseline="0" noProof="0" dirty="0">
                <a:ln>
                  <a:noFill/>
                </a:ln>
                <a:solidFill>
                  <a:srgbClr val="C00000"/>
                </a:solidFill>
                <a:effectLst/>
                <a:uLnTx/>
                <a:uFillTx/>
                <a:latin typeface="+mn-ea"/>
                <a:ea typeface="楷体_GB2312" pitchFamily="49" charset="-122"/>
                <a:cs typeface="+mn-cs"/>
              </a:rPr>
              <a:t>g(</a:t>
            </a:r>
            <a:r>
              <a:rPr kumimoji="0" lang="en-US" altLang="zh-CN" sz="1800" b="0" i="0" u="none" strike="noStrike" kern="1200" cap="none" spc="0" normalizeH="0" baseline="0" noProof="0" dirty="0" err="1">
                <a:ln>
                  <a:noFill/>
                </a:ln>
                <a:solidFill>
                  <a:srgbClr val="C00000"/>
                </a:solidFill>
                <a:effectLst/>
                <a:uLnTx/>
                <a:uFillTx/>
                <a:latin typeface="+mn-ea"/>
                <a:ea typeface="楷体_GB2312" pitchFamily="49" charset="-122"/>
                <a:cs typeface="+mn-cs"/>
              </a:rPr>
              <a:t>n,t</a:t>
            </a:r>
            <a:r>
              <a:rPr kumimoji="0" lang="en-US" altLang="zh-CN" sz="1800" b="0" i="0" u="none" strike="noStrike" kern="1200" cap="none" spc="0" normalizeH="0" baseline="0" noProof="0" dirty="0">
                <a:ln>
                  <a:noFill/>
                </a:ln>
                <a:solidFill>
                  <a:srgbClr val="C00000"/>
                </a:solidFill>
                <a:effectLst/>
                <a:uLnTx/>
                <a:uFillTx/>
                <a:latin typeface="+mn-ea"/>
                <a:ea typeface="楷体_GB2312" pitchFamily="49" charset="-122"/>
                <a:cs typeface="+mn-cs"/>
              </a:rPr>
              <a:t>)</a:t>
            </a:r>
            <a:r>
              <a:rPr kumimoji="0" lang="zh-CN" altLang="en-US" sz="1800" b="0" i="0" u="none" strike="noStrike" kern="1200" cap="none" spc="0" normalizeH="0" baseline="0" noProof="0" dirty="0">
                <a:ln>
                  <a:noFill/>
                </a:ln>
                <a:solidFill>
                  <a:srgbClr val="C00000"/>
                </a:solidFill>
                <a:effectLst/>
                <a:uLnTx/>
                <a:uFillTx/>
                <a:latin typeface="+mn-ea"/>
                <a:ea typeface="楷体_GB2312" pitchFamily="49" charset="-122"/>
                <a:cs typeface="+mn-cs"/>
              </a:rPr>
              <a:t>表示当前扩展节点处未搜索过的子树的起始编号和终止编号</a:t>
            </a:r>
            <a:endParaRPr kumimoji="0" lang="zh-CN" altLang="en-US" sz="1800" b="0" i="0" u="none" strike="noStrike" kern="1200" cap="none" spc="0" normalizeH="0" baseline="0" noProof="0" dirty="0">
              <a:ln>
                <a:noFill/>
              </a:ln>
              <a:solidFill>
                <a:srgbClr val="C00000"/>
              </a:solidFill>
              <a:effectLst/>
              <a:uLnTx/>
              <a:uFillTx/>
              <a:latin typeface="+mn-ea"/>
              <a:ea typeface="楷体_GB2312" pitchFamily="49" charset="-122"/>
              <a:cs typeface="+mn-cs"/>
            </a:endParaRPr>
          </a:p>
        </p:txBody>
      </p:sp>
      <p:sp>
        <p:nvSpPr>
          <p:cNvPr id="4" name="矩形 3"/>
          <p:cNvSpPr/>
          <p:nvPr/>
        </p:nvSpPr>
        <p:spPr>
          <a:xfrm>
            <a:off x="17463" y="4652963"/>
            <a:ext cx="1746250" cy="120015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C00000"/>
                </a:solidFill>
                <a:effectLst/>
                <a:uLnTx/>
                <a:uFillTx/>
                <a:latin typeface="+mn-ea"/>
                <a:ea typeface="楷体_GB2312" pitchFamily="49" charset="-122"/>
                <a:cs typeface="+mn-cs"/>
              </a:rPr>
              <a:t>//h(i)</a:t>
            </a:r>
            <a:r>
              <a:rPr kumimoji="0" lang="zh-CN" altLang="en-US" sz="1800" b="1" i="0" u="none" strike="noStrike" kern="1200" cap="none" spc="0" normalizeH="0" baseline="0" noProof="0" dirty="0">
                <a:ln>
                  <a:noFill/>
                </a:ln>
                <a:solidFill>
                  <a:srgbClr val="C00000"/>
                </a:solidFill>
                <a:effectLst/>
                <a:uLnTx/>
                <a:uFillTx/>
                <a:latin typeface="+mn-ea"/>
                <a:ea typeface="楷体_GB2312" pitchFamily="49" charset="-122"/>
                <a:cs typeface="+mn-cs"/>
              </a:rPr>
              <a:t>表示在当前扩展节点处</a:t>
            </a:r>
            <a:r>
              <a:rPr kumimoji="0" lang="en-US" altLang="zh-CN" sz="1800" b="1" i="0" u="none" strike="noStrike" kern="1200" cap="none" spc="0" normalizeH="0" baseline="0" noProof="0" dirty="0">
                <a:ln>
                  <a:noFill/>
                </a:ln>
                <a:solidFill>
                  <a:srgbClr val="C00000"/>
                </a:solidFill>
                <a:effectLst/>
                <a:uLnTx/>
                <a:uFillTx/>
                <a:latin typeface="+mn-ea"/>
                <a:ea typeface="楷体_GB2312" pitchFamily="49" charset="-122"/>
                <a:cs typeface="+mn-cs"/>
              </a:rPr>
              <a:t>x[t]</a:t>
            </a:r>
            <a:r>
              <a:rPr kumimoji="0" lang="zh-CN" altLang="en-US" sz="1800" b="1" i="0" u="none" strike="noStrike" kern="1200" cap="none" spc="0" normalizeH="0" baseline="0" noProof="0" dirty="0">
                <a:ln>
                  <a:noFill/>
                </a:ln>
                <a:solidFill>
                  <a:srgbClr val="C00000"/>
                </a:solidFill>
                <a:effectLst/>
                <a:uLnTx/>
                <a:uFillTx/>
                <a:latin typeface="+mn-ea"/>
                <a:ea typeface="楷体_GB2312" pitchFamily="49" charset="-122"/>
                <a:cs typeface="+mn-cs"/>
              </a:rPr>
              <a:t>的第</a:t>
            </a:r>
            <a:r>
              <a:rPr kumimoji="0" lang="en-US" altLang="zh-CN" sz="1800" b="1" i="0" u="none" strike="noStrike" kern="1200" cap="none" spc="0" normalizeH="0" baseline="0" noProof="0" dirty="0">
                <a:ln>
                  <a:noFill/>
                </a:ln>
                <a:solidFill>
                  <a:srgbClr val="C00000"/>
                </a:solidFill>
                <a:effectLst/>
                <a:uLnTx/>
                <a:uFillTx/>
                <a:latin typeface="+mn-ea"/>
                <a:ea typeface="楷体_GB2312" pitchFamily="49" charset="-122"/>
                <a:cs typeface="+mn-cs"/>
              </a:rPr>
              <a:t>i</a:t>
            </a:r>
            <a:r>
              <a:rPr kumimoji="0" lang="zh-CN" altLang="en-US" sz="1800" b="1" i="0" u="none" strike="noStrike" kern="1200" cap="none" spc="0" normalizeH="0" baseline="0" noProof="0" dirty="0">
                <a:ln>
                  <a:noFill/>
                </a:ln>
                <a:solidFill>
                  <a:srgbClr val="C00000"/>
                </a:solidFill>
                <a:effectLst/>
                <a:uLnTx/>
                <a:uFillTx/>
                <a:latin typeface="+mn-ea"/>
                <a:ea typeface="楷体_GB2312" pitchFamily="49" charset="-122"/>
                <a:cs typeface="+mn-cs"/>
              </a:rPr>
              <a:t>个可选值</a:t>
            </a:r>
            <a:endParaRPr kumimoji="0" lang="zh-CN" altLang="en-US" sz="1800" b="1" i="0" u="none" strike="noStrike" kern="1200" cap="none" spc="0" normalizeH="0" baseline="0" noProof="0" dirty="0">
              <a:ln>
                <a:noFill/>
              </a:ln>
              <a:solidFill>
                <a:srgbClr val="C00000"/>
              </a:solidFill>
              <a:effectLst/>
              <a:uLnTx/>
              <a:uFillTx/>
              <a:latin typeface="+mn-ea"/>
              <a:ea typeface="楷体_GB2312" pitchFamily="49" charset="-122"/>
              <a:cs typeface="+mn-cs"/>
            </a:endParaRPr>
          </a:p>
        </p:txBody>
      </p:sp>
      <p:sp>
        <p:nvSpPr>
          <p:cNvPr id="7" name="矩形 6"/>
          <p:cNvSpPr/>
          <p:nvPr/>
        </p:nvSpPr>
        <p:spPr>
          <a:xfrm>
            <a:off x="5794375" y="5668963"/>
            <a:ext cx="33147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a:t>
            </a:r>
            <a:r>
              <a:rPr lang="zh-CN" altLang="en-US" sz="1800" dirty="0">
                <a:solidFill>
                  <a:srgbClr val="C00000"/>
                </a:solidFill>
                <a:latin typeface="Arial" panose="020B0604020202020204" pitchFamily="34" charset="0"/>
                <a:ea typeface="楷体_GB2312" pitchFamily="49" charset="-122"/>
              </a:rPr>
              <a:t>递归到下一层看是否有可行解</a:t>
            </a:r>
            <a:endParaRPr lang="zh-CN" altLang="en-US" sz="1800" dirty="0">
              <a:solidFill>
                <a:srgbClr val="C00000"/>
              </a:solidFill>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9" name="Rectangle 3"/>
          <p:cNvSpPr>
            <a:spLocks noGrp="1" noChangeArrowheads="1"/>
          </p:cNvSpPr>
          <p:nvPr>
            <p:ph idx="1"/>
          </p:nvPr>
        </p:nvSpPr>
        <p:spPr>
          <a:xfrm>
            <a:off x="539750" y="908050"/>
            <a:ext cx="7847013" cy="5184775"/>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ts val="0"/>
              </a:spcBef>
              <a:spcAft>
                <a:spcPts val="0"/>
              </a:spcAft>
              <a:buClrTx/>
              <a:buSzTx/>
              <a:buFontTx/>
              <a:buNone/>
              <a:defRPr/>
            </a:pPr>
            <a:r>
              <a:rPr kumimoji="1" lang="en-US" altLang="zh-CN" sz="3200" b="1" i="0" u="none" strike="noStrike" kern="0" cap="none" spc="0" normalizeH="0" baseline="0" noProof="0" dirty="0" smtClean="0">
                <a:ln>
                  <a:noFill/>
                </a:ln>
                <a:solidFill>
                  <a:srgbClr val="C00000"/>
                </a:solidFill>
                <a:effectLst/>
                <a:uLnTx/>
                <a:uFillTx/>
                <a:latin typeface="+mn-ea"/>
                <a:ea typeface="+mn-ea"/>
                <a:cs typeface="+mn-cs"/>
              </a:rPr>
              <a:t>if </a:t>
            </a:r>
            <a:r>
              <a:rPr kumimoji="1" lang="en-US" altLang="zh-CN" sz="3200" b="1" i="0" u="none" strike="noStrike" kern="0" cap="none" spc="0" normalizeH="0" baseline="0" noProof="0" dirty="0">
                <a:ln>
                  <a:noFill/>
                </a:ln>
                <a:solidFill>
                  <a:srgbClr val="C00000"/>
                </a:solidFill>
                <a:effectLst/>
                <a:uLnTx/>
                <a:uFillTx/>
                <a:latin typeface="+mn-ea"/>
                <a:ea typeface="+mn-ea"/>
                <a:cs typeface="+mn-cs"/>
              </a:rPr>
              <a:t>(Constraint(t)&amp;&amp;Bound(t) )  Backtrack(t + 1)</a:t>
            </a:r>
            <a:r>
              <a:rPr kumimoji="1" lang="zh-CN" altLang="en-US" sz="3200" b="1" i="0" u="none" strike="noStrike" kern="0" cap="none" spc="0" normalizeH="0" baseline="0" noProof="0" dirty="0" smtClean="0">
                <a:ln>
                  <a:noFill/>
                </a:ln>
                <a:solidFill>
                  <a:srgbClr val="C00000"/>
                </a:solidFill>
                <a:effectLst/>
                <a:uLnTx/>
                <a:uFillTx/>
                <a:latin typeface="+mn-ea"/>
                <a:ea typeface="+mn-ea"/>
                <a:cs typeface="+mn-cs"/>
              </a:rPr>
              <a: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	</a:t>
            </a:r>
            <a:endParaRPr kumimoji="1" lang="en-US" altLang="zh-CN" sz="2000" b="1" i="0" u="none" strike="noStrike" kern="0" cap="none" spc="0" normalizeH="0" baseline="0" noProof="0" dirty="0" smtClean="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dirty="0" smtClean="0">
                <a:ln>
                  <a:noFill/>
                </a:ln>
                <a:solidFill>
                  <a:schemeClr val="tx1"/>
                </a:solidFill>
                <a:effectLst/>
                <a:uLnTx/>
                <a:uFillTx/>
                <a:latin typeface="+mn-ea"/>
                <a:ea typeface="+mn-ea"/>
                <a:cs typeface="+mn-cs"/>
              </a:rPr>
              <a:t>	if</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语句含义：</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Constraint(t)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和</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Bound(t)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表示当前扩展节点处的约束函数和限界函数。</a:t>
            </a:r>
            <a:endParaRPr kumimoji="1" lang="zh-CN" altLang="en-US" sz="2000" b="1"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Constraint(t): </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返回值为</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true</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时，在当前扩展节点处</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x[1:t]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的取值问题的约束条件，否则不满足问题的约束条件，可剪去相应的子树</a:t>
            </a:r>
            <a:endParaRPr kumimoji="1" lang="zh-CN" altLang="en-US" sz="2000" b="1"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Bound(t): </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返回的值为</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true</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时，在当前扩展节点处</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x[1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的取值为时目标函数越界，还需由</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Backtrack(t+1)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对其相应的子树做进一步搜索。否则，当前扩展节点处</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x[1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的取值是目标函数越界，可剪去相应的子树</a:t>
            </a:r>
            <a:endParaRPr kumimoji="1" lang="zh-CN" altLang="en-US" sz="2000" b="1"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r>
              <a:rPr kumimoji="1" lang="zh-CN" altLang="en-US" sz="2000" b="1"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for</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循环作用：搜索遍当前扩展的所有未搜索过的子树。</a:t>
            </a:r>
            <a:endParaRPr kumimoji="1" lang="zh-CN" altLang="en-US" sz="2000" b="1"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递归出口：</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Backtrack(t)</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执行完毕，返回</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层继续执行，对还没有测试过的</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x[t-1]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的值继续搜索。当</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t=1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时，若以测试完</a:t>
            </a:r>
            <a:r>
              <a:rPr kumimoji="1" lang="en-US" altLang="zh-CN" sz="2000" b="1" i="0" u="none" strike="noStrike" kern="0" cap="none" spc="0" normalizeH="0" baseline="0" noProof="0" dirty="0">
                <a:ln>
                  <a:noFill/>
                </a:ln>
                <a:solidFill>
                  <a:schemeClr val="tx1"/>
                </a:solidFill>
                <a:effectLst/>
                <a:uLnTx/>
                <a:uFillTx/>
                <a:latin typeface="+mn-ea"/>
                <a:ea typeface="+mn-ea"/>
                <a:cs typeface="+mn-cs"/>
              </a:rPr>
              <a:t>x[1]</a:t>
            </a:r>
            <a:r>
              <a:rPr kumimoji="1" lang="zh-CN" altLang="en-US" sz="2000" b="1" i="0" u="none" strike="noStrike" kern="0" cap="none" spc="0" normalizeH="0" baseline="0" noProof="0" dirty="0">
                <a:ln>
                  <a:noFill/>
                </a:ln>
                <a:solidFill>
                  <a:schemeClr val="tx1"/>
                </a:solidFill>
                <a:effectLst/>
                <a:uLnTx/>
                <a:uFillTx/>
                <a:latin typeface="+mn-ea"/>
                <a:ea typeface="+mn-ea"/>
                <a:cs typeface="+mn-cs"/>
              </a:rPr>
              <a:t>的所有可选值，外层调用就全部结束</a:t>
            </a:r>
            <a:r>
              <a:rPr kumimoji="1" lang="zh-CN" altLang="en-US" sz="2000" b="1" i="0" u="none" strike="noStrike" kern="0" cap="none" spc="0" normalizeH="0" baseline="0" noProof="0" dirty="0" smtClean="0">
                <a:ln>
                  <a:noFill/>
                </a:ln>
                <a:solidFill>
                  <a:schemeClr val="tx1"/>
                </a:solidFill>
                <a:effectLst/>
                <a:uLnTx/>
                <a:uFillTx/>
                <a:latin typeface="+mn-ea"/>
                <a:ea typeface="+mn-ea"/>
                <a:cs typeface="+mn-cs"/>
              </a:rPr>
              <a:t>。</a:t>
            </a:r>
            <a:endParaRPr kumimoji="1" lang="zh-CN" altLang="en-US" sz="2000" b="1" i="0" u="none" strike="noStrike" kern="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ctr" anchorCtr="0"/>
          <a:p>
            <a:pPr eaLnBrk="1" hangingPunct="1"/>
            <a:r>
              <a:rPr lang="zh-CN" altLang="en-US" dirty="0"/>
              <a:t>递归回溯的通用框架</a:t>
            </a:r>
            <a:endParaRPr lang="zh-CN" altLang="en-US" dirty="0"/>
          </a:p>
        </p:txBody>
      </p:sp>
      <p:sp>
        <p:nvSpPr>
          <p:cNvPr id="26627" name="Rectangle 3"/>
          <p:cNvSpPr>
            <a:spLocks noGrp="1"/>
          </p:cNvSpPr>
          <p:nvPr>
            <p:ph idx="1"/>
          </p:nvPr>
        </p:nvSpPr>
        <p:spPr>
          <a:xfrm>
            <a:off x="615950" y="1473200"/>
            <a:ext cx="8229600" cy="4979988"/>
          </a:xfrm>
        </p:spPr>
        <p:txBody>
          <a:bodyPr vert="horz" wrap="square" lIns="91440" tIns="45720" rIns="91440" bIns="45720" anchor="t" anchorCtr="0"/>
          <a:p>
            <a:pPr eaLnBrk="1" hangingPunct="1">
              <a:spcBef>
                <a:spcPct val="0"/>
              </a:spcBef>
              <a:buFont typeface="Wingdings" panose="05000000000000000000" pitchFamily="2" charset="2"/>
              <a:buNone/>
            </a:pPr>
            <a:r>
              <a:rPr lang="en-US" altLang="zh-CN" sz="2400" dirty="0"/>
              <a:t>int a[n];</a:t>
            </a:r>
            <a:endParaRPr lang="en-US" altLang="zh-CN" sz="2400" dirty="0"/>
          </a:p>
          <a:p>
            <a:pPr eaLnBrk="1" hangingPunct="1">
              <a:spcBef>
                <a:spcPct val="0"/>
              </a:spcBef>
              <a:buFont typeface="Wingdings" panose="05000000000000000000" pitchFamily="2" charset="2"/>
              <a:buNone/>
            </a:pPr>
            <a:r>
              <a:rPr lang="en-US" altLang="zh-CN" sz="2400" dirty="0"/>
              <a:t>try(int i)</a:t>
            </a:r>
            <a:endParaRPr lang="en-US" altLang="zh-CN" sz="2400" dirty="0"/>
          </a:p>
          <a:p>
            <a:pPr eaLnBrk="1" hangingPunct="1">
              <a:spcBef>
                <a:spcPct val="0"/>
              </a:spcBef>
              <a:buFont typeface="Wingdings" panose="05000000000000000000" pitchFamily="2" charset="2"/>
              <a:buNone/>
            </a:pPr>
            <a:r>
              <a:rPr lang="en-US" altLang="zh-CN" sz="2400" dirty="0"/>
              <a:t> {   if (i&gt;n) </a:t>
            </a:r>
            <a:r>
              <a:rPr lang="zh-CN" altLang="en-US" sz="2400" dirty="0"/>
              <a:t>输出结果</a:t>
            </a:r>
            <a:r>
              <a:rPr lang="en-US" altLang="zh-CN" sz="2400" dirty="0"/>
              <a:t>;</a:t>
            </a:r>
            <a:br>
              <a:rPr lang="en-US" altLang="zh-CN" sz="2400" dirty="0"/>
            </a:br>
            <a:r>
              <a:rPr lang="en-US" altLang="zh-CN" sz="2400" dirty="0"/>
              <a:t> else </a:t>
            </a:r>
            <a:endParaRPr lang="en-US" altLang="zh-CN" sz="2400" dirty="0"/>
          </a:p>
          <a:p>
            <a:pPr eaLnBrk="1" hangingPunct="1">
              <a:spcBef>
                <a:spcPct val="0"/>
              </a:spcBef>
              <a:buFont typeface="Wingdings" panose="05000000000000000000" pitchFamily="2" charset="2"/>
              <a:buNone/>
            </a:pPr>
            <a:r>
              <a:rPr lang="en-US" altLang="zh-CN" sz="2400" dirty="0"/>
              <a:t>          for(j=</a:t>
            </a:r>
            <a:r>
              <a:rPr lang="zh-CN" altLang="en-US" sz="2400" dirty="0"/>
              <a:t>下界 </a:t>
            </a:r>
            <a:r>
              <a:rPr lang="en-US" altLang="zh-CN" sz="2400" dirty="0"/>
              <a:t>; j&lt;=</a:t>
            </a:r>
            <a:r>
              <a:rPr lang="zh-CN" altLang="en-US" sz="2400" dirty="0"/>
              <a:t>上界</a:t>
            </a:r>
            <a:r>
              <a:rPr lang="en-US" altLang="zh-CN" sz="2400" dirty="0"/>
              <a:t>; j++) //</a:t>
            </a:r>
            <a:r>
              <a:rPr lang="zh-CN" altLang="en-US" sz="2400" dirty="0"/>
              <a:t>枚举</a:t>
            </a:r>
            <a:r>
              <a:rPr lang="en-US" altLang="zh-CN" sz="2400" dirty="0"/>
              <a:t>i</a:t>
            </a:r>
            <a:r>
              <a:rPr lang="zh-CN" altLang="en-US" sz="2400" dirty="0"/>
              <a:t>所有可能的路径</a:t>
            </a:r>
            <a:br>
              <a:rPr lang="zh-CN" altLang="en-US" sz="2400" dirty="0"/>
            </a:br>
            <a:r>
              <a:rPr lang="zh-CN" altLang="en-US" sz="2400" dirty="0"/>
              <a:t>       </a:t>
            </a:r>
            <a:r>
              <a:rPr lang="en-US" altLang="zh-CN" sz="2400" dirty="0"/>
              <a:t>{ if ( check(j)=1)        //</a:t>
            </a:r>
            <a:r>
              <a:rPr lang="zh-CN" altLang="en-US" sz="2400" dirty="0"/>
              <a:t>满足限界函数和约束条件</a:t>
            </a:r>
            <a:endParaRPr lang="zh-CN" altLang="en-US" sz="2400" dirty="0"/>
          </a:p>
          <a:p>
            <a:pPr eaLnBrk="1" hangingPunct="1">
              <a:spcBef>
                <a:spcPct val="0"/>
              </a:spcBef>
              <a:buFont typeface="Wingdings" panose="05000000000000000000" pitchFamily="2" charset="2"/>
              <a:buNone/>
            </a:pPr>
            <a:r>
              <a:rPr lang="zh-CN" altLang="en-US" sz="2400" dirty="0"/>
              <a:t>               </a:t>
            </a:r>
            <a:r>
              <a:rPr lang="en-US" altLang="zh-CN" sz="2400" dirty="0"/>
              <a:t>{ a[i]=j;</a:t>
            </a:r>
            <a:endParaRPr lang="en-US" altLang="zh-CN" sz="2400" dirty="0"/>
          </a:p>
          <a:p>
            <a:pPr eaLnBrk="1" hangingPunct="1">
              <a:spcBef>
                <a:spcPct val="0"/>
              </a:spcBef>
              <a:buFont typeface="Wingdings" panose="05000000000000000000" pitchFamily="2" charset="2"/>
              <a:buNone/>
            </a:pPr>
            <a:r>
              <a:rPr lang="en-US" altLang="zh-CN" sz="2400" dirty="0"/>
              <a:t>                  ……            //</a:t>
            </a:r>
            <a:r>
              <a:rPr lang="zh-CN" altLang="en-US" sz="2400" dirty="0"/>
              <a:t>其它操作</a:t>
            </a:r>
            <a:endParaRPr lang="zh-CN" altLang="en-US" sz="2400" dirty="0"/>
          </a:p>
          <a:p>
            <a:pPr eaLnBrk="1" hangingPunct="1">
              <a:spcBef>
                <a:spcPct val="0"/>
              </a:spcBef>
              <a:buFont typeface="Wingdings" panose="05000000000000000000" pitchFamily="2" charset="2"/>
              <a:buNone/>
            </a:pPr>
            <a:r>
              <a:rPr lang="zh-CN" altLang="en-US" sz="2400" dirty="0"/>
              <a:t>                  </a:t>
            </a:r>
            <a:r>
              <a:rPr lang="en-US" altLang="zh-CN" sz="2400" dirty="0"/>
              <a:t>try(i+ 1);}</a:t>
            </a:r>
            <a:endParaRPr lang="en-US" altLang="zh-CN" sz="2400" dirty="0"/>
          </a:p>
          <a:p>
            <a:pPr eaLnBrk="1" hangingPunct="1">
              <a:spcBef>
                <a:spcPct val="0"/>
              </a:spcBef>
              <a:buFont typeface="Wingdings" panose="05000000000000000000" pitchFamily="2" charset="2"/>
              <a:buNone/>
            </a:pPr>
            <a:r>
              <a:rPr lang="en-US" altLang="zh-CN" sz="2400" dirty="0"/>
              <a:t>             </a:t>
            </a:r>
            <a:r>
              <a:rPr lang="zh-CN" altLang="en-US" sz="2400" dirty="0"/>
              <a:t>回溯前的清理工作</a:t>
            </a:r>
            <a:r>
              <a:rPr lang="en-US" altLang="zh-CN" sz="2400" dirty="0"/>
              <a:t>(</a:t>
            </a:r>
            <a:r>
              <a:rPr lang="zh-CN" altLang="en-US" sz="2400" dirty="0"/>
              <a:t>如</a:t>
            </a:r>
            <a:r>
              <a:rPr lang="en-US" altLang="zh-CN" sz="2400" dirty="0"/>
              <a:t>:a[i]</a:t>
            </a:r>
            <a:r>
              <a:rPr lang="zh-CN" altLang="en-US" sz="2400" dirty="0"/>
              <a:t>置空值</a:t>
            </a:r>
            <a:r>
              <a:rPr lang="en-US" altLang="zh-CN" sz="2400" dirty="0"/>
              <a:t>)</a:t>
            </a:r>
            <a:r>
              <a:rPr lang="zh-CN" altLang="en-US" sz="2400" dirty="0"/>
              <a:t>；</a:t>
            </a:r>
            <a:endParaRPr lang="zh-CN" altLang="en-US" sz="2400" dirty="0"/>
          </a:p>
          <a:p>
            <a:pPr eaLnBrk="1" hangingPunct="1">
              <a:spcBef>
                <a:spcPct val="0"/>
              </a:spcBef>
              <a:buFont typeface="Wingdings" panose="05000000000000000000" pitchFamily="2" charset="2"/>
              <a:buNone/>
            </a:pPr>
            <a:r>
              <a:rPr lang="zh-CN" altLang="en-US" sz="2400" dirty="0"/>
              <a:t>           </a:t>
            </a:r>
            <a:r>
              <a:rPr lang="en-US" altLang="zh-CN" sz="2400" dirty="0"/>
              <a:t>}</a:t>
            </a:r>
            <a:endParaRPr lang="en-US" altLang="zh-CN" sz="2400" dirty="0"/>
          </a:p>
          <a:p>
            <a:pPr eaLnBrk="1" hangingPunct="1">
              <a:spcBef>
                <a:spcPct val="0"/>
              </a:spcBef>
              <a:buFont typeface="Wingdings" panose="05000000000000000000" pitchFamily="2" charset="2"/>
              <a:buNone/>
            </a:pPr>
            <a:r>
              <a:rPr lang="en-US" altLang="zh-CN" sz="2400" dirty="0"/>
              <a:t> }</a:t>
            </a:r>
            <a:endParaRPr lang="en-US" altLang="zh-CN" sz="24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153988" y="476250"/>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迭代</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回溯</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87748"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27652" name="Text Box 5"/>
          <p:cNvSpPr txBox="1"/>
          <p:nvPr/>
        </p:nvSpPr>
        <p:spPr>
          <a:xfrm>
            <a:off x="179388" y="1484313"/>
            <a:ext cx="3427412" cy="1570037"/>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采用树的非递归深度优先遍历算法，可将回溯法表示为一个非递归迭代过程。</a:t>
            </a:r>
            <a:endParaRPr lang="zh-CN" altLang="en-US" sz="2400" dirty="0">
              <a:latin typeface="Arial" panose="020B0604020202020204" pitchFamily="34" charset="0"/>
              <a:ea typeface="楷体_GB2312" pitchFamily="49" charset="-122"/>
            </a:endParaRPr>
          </a:p>
        </p:txBody>
      </p:sp>
      <p:sp>
        <p:nvSpPr>
          <p:cNvPr id="27653" name="Text Box 6"/>
          <p:cNvSpPr txBox="1"/>
          <p:nvPr/>
        </p:nvSpPr>
        <p:spPr>
          <a:xfrm>
            <a:off x="3751263" y="1052513"/>
            <a:ext cx="5068887" cy="56324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void </a:t>
            </a:r>
            <a:r>
              <a:rPr lang="en-US" altLang="zh-CN" sz="1800" b="1" dirty="0">
                <a:latin typeface="Arial" panose="020B0604020202020204" pitchFamily="34" charset="0"/>
                <a:ea typeface="楷体_GB2312" pitchFamily="49" charset="-122"/>
              </a:rPr>
              <a:t>iterativeBacktrack</a:t>
            </a: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int t=1;</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while</a:t>
            </a:r>
            <a:r>
              <a:rPr lang="en-US" altLang="zh-CN" sz="1800" dirty="0">
                <a:latin typeface="Arial" panose="020B0604020202020204" pitchFamily="34" charset="0"/>
                <a:ea typeface="楷体_GB2312" pitchFamily="49" charset="-122"/>
              </a:rPr>
              <a:t> (t&gt;0)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if</a:t>
            </a: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f</a:t>
            </a:r>
            <a:r>
              <a:rPr lang="en-US" altLang="zh-CN" sz="1800" dirty="0">
                <a:latin typeface="Arial" panose="020B0604020202020204" pitchFamily="34" charset="0"/>
                <a:ea typeface="楷体_GB2312" pitchFamily="49" charset="-122"/>
              </a:rPr>
              <a:t>(n,t)&lt;=</a:t>
            </a:r>
            <a:r>
              <a:rPr lang="en-US" altLang="zh-CN" sz="1800" b="1" dirty="0">
                <a:latin typeface="Arial" panose="020B0604020202020204" pitchFamily="34" charset="0"/>
                <a:ea typeface="楷体_GB2312" pitchFamily="49" charset="-122"/>
              </a:rPr>
              <a:t>g</a:t>
            </a:r>
            <a:r>
              <a:rPr lang="en-US" altLang="zh-CN" sz="1800" dirty="0">
                <a:latin typeface="Arial" panose="020B0604020202020204" pitchFamily="34" charset="0"/>
                <a:ea typeface="楷体_GB2312" pitchFamily="49" charset="-122"/>
              </a:rPr>
              <a:t>(n,t))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for (int i=</a:t>
            </a:r>
            <a:r>
              <a:rPr lang="en-US" altLang="zh-CN" sz="1800" b="1" dirty="0">
                <a:latin typeface="Arial" panose="020B0604020202020204" pitchFamily="34" charset="0"/>
                <a:ea typeface="楷体_GB2312" pitchFamily="49" charset="-122"/>
              </a:rPr>
              <a:t>f</a:t>
            </a:r>
            <a:r>
              <a:rPr lang="en-US" altLang="zh-CN" sz="1800" dirty="0">
                <a:latin typeface="Arial" panose="020B0604020202020204" pitchFamily="34" charset="0"/>
                <a:ea typeface="楷体_GB2312" pitchFamily="49" charset="-122"/>
              </a:rPr>
              <a:t>(n,t);i&lt;=</a:t>
            </a:r>
            <a:r>
              <a:rPr lang="en-US" altLang="zh-CN" sz="1800" b="1" dirty="0">
                <a:latin typeface="Arial" panose="020B0604020202020204" pitchFamily="34" charset="0"/>
                <a:ea typeface="楷体_GB2312" pitchFamily="49" charset="-122"/>
              </a:rPr>
              <a:t>g</a:t>
            </a:r>
            <a:r>
              <a:rPr lang="en-US" altLang="zh-CN" sz="1800" dirty="0">
                <a:latin typeface="Arial" panose="020B0604020202020204" pitchFamily="34" charset="0"/>
                <a:ea typeface="楷体_GB2312" pitchFamily="49" charset="-122"/>
              </a:rPr>
              <a:t>(n,t);i++)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x[t]=</a:t>
            </a:r>
            <a:r>
              <a:rPr lang="en-US" altLang="zh-CN" sz="1800" b="1" dirty="0">
                <a:latin typeface="Arial" panose="020B0604020202020204" pitchFamily="34" charset="0"/>
                <a:ea typeface="楷体_GB2312" pitchFamily="49" charset="-122"/>
              </a:rPr>
              <a:t>h</a:t>
            </a:r>
            <a:r>
              <a:rPr lang="en-US" altLang="zh-CN" sz="1800" dirty="0">
                <a:latin typeface="Arial" panose="020B0604020202020204" pitchFamily="34" charset="0"/>
                <a:ea typeface="楷体_GB2312" pitchFamily="49" charset="-122"/>
              </a:rPr>
              <a:t>(i);</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                </a:t>
            </a:r>
            <a:r>
              <a:rPr lang="en-US" altLang="zh-CN" sz="1800" b="1" dirty="0">
                <a:solidFill>
                  <a:srgbClr val="C00000"/>
                </a:solidFill>
                <a:latin typeface="Arial" panose="020B0604020202020204" pitchFamily="34" charset="0"/>
                <a:ea typeface="楷体_GB2312" pitchFamily="49" charset="-122"/>
              </a:rPr>
              <a:t>if</a:t>
            </a:r>
            <a:r>
              <a:rPr lang="en-US" altLang="zh-CN" sz="1800" dirty="0">
                <a:solidFill>
                  <a:srgbClr val="C00000"/>
                </a:solidFill>
                <a:latin typeface="Arial" panose="020B0604020202020204" pitchFamily="34" charset="0"/>
                <a:ea typeface="楷体_GB2312" pitchFamily="49" charset="-122"/>
              </a:rPr>
              <a:t>(</a:t>
            </a:r>
            <a:r>
              <a:rPr lang="en-US" altLang="zh-CN" sz="1800" b="1" dirty="0">
                <a:solidFill>
                  <a:srgbClr val="C00000"/>
                </a:solidFill>
                <a:latin typeface="Arial" panose="020B0604020202020204" pitchFamily="34" charset="0"/>
                <a:ea typeface="楷体_GB2312" pitchFamily="49" charset="-122"/>
              </a:rPr>
              <a:t>constraint</a:t>
            </a:r>
            <a:r>
              <a:rPr lang="en-US" altLang="zh-CN" sz="1800" dirty="0">
                <a:solidFill>
                  <a:srgbClr val="C00000"/>
                </a:solidFill>
                <a:latin typeface="Arial" panose="020B0604020202020204" pitchFamily="34" charset="0"/>
                <a:ea typeface="楷体_GB2312" pitchFamily="49" charset="-122"/>
              </a:rPr>
              <a:t>(t)&amp;&amp;</a:t>
            </a:r>
            <a:r>
              <a:rPr lang="en-US" altLang="zh-CN" sz="1800" b="1" dirty="0">
                <a:solidFill>
                  <a:srgbClr val="C00000"/>
                </a:solidFill>
                <a:latin typeface="Arial" panose="020B0604020202020204" pitchFamily="34" charset="0"/>
                <a:ea typeface="楷体_GB2312" pitchFamily="49" charset="-122"/>
              </a:rPr>
              <a:t>bound</a:t>
            </a:r>
            <a:r>
              <a:rPr lang="en-US" altLang="zh-CN" sz="1800" dirty="0">
                <a:solidFill>
                  <a:srgbClr val="C00000"/>
                </a:solidFill>
                <a:latin typeface="Arial" panose="020B0604020202020204" pitchFamily="34" charset="0"/>
                <a:ea typeface="楷体_GB2312" pitchFamily="49" charset="-122"/>
              </a:rPr>
              <a:t>(t)) </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                {</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                    </a:t>
            </a:r>
            <a:r>
              <a:rPr lang="en-US" altLang="zh-CN" sz="1800" b="1" dirty="0">
                <a:solidFill>
                  <a:srgbClr val="C00000"/>
                </a:solidFill>
                <a:latin typeface="Arial" panose="020B0604020202020204" pitchFamily="34" charset="0"/>
                <a:ea typeface="楷体_GB2312" pitchFamily="49" charset="-122"/>
              </a:rPr>
              <a:t>if</a:t>
            </a:r>
            <a:r>
              <a:rPr lang="en-US" altLang="zh-CN" sz="1800" dirty="0">
                <a:solidFill>
                  <a:srgbClr val="C00000"/>
                </a:solidFill>
                <a:latin typeface="Arial" panose="020B0604020202020204" pitchFamily="34" charset="0"/>
                <a:ea typeface="楷体_GB2312" pitchFamily="49" charset="-122"/>
              </a:rPr>
              <a:t>(</a:t>
            </a:r>
            <a:r>
              <a:rPr lang="en-US" altLang="zh-CN" sz="1800" b="1" dirty="0">
                <a:solidFill>
                  <a:srgbClr val="C00000"/>
                </a:solidFill>
                <a:latin typeface="Arial" panose="020B0604020202020204" pitchFamily="34" charset="0"/>
                <a:ea typeface="楷体_GB2312" pitchFamily="49" charset="-122"/>
              </a:rPr>
              <a:t>solution</a:t>
            </a:r>
            <a:r>
              <a:rPr lang="en-US" altLang="zh-CN" sz="1800" dirty="0">
                <a:solidFill>
                  <a:srgbClr val="C00000"/>
                </a:solidFill>
                <a:latin typeface="Arial" panose="020B0604020202020204" pitchFamily="34" charset="0"/>
                <a:ea typeface="楷体_GB2312" pitchFamily="49" charset="-122"/>
              </a:rPr>
              <a:t>(t)) </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b="1" dirty="0">
                <a:solidFill>
                  <a:srgbClr val="C00000"/>
                </a:solidFill>
                <a:latin typeface="Arial" panose="020B0604020202020204" pitchFamily="34" charset="0"/>
                <a:ea typeface="楷体_GB2312" pitchFamily="49" charset="-122"/>
              </a:rPr>
              <a:t>                        output</a:t>
            </a:r>
            <a:r>
              <a:rPr lang="en-US" altLang="zh-CN" sz="1800" dirty="0">
                <a:solidFill>
                  <a:srgbClr val="C00000"/>
                </a:solidFill>
                <a:latin typeface="Arial" panose="020B0604020202020204" pitchFamily="34" charset="0"/>
                <a:ea typeface="楷体_GB2312" pitchFamily="49" charset="-122"/>
              </a:rPr>
              <a:t>(x);</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                    </a:t>
            </a:r>
            <a:r>
              <a:rPr lang="en-US" altLang="zh-CN" sz="1800" b="1" dirty="0">
                <a:solidFill>
                  <a:srgbClr val="C00000"/>
                </a:solidFill>
                <a:latin typeface="Arial" panose="020B0604020202020204" pitchFamily="34" charset="0"/>
                <a:ea typeface="楷体_GB2312" pitchFamily="49" charset="-122"/>
              </a:rPr>
              <a:t>else</a:t>
            </a:r>
            <a:endParaRPr lang="en-US" altLang="zh-CN" sz="1800" b="1"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b="1" dirty="0">
                <a:solidFill>
                  <a:srgbClr val="C00000"/>
                </a:solidFill>
                <a:latin typeface="Arial" panose="020B0604020202020204" pitchFamily="34" charset="0"/>
                <a:ea typeface="楷体_GB2312" pitchFamily="49" charset="-122"/>
              </a:rPr>
              <a:t>             </a:t>
            </a:r>
            <a:r>
              <a:rPr lang="en-US" altLang="zh-CN" sz="1800" dirty="0">
                <a:solidFill>
                  <a:srgbClr val="C00000"/>
                </a:solidFill>
                <a:latin typeface="Arial" panose="020B0604020202020204" pitchFamily="34" charset="0"/>
                <a:ea typeface="楷体_GB2312" pitchFamily="49" charset="-122"/>
              </a:rPr>
              <a:t>           t++;</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dirty="0">
                <a:solidFill>
                  <a:srgbClr val="C00000"/>
                </a:solidFill>
                <a:latin typeface="Arial" panose="020B0604020202020204" pitchFamily="34" charset="0"/>
                <a:ea typeface="楷体_GB2312" pitchFamily="49" charset="-122"/>
              </a:rPr>
              <a:t>                }</a:t>
            </a:r>
            <a:endParaRPr lang="en-US" altLang="zh-CN" sz="18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else</a:t>
            </a:r>
            <a:r>
              <a:rPr lang="en-US" altLang="zh-CN" sz="1800" dirty="0">
                <a:latin typeface="Arial" panose="020B0604020202020204" pitchFamily="34" charset="0"/>
                <a:ea typeface="楷体_GB2312" pitchFamily="49" charset="-122"/>
              </a:rPr>
              <a:t> t--;</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a:t>
            </a:r>
            <a:endParaRPr lang="zh-CN" altLang="en-US" sz="1800" dirty="0">
              <a:latin typeface="Arial" panose="020B0604020202020204" pitchFamily="34" charset="0"/>
              <a:ea typeface="楷体_GB2312" pitchFamily="49" charset="-122"/>
            </a:endParaRPr>
          </a:p>
        </p:txBody>
      </p:sp>
      <p:sp>
        <p:nvSpPr>
          <p:cNvPr id="9" name="AutoShape 5"/>
          <p:cNvSpPr/>
          <p:nvPr/>
        </p:nvSpPr>
        <p:spPr>
          <a:xfrm>
            <a:off x="3924300" y="3644900"/>
            <a:ext cx="190500" cy="1871663"/>
          </a:xfrm>
          <a:prstGeom prst="leftBrace">
            <a:avLst>
              <a:gd name="adj1" fmla="val 9552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10" name="Rectangle 6"/>
          <p:cNvSpPr/>
          <p:nvPr/>
        </p:nvSpPr>
        <p:spPr>
          <a:xfrm>
            <a:off x="3419475" y="3860800"/>
            <a:ext cx="360363" cy="1368425"/>
          </a:xfrm>
          <a:prstGeom prst="rect">
            <a:avLst/>
          </a:prstGeom>
          <a:noFill/>
          <a:ln w="9525">
            <a:noFill/>
          </a:ln>
        </p:spPr>
        <p:txBody>
          <a:bodyPr vert="eaVert"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solidFill>
                  <a:srgbClr val="C00000"/>
                </a:solidFill>
                <a:latin typeface="Arial" panose="020B0604020202020204" pitchFamily="34" charset="0"/>
                <a:ea typeface="楷体_GB2312" pitchFamily="49" charset="-122"/>
              </a:rPr>
              <a:t>实现递归</a:t>
            </a:r>
            <a:endParaRPr lang="zh-CN" altLang="en-US" sz="2400" dirty="0">
              <a:solidFill>
                <a:srgbClr val="C00000"/>
              </a:solidFill>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4"/>
          <p:cNvSpPr/>
          <p:nvPr/>
        </p:nvSpPr>
        <p:spPr>
          <a:xfrm>
            <a:off x="611188" y="1001713"/>
            <a:ext cx="7416800" cy="5451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latin typeface="Arial" panose="020B0604020202020204" pitchFamily="34" charset="0"/>
                <a:ea typeface="楷体_GB2312" pitchFamily="49" charset="-122"/>
              </a:rPr>
              <a:t>if (Constraint(t) &amp;&amp;Bound(t) ) </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en-US" altLang="zh-CN" sz="2200" dirty="0">
                <a:latin typeface="Arial" panose="020B0604020202020204" pitchFamily="34" charset="0"/>
                <a:ea typeface="楷体_GB2312" pitchFamily="49" charset="-122"/>
              </a:rPr>
              <a:t>{           if (Solution(t))      Output(x);</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en-US" altLang="zh-CN" sz="2200" dirty="0">
                <a:latin typeface="Arial" panose="020B0604020202020204" pitchFamily="34" charset="0"/>
                <a:ea typeface="楷体_GB2312" pitchFamily="49" charset="-122"/>
              </a:rPr>
              <a:t>	     else t ++;	}</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en-US" altLang="zh-CN" sz="2200" dirty="0">
                <a:latin typeface="Arial" panose="020B0604020202020204" pitchFamily="34" charset="0"/>
                <a:ea typeface="楷体_GB2312" pitchFamily="49" charset="-122"/>
              </a:rPr>
              <a:t> else t --;</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en-US" altLang="zh-CN" sz="2200" dirty="0">
                <a:latin typeface="Arial" panose="020B0604020202020204" pitchFamily="34" charset="0"/>
                <a:ea typeface="楷体_GB2312" pitchFamily="49" charset="-122"/>
              </a:rPr>
              <a:t>	</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分析：</a:t>
            </a:r>
            <a:endParaRPr lang="zh-CN" altLang="en-US"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	</a:t>
            </a:r>
            <a:r>
              <a:rPr lang="en-US" altLang="zh-CN" sz="2200" dirty="0">
                <a:latin typeface="Arial" panose="020B0604020202020204" pitchFamily="34" charset="0"/>
                <a:ea typeface="楷体_GB2312" pitchFamily="49" charset="-122"/>
              </a:rPr>
              <a:t>Constraint(t):</a:t>
            </a:r>
            <a:r>
              <a:rPr lang="zh-CN" altLang="en-US" sz="2200" dirty="0">
                <a:latin typeface="Arial" panose="020B0604020202020204" pitchFamily="34" charset="0"/>
                <a:ea typeface="楷体_GB2312" pitchFamily="49" charset="-122"/>
              </a:rPr>
              <a:t>约束函数，剪枝条件</a:t>
            </a:r>
            <a:endParaRPr lang="zh-CN" altLang="en-US"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	</a:t>
            </a:r>
            <a:r>
              <a:rPr lang="en-US" altLang="zh-CN" sz="2200" dirty="0">
                <a:latin typeface="Arial" panose="020B0604020202020204" pitchFamily="34" charset="0"/>
                <a:ea typeface="楷体_GB2312" pitchFamily="49" charset="-122"/>
              </a:rPr>
              <a:t>Bound(t):</a:t>
            </a:r>
            <a:r>
              <a:rPr lang="zh-CN" altLang="en-US" sz="2200" dirty="0">
                <a:latin typeface="Arial" panose="020B0604020202020204" pitchFamily="34" charset="0"/>
                <a:ea typeface="楷体_GB2312" pitchFamily="49" charset="-122"/>
              </a:rPr>
              <a:t>限界函数，剪枝条件</a:t>
            </a:r>
            <a:endParaRPr lang="zh-CN" altLang="en-US"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	</a:t>
            </a:r>
            <a:r>
              <a:rPr lang="en-US" altLang="zh-CN" sz="2200" dirty="0">
                <a:latin typeface="Arial" panose="020B0604020202020204" pitchFamily="34" charset="0"/>
                <a:ea typeface="楷体_GB2312" pitchFamily="49" charset="-122"/>
              </a:rPr>
              <a:t>Solution(t)</a:t>
            </a:r>
            <a:r>
              <a:rPr lang="zh-CN" altLang="en-US" sz="2200" dirty="0">
                <a:latin typeface="Arial" panose="020B0604020202020204" pitchFamily="34" charset="0"/>
                <a:ea typeface="楷体_GB2312" pitchFamily="49" charset="-122"/>
              </a:rPr>
              <a:t>：判断在当前扩展节点处是否已得到问题的可行解。它返回值为</a:t>
            </a:r>
            <a:r>
              <a:rPr lang="en-US" altLang="zh-CN" sz="2200" dirty="0">
                <a:latin typeface="Arial" panose="020B0604020202020204" pitchFamily="34" charset="0"/>
                <a:ea typeface="楷体_GB2312" pitchFamily="49" charset="-122"/>
              </a:rPr>
              <a:t>true</a:t>
            </a:r>
            <a:r>
              <a:rPr lang="zh-CN" altLang="en-US" sz="2200" dirty="0">
                <a:latin typeface="Arial" panose="020B0604020202020204" pitchFamily="34" charset="0"/>
                <a:ea typeface="楷体_GB2312" pitchFamily="49" charset="-122"/>
              </a:rPr>
              <a:t>时，当前扩展节点处</a:t>
            </a:r>
            <a:r>
              <a:rPr lang="en-US" altLang="zh-CN" sz="2200" dirty="0">
                <a:latin typeface="Arial" panose="020B0604020202020204" pitchFamily="34" charset="0"/>
                <a:ea typeface="楷体_GB2312" pitchFamily="49" charset="-122"/>
              </a:rPr>
              <a:t>x[1</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t]</a:t>
            </a:r>
            <a:r>
              <a:rPr lang="zh-CN" altLang="en-US" sz="2200" dirty="0">
                <a:latin typeface="Arial" panose="020B0604020202020204" pitchFamily="34" charset="0"/>
                <a:ea typeface="楷体_GB2312" pitchFamily="49" charset="-122"/>
              </a:rPr>
              <a:t>是问题的可行解。此时，由</a:t>
            </a:r>
            <a:r>
              <a:rPr lang="en-US" altLang="zh-CN" sz="2200" dirty="0">
                <a:latin typeface="Arial" panose="020B0604020202020204" pitchFamily="34" charset="0"/>
                <a:ea typeface="楷体_GB2312" pitchFamily="49" charset="-122"/>
              </a:rPr>
              <a:t>Output(x)</a:t>
            </a:r>
            <a:r>
              <a:rPr lang="zh-CN" altLang="en-US" sz="2200" dirty="0">
                <a:latin typeface="Arial" panose="020B0604020202020204" pitchFamily="34" charset="0"/>
                <a:ea typeface="楷体_GB2312" pitchFamily="49" charset="-122"/>
              </a:rPr>
              <a:t>记录或输出得到的可行解。</a:t>
            </a:r>
            <a:endParaRPr lang="zh-CN" altLang="en-US"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	它的返回值为</a:t>
            </a:r>
            <a:r>
              <a:rPr lang="en-US" altLang="zh-CN" sz="2200" dirty="0">
                <a:latin typeface="Arial" panose="020B0604020202020204" pitchFamily="34" charset="0"/>
                <a:ea typeface="楷体_GB2312" pitchFamily="49" charset="-122"/>
              </a:rPr>
              <a:t>false</a:t>
            </a:r>
            <a:r>
              <a:rPr lang="zh-CN" altLang="en-US" sz="2200" dirty="0">
                <a:latin typeface="Arial" panose="020B0604020202020204" pitchFamily="34" charset="0"/>
                <a:ea typeface="楷体_GB2312" pitchFamily="49" charset="-122"/>
              </a:rPr>
              <a:t>时，在当前扩展结点处</a:t>
            </a:r>
            <a:r>
              <a:rPr lang="en-US" altLang="zh-CN" sz="2200" dirty="0">
                <a:latin typeface="Arial" panose="020B0604020202020204" pitchFamily="34" charset="0"/>
                <a:ea typeface="楷体_GB2312" pitchFamily="49" charset="-122"/>
              </a:rPr>
              <a:t>x[1:t]</a:t>
            </a:r>
            <a:r>
              <a:rPr lang="zh-CN" altLang="en-US" sz="2200" dirty="0">
                <a:latin typeface="Arial" panose="020B0604020202020204" pitchFamily="34" charset="0"/>
                <a:ea typeface="楷体_GB2312" pitchFamily="49" charset="-122"/>
              </a:rPr>
              <a:t>只是问题的部分解，还需向纵深方向继续搜索。</a:t>
            </a:r>
            <a:endParaRPr lang="zh-CN" altLang="en-US" sz="2200" dirty="0">
              <a:latin typeface="Arial" panose="020B0604020202020204" pitchFamily="34" charset="0"/>
              <a:ea typeface="楷体_GB2312" pitchFamily="49" charset="-122"/>
            </a:endParaRPr>
          </a:p>
          <a:p>
            <a:pPr marL="0" lvl="0" indent="0" eaLnBrk="1" hangingPunct="1">
              <a:spcBef>
                <a:spcPct val="0"/>
              </a:spcBef>
              <a:buNone/>
            </a:pPr>
            <a:r>
              <a:rPr lang="zh-CN" altLang="en-US" sz="2200" dirty="0">
                <a:latin typeface="Arial" panose="020B0604020202020204" pitchFamily="34" charset="0"/>
                <a:ea typeface="楷体_GB2312" pitchFamily="49" charset="-122"/>
              </a:rPr>
              <a:t>	搜索边界： </a:t>
            </a:r>
            <a:r>
              <a:rPr lang="en-US" altLang="zh-CN" sz="2200" dirty="0">
                <a:latin typeface="Arial" panose="020B0604020202020204" pitchFamily="34" charset="0"/>
                <a:ea typeface="楷体_GB2312" pitchFamily="49" charset="-122"/>
              </a:rPr>
              <a:t>f(n,t)</a:t>
            </a:r>
            <a:r>
              <a:rPr lang="zh-CN" altLang="en-US" sz="2200" dirty="0">
                <a:latin typeface="Arial" panose="020B0604020202020204" pitchFamily="34" charset="0"/>
                <a:ea typeface="楷体_GB2312" pitchFamily="49" charset="-122"/>
              </a:rPr>
              <a:t>和</a:t>
            </a:r>
            <a:r>
              <a:rPr lang="en-US" altLang="zh-CN" sz="2200" dirty="0">
                <a:latin typeface="Arial" panose="020B0604020202020204" pitchFamily="34" charset="0"/>
                <a:ea typeface="楷体_GB2312" pitchFamily="49" charset="-122"/>
              </a:rPr>
              <a:t>g(n,t)</a:t>
            </a:r>
            <a:endParaRPr lang="en-US" altLang="zh-CN" sz="2200" dirty="0">
              <a:latin typeface="Arial" panose="020B0604020202020204" pitchFamily="34" charset="0"/>
              <a:ea typeface="楷体_GB2312" pitchFamily="49" charset="-122"/>
            </a:endParaRPr>
          </a:p>
          <a:p>
            <a:pPr marL="0" lvl="0" indent="0" eaLnBrk="1" hangingPunct="1">
              <a:spcBef>
                <a:spcPct val="0"/>
              </a:spcBef>
              <a:buNone/>
            </a:pPr>
            <a:r>
              <a:rPr lang="en-US" altLang="zh-CN" sz="2200" dirty="0">
                <a:latin typeface="Arial" panose="020B0604020202020204" pitchFamily="34" charset="0"/>
                <a:ea typeface="楷体_GB2312" pitchFamily="49" charset="-122"/>
              </a:rPr>
              <a:t>	</a:t>
            </a:r>
            <a:endParaRPr lang="en-US" altLang="zh-CN" sz="2200" dirty="0">
              <a:latin typeface="Arial" panose="020B0604020202020204" pitchFamily="34" charset="0"/>
              <a:ea typeface="楷体_GB2312"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4"/>
          <p:cNvSpPr>
            <a:spLocks noGrp="1"/>
          </p:cNvSpPr>
          <p:nvPr>
            <p:ph type="title"/>
          </p:nvPr>
        </p:nvSpPr>
        <p:spPr>
          <a:xfrm>
            <a:off x="153988" y="549275"/>
            <a:ext cx="8245475" cy="498475"/>
          </a:xfrm>
        </p:spPr>
        <p:txBody>
          <a:bodyPr vert="horz" wrap="square" lIns="91440" tIns="45720" rIns="91440" bIns="45720" anchor="ctr" anchorCtr="0"/>
          <a:p>
            <a:pPr eaLnBrk="1" hangingPunct="1"/>
            <a:r>
              <a:rPr lang="zh-CN" altLang="en-US" dirty="0"/>
              <a:t>非递归回溯的通用框架</a:t>
            </a:r>
            <a:endParaRPr lang="zh-CN" altLang="en-US" dirty="0"/>
          </a:p>
        </p:txBody>
      </p:sp>
      <p:sp>
        <p:nvSpPr>
          <p:cNvPr id="760837" name="Rectangle 5"/>
          <p:cNvSpPr>
            <a:spLocks noGrp="1" noChangeArrowheads="1"/>
          </p:cNvSpPr>
          <p:nvPr>
            <p:ph idx="1"/>
          </p:nvPr>
        </p:nvSpPr>
        <p:spPr>
          <a:xfrm>
            <a:off x="395288" y="1412875"/>
            <a:ext cx="8229600" cy="4752975"/>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err="1">
                <a:ln>
                  <a:noFill/>
                </a:ln>
                <a:solidFill>
                  <a:schemeClr val="tx1"/>
                </a:solidFill>
                <a:effectLst/>
                <a:uLnTx/>
                <a:uFillTx/>
                <a:latin typeface="+mn-ea"/>
                <a:ea typeface="+mn-ea"/>
                <a:cs typeface="+mn-cs"/>
              </a:rPr>
              <a:t>int</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a[n],i;</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初始化数组</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a[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i=1;</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While (i&gt;0(</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有路可走</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and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未达到目标</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还未回溯到头</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if (i=n)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搜索到一个解，输出</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搜索到叶结点</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else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正在处理第</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i</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个元素</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{a[i]</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第一个可能的值；</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while (a[i]</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不满足约束条件且在搜索空间内</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           a[i]</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下一个可能的值；</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if (a[i]</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在搜索空间内</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标识占用的资源</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i=i+1;}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扩展下一个结点</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else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清理所占的状态空间；</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i=i-1;}  //</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回溯</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zh-CN" altLang="en-US" sz="2000" b="0" i="0" u="none" strike="noStrike" kern="0" cap="none" spc="0" normalizeH="0" baseline="0" noProof="0" dirty="0">
                <a:ln>
                  <a:noFill/>
                </a:ln>
                <a:solidFill>
                  <a:schemeClr val="tx1"/>
                </a:solidFill>
                <a:effectLst/>
                <a:uLnTx/>
                <a:uFillTx/>
                <a:latin typeface="+mn-ea"/>
                <a:ea typeface="+mn-ea"/>
                <a:cs typeface="+mn-cs"/>
              </a:rPr>
              <a:t>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80000"/>
              </a:lnSpc>
              <a:spcBef>
                <a:spcPct val="20000"/>
              </a:spcBef>
              <a:spcAft>
                <a:spcPct val="0"/>
              </a:spcAft>
              <a:buClrTx/>
              <a:buSzTx/>
              <a:buFont typeface="Wingdings" panose="05000000000000000000" pitchFamily="2" charset="2"/>
              <a:buNone/>
              <a:defRPr/>
            </a:pP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6" descr="t53"/>
          <p:cNvPicPr>
            <a:picLocks noChangeAspect="1"/>
          </p:cNvPicPr>
          <p:nvPr/>
        </p:nvPicPr>
        <p:blipFill>
          <a:blip r:embed="rId1"/>
          <a:stretch>
            <a:fillRect/>
          </a:stretch>
        </p:blipFill>
        <p:spPr>
          <a:xfrm>
            <a:off x="5832475" y="825500"/>
            <a:ext cx="3168650" cy="2387600"/>
          </a:xfrm>
          <a:prstGeom prst="rect">
            <a:avLst/>
          </a:prstGeom>
          <a:noFill/>
          <a:ln w="9525">
            <a:noFill/>
          </a:ln>
        </p:spPr>
      </p:pic>
      <p:sp>
        <p:nvSpPr>
          <p:cNvPr id="30723" name="Rectangle 2"/>
          <p:cNvSpPr>
            <a:spLocks noGrp="1"/>
          </p:cNvSpPr>
          <p:nvPr>
            <p:ph type="title" idx="4294967295"/>
          </p:nvPr>
        </p:nvSpPr>
        <p:spPr>
          <a:xfrm>
            <a:off x="685800" y="260350"/>
            <a:ext cx="7772400" cy="1143000"/>
          </a:xfrm>
        </p:spPr>
        <p:txBody>
          <a:bodyPr vert="horz" wrap="square" lIns="91440" tIns="45720" rIns="91440" bIns="45720" anchor="ctr" anchorCtr="0"/>
          <a:p>
            <a:pPr eaLnBrk="1" hangingPunct="1"/>
            <a:r>
              <a:rPr lang="zh-CN" altLang="en-US" dirty="0"/>
              <a:t>子集树与排列树</a:t>
            </a:r>
            <a:endParaRPr lang="zh-CN" altLang="en-US" dirty="0"/>
          </a:p>
        </p:txBody>
      </p:sp>
      <p:sp>
        <p:nvSpPr>
          <p:cNvPr id="30724" name="Rectangle 3"/>
          <p:cNvSpPr>
            <a:spLocks noGrp="1"/>
          </p:cNvSpPr>
          <p:nvPr>
            <p:ph type="body" idx="4294967295"/>
          </p:nvPr>
        </p:nvSpPr>
        <p:spPr>
          <a:xfrm>
            <a:off x="685800" y="1700213"/>
            <a:ext cx="7772400" cy="4114800"/>
          </a:xfrm>
        </p:spPr>
        <p:txBody>
          <a:bodyPr vert="horz" wrap="square" lIns="91440" tIns="45720" rIns="91440" bIns="45720" anchor="t" anchorCtr="0"/>
          <a:p>
            <a:pPr eaLnBrk="1" hangingPunct="1"/>
            <a:endParaRPr lang="en-US" altLang="zh-CN" dirty="0"/>
          </a:p>
          <a:p>
            <a:pPr eaLnBrk="1" hangingPunct="1"/>
            <a:endParaRPr lang="en-US" altLang="zh-CN" dirty="0"/>
          </a:p>
          <a:p>
            <a:pPr eaLnBrk="1" hangingPunct="1"/>
            <a:r>
              <a:rPr lang="zh-CN" altLang="en-US" sz="2400" dirty="0"/>
              <a:t>子集树</a:t>
            </a:r>
            <a:endParaRPr lang="zh-CN" altLang="en-US" sz="2400" dirty="0"/>
          </a:p>
          <a:p>
            <a:pPr lvl="1" algn="just" eaLnBrk="1" hangingPunct="1"/>
            <a:r>
              <a:rPr lang="zh-CN" altLang="en-US" sz="2400" dirty="0"/>
              <a:t>当所给的问题是从</a:t>
            </a:r>
            <a:r>
              <a:rPr lang="en-US" altLang="zh-CN" sz="2400" dirty="0"/>
              <a:t>n</a:t>
            </a:r>
            <a:r>
              <a:rPr lang="zh-CN" altLang="en-US" sz="2400" dirty="0"/>
              <a:t>个元素的集合</a:t>
            </a:r>
            <a:r>
              <a:rPr lang="en-US" altLang="zh-CN" sz="2400" dirty="0"/>
              <a:t>s</a:t>
            </a:r>
            <a:r>
              <a:rPr lang="zh-CN" altLang="en-US" sz="2400" dirty="0"/>
              <a:t>中找出满足某种性质的子集时。例如</a:t>
            </a:r>
            <a:r>
              <a:rPr lang="en-US" altLang="zh-CN" sz="2400" dirty="0"/>
              <a:t>0-1</a:t>
            </a:r>
            <a:r>
              <a:rPr lang="zh-CN" altLang="en-US" sz="2400" dirty="0"/>
              <a:t>背包问题。这类子集树通常有</a:t>
            </a:r>
            <a:r>
              <a:rPr lang="en-US" altLang="zh-CN" sz="2400" dirty="0"/>
              <a:t>2</a:t>
            </a:r>
            <a:r>
              <a:rPr lang="en-US" altLang="zh-CN" sz="2400" baseline="30000" dirty="0"/>
              <a:t>n</a:t>
            </a:r>
            <a:r>
              <a:rPr lang="zh-CN" altLang="en-US" sz="2400" dirty="0"/>
              <a:t>个叶结点，其结点总个数为</a:t>
            </a:r>
            <a:r>
              <a:rPr lang="en-US" altLang="zh-CN" sz="2400" dirty="0"/>
              <a:t>2</a:t>
            </a:r>
            <a:r>
              <a:rPr lang="en-US" altLang="zh-CN" sz="2400" baseline="30000" dirty="0"/>
              <a:t>n+1</a:t>
            </a:r>
            <a:r>
              <a:rPr lang="en-US" altLang="zh-CN" sz="2400" dirty="0"/>
              <a:t>-1</a:t>
            </a:r>
            <a:r>
              <a:rPr lang="zh-CN" altLang="en-US" sz="2400" dirty="0"/>
              <a:t>。遍历子集树的任何算法均需</a:t>
            </a:r>
            <a:r>
              <a:rPr lang="el-GR" altLang="zh-CN" sz="2400" dirty="0"/>
              <a:t>Ω</a:t>
            </a:r>
            <a:r>
              <a:rPr lang="en-US" altLang="zh-CN" sz="2400" dirty="0"/>
              <a:t>(2</a:t>
            </a:r>
            <a:r>
              <a:rPr lang="en-US" altLang="zh-CN" sz="2400" baseline="30000" dirty="0"/>
              <a:t>n</a:t>
            </a:r>
            <a:r>
              <a:rPr lang="en-US" altLang="zh-CN" sz="2400" dirty="0"/>
              <a:t>)</a:t>
            </a:r>
            <a:r>
              <a:rPr lang="zh-CN" altLang="en-US" sz="2400" dirty="0">
                <a:latin typeface="宋体" panose="02010600030101010101" pitchFamily="2" charset="-122"/>
              </a:rPr>
              <a:t>的计算时间</a:t>
            </a:r>
            <a:endParaRPr lang="zh-CN" altLang="el-GR" sz="2400" dirty="0">
              <a:latin typeface="宋体" panose="02010600030101010101" pitchFamily="2" charset="-122"/>
            </a:endParaRPr>
          </a:p>
          <a:p>
            <a:pPr eaLnBrk="1" hangingPunct="1"/>
            <a:r>
              <a:rPr lang="zh-CN" altLang="en-US" sz="2400" dirty="0"/>
              <a:t>排列树</a:t>
            </a:r>
            <a:endParaRPr lang="zh-CN" altLang="en-US" sz="2400" dirty="0"/>
          </a:p>
          <a:p>
            <a:pPr lvl="1" algn="just" eaLnBrk="1" hangingPunct="1"/>
            <a:r>
              <a:rPr lang="zh-CN" altLang="en-US" sz="2400" dirty="0"/>
              <a:t>当所给的问题是确定</a:t>
            </a:r>
            <a:r>
              <a:rPr lang="en-US" altLang="zh-CN" sz="2400" dirty="0"/>
              <a:t>n</a:t>
            </a:r>
            <a:r>
              <a:rPr lang="zh-CN" altLang="en-US" sz="2400" dirty="0"/>
              <a:t>个元素满足某种性质的排列时。例如</a:t>
            </a:r>
            <a:r>
              <a:rPr lang="en-US" altLang="zh-CN" sz="2400" dirty="0"/>
              <a:t>TSP</a:t>
            </a:r>
            <a:r>
              <a:rPr lang="zh-CN" altLang="en-US" sz="2400" dirty="0"/>
              <a:t>问题。这类排列树通常有</a:t>
            </a:r>
            <a:r>
              <a:rPr lang="en-US" altLang="zh-CN" sz="2400" dirty="0"/>
              <a:t>n</a:t>
            </a:r>
            <a:r>
              <a:rPr lang="zh-CN" altLang="en-US" sz="2400" dirty="0"/>
              <a:t>！个叶结点，遍历排列树需要</a:t>
            </a:r>
            <a:r>
              <a:rPr lang="el-GR" altLang="zh-CN" sz="2400" dirty="0"/>
              <a:t>Ω</a:t>
            </a:r>
            <a:r>
              <a:rPr lang="en-US" altLang="zh-CN" sz="2400" dirty="0"/>
              <a:t>(n</a:t>
            </a:r>
            <a:r>
              <a:rPr lang="zh-CN" altLang="en-US" sz="2400" dirty="0"/>
              <a:t>！</a:t>
            </a:r>
            <a:r>
              <a:rPr lang="en-US" altLang="zh-CN" sz="2400" dirty="0"/>
              <a:t>)</a:t>
            </a:r>
            <a:r>
              <a:rPr lang="zh-CN" altLang="en-US" sz="2400" dirty="0"/>
              <a:t>的计算时间</a:t>
            </a:r>
            <a:endParaRPr lang="zh-CN" altLang="en-US" sz="2400" dirty="0"/>
          </a:p>
        </p:txBody>
      </p:sp>
      <p:pic>
        <p:nvPicPr>
          <p:cNvPr id="30725" name="Picture 5" descr="t51"/>
          <p:cNvPicPr>
            <a:picLocks noChangeAspect="1"/>
          </p:cNvPicPr>
          <p:nvPr/>
        </p:nvPicPr>
        <p:blipFill>
          <a:blip r:embed="rId2"/>
          <a:stretch>
            <a:fillRect/>
          </a:stretch>
        </p:blipFill>
        <p:spPr>
          <a:xfrm>
            <a:off x="2124075" y="1125538"/>
            <a:ext cx="3671888" cy="18573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6" descr="t53"/>
          <p:cNvPicPr>
            <a:picLocks noChangeAspect="1"/>
          </p:cNvPicPr>
          <p:nvPr/>
        </p:nvPicPr>
        <p:blipFill>
          <a:blip r:embed="rId1"/>
          <a:stretch>
            <a:fillRect/>
          </a:stretch>
        </p:blipFill>
        <p:spPr>
          <a:xfrm>
            <a:off x="5076825" y="549275"/>
            <a:ext cx="3168650" cy="2387600"/>
          </a:xfrm>
          <a:prstGeom prst="rect">
            <a:avLst/>
          </a:prstGeom>
          <a:noFill/>
          <a:ln w="9525">
            <a:noFill/>
          </a:ln>
        </p:spPr>
      </p:pic>
      <p:sp>
        <p:nvSpPr>
          <p:cNvPr id="5" name="标题 4"/>
          <p:cNvSpPr>
            <a:spLocks noGrp="1"/>
          </p:cNvSpPr>
          <p:nvPr>
            <p:ph type="title"/>
          </p:nvPr>
        </p:nvSpPr>
        <p:spPr>
          <a:xfrm>
            <a:off x="153988" y="549275"/>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子集树与排列</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树</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88772"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pic>
        <p:nvPicPr>
          <p:cNvPr id="31749" name="Picture 5" descr="t51"/>
          <p:cNvPicPr>
            <a:picLocks noChangeAspect="1"/>
          </p:cNvPicPr>
          <p:nvPr/>
        </p:nvPicPr>
        <p:blipFill>
          <a:blip r:embed="rId2"/>
          <a:stretch>
            <a:fillRect/>
          </a:stretch>
        </p:blipFill>
        <p:spPr>
          <a:xfrm>
            <a:off x="323850" y="1052513"/>
            <a:ext cx="3671888" cy="1857375"/>
          </a:xfrm>
          <a:prstGeom prst="rect">
            <a:avLst/>
          </a:prstGeom>
          <a:noFill/>
          <a:ln w="9525">
            <a:noFill/>
          </a:ln>
        </p:spPr>
      </p:pic>
      <p:sp>
        <p:nvSpPr>
          <p:cNvPr id="31750" name="Text Box 7"/>
          <p:cNvSpPr txBox="1"/>
          <p:nvPr/>
        </p:nvSpPr>
        <p:spPr>
          <a:xfrm>
            <a:off x="180975" y="3141663"/>
            <a:ext cx="4038600" cy="4572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latin typeface="Arial" panose="020B0604020202020204" pitchFamily="34" charset="0"/>
                <a:ea typeface="楷体_GB2312" pitchFamily="49" charset="-122"/>
              </a:rPr>
              <a:t>遍历子集树需</a:t>
            </a:r>
            <a:r>
              <a:rPr lang="en-US" altLang="zh-CN" sz="2400" dirty="0">
                <a:latin typeface="Arial" panose="020B0604020202020204" pitchFamily="34" charset="0"/>
                <a:ea typeface="楷体_GB2312" pitchFamily="49" charset="-122"/>
              </a:rPr>
              <a:t>O(2</a:t>
            </a:r>
            <a:r>
              <a:rPr lang="en-US" altLang="zh-CN" sz="2400" baseline="30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计算时间 </a:t>
            </a:r>
            <a:endParaRPr lang="zh-CN" altLang="en-US" sz="2400" dirty="0">
              <a:latin typeface="Arial" panose="020B0604020202020204" pitchFamily="34" charset="0"/>
              <a:ea typeface="楷体_GB2312" pitchFamily="49" charset="-122"/>
            </a:endParaRPr>
          </a:p>
        </p:txBody>
      </p:sp>
      <p:sp>
        <p:nvSpPr>
          <p:cNvPr id="31751" name="Text Box 8"/>
          <p:cNvSpPr txBox="1"/>
          <p:nvPr/>
        </p:nvSpPr>
        <p:spPr>
          <a:xfrm>
            <a:off x="4829175" y="3141663"/>
            <a:ext cx="4314825" cy="4572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400" dirty="0">
                <a:latin typeface="Arial" panose="020B0604020202020204" pitchFamily="34" charset="0"/>
                <a:ea typeface="楷体_GB2312" pitchFamily="49" charset="-122"/>
              </a:rPr>
              <a:t>遍历排列树需要</a:t>
            </a:r>
            <a:r>
              <a:rPr lang="en-US" altLang="zh-CN" sz="2400" dirty="0">
                <a:latin typeface="Arial" panose="020B0604020202020204" pitchFamily="34" charset="0"/>
                <a:ea typeface="楷体_GB2312" pitchFamily="49" charset="-122"/>
              </a:rPr>
              <a:t>O(n!)</a:t>
            </a:r>
            <a:r>
              <a:rPr lang="zh-CN" altLang="en-US" sz="2400" dirty="0">
                <a:latin typeface="Arial" panose="020B0604020202020204" pitchFamily="34" charset="0"/>
                <a:ea typeface="楷体_GB2312" pitchFamily="49" charset="-122"/>
              </a:rPr>
              <a:t>计算时间 </a:t>
            </a:r>
            <a:endParaRPr lang="zh-CN" altLang="en-US" sz="2400" dirty="0">
              <a:latin typeface="Arial" panose="020B0604020202020204" pitchFamily="34" charset="0"/>
              <a:ea typeface="楷体_GB2312" pitchFamily="49" charset="-122"/>
            </a:endParaRPr>
          </a:p>
        </p:txBody>
      </p:sp>
      <p:sp>
        <p:nvSpPr>
          <p:cNvPr id="31752" name="Text Box 9"/>
          <p:cNvSpPr txBox="1"/>
          <p:nvPr/>
        </p:nvSpPr>
        <p:spPr>
          <a:xfrm>
            <a:off x="107950" y="3644900"/>
            <a:ext cx="4787900" cy="286226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(int t){</a:t>
            </a:r>
            <a:r>
              <a:rPr lang="en-US" altLang="zh-CN" sz="2000" dirty="0">
                <a:solidFill>
                  <a:srgbClr val="C00000"/>
                </a:solidFill>
                <a:latin typeface="Arial" panose="020B0604020202020204" pitchFamily="34" charset="0"/>
                <a:ea typeface="楷体_GB2312" pitchFamily="49" charset="-122"/>
              </a:rPr>
              <a:t>//t</a:t>
            </a:r>
            <a:r>
              <a:rPr lang="zh-CN" altLang="en-US" sz="2000" dirty="0">
                <a:solidFill>
                  <a:srgbClr val="C00000"/>
                </a:solidFill>
                <a:latin typeface="Arial" panose="020B0604020202020204" pitchFamily="34" charset="0"/>
                <a:ea typeface="楷体_GB2312" pitchFamily="49" charset="-122"/>
              </a:rPr>
              <a:t>：递归深度，即当前扩展结点在解空间树中的深度  </a:t>
            </a:r>
            <a:r>
              <a:rPr lang="en-US" altLang="zh-CN" sz="2000" dirty="0">
                <a:solidFill>
                  <a:srgbClr val="C00000"/>
                </a:solidFill>
                <a:latin typeface="Arial" panose="020B0604020202020204" pitchFamily="34" charset="0"/>
                <a:ea typeface="楷体_GB2312" pitchFamily="49" charset="-122"/>
              </a:rPr>
              <a:t>//n</a:t>
            </a:r>
            <a:r>
              <a:rPr lang="zh-CN" altLang="en-US" sz="2000" dirty="0">
                <a:solidFill>
                  <a:srgbClr val="C00000"/>
                </a:solidFill>
                <a:latin typeface="Arial" panose="020B0604020202020204" pitchFamily="34" charset="0"/>
                <a:ea typeface="楷体_GB2312" pitchFamily="49" charset="-122"/>
              </a:rPr>
              <a:t>：解空间树的高度，即问题的规模</a:t>
            </a:r>
            <a:endParaRPr lang="en-US" altLang="zh-CN" sz="20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if (t&gt;n) output(x);</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else</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for (int i=0;i&lt;=1;i++)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x[t]=i; </a:t>
            </a:r>
            <a:r>
              <a:rPr lang="en-US" altLang="zh-CN" sz="2000" dirty="0">
                <a:solidFill>
                  <a:srgbClr val="C00000"/>
                </a:solidFill>
                <a:latin typeface="Arial" panose="020B0604020202020204" pitchFamily="34" charset="0"/>
                <a:ea typeface="楷体_GB2312" pitchFamily="49" charset="-122"/>
              </a:rPr>
              <a:t>//</a:t>
            </a:r>
            <a:r>
              <a:rPr lang="zh-CN" altLang="en-US" sz="2000" dirty="0">
                <a:solidFill>
                  <a:srgbClr val="C00000"/>
                </a:solidFill>
                <a:latin typeface="Arial" panose="020B0604020202020204" pitchFamily="34" charset="0"/>
                <a:ea typeface="楷体_GB2312" pitchFamily="49" charset="-122"/>
              </a:rPr>
              <a:t>当前扩展结点</a:t>
            </a:r>
            <a:r>
              <a:rPr lang="en-US" altLang="zh-CN" sz="2000" dirty="0">
                <a:solidFill>
                  <a:srgbClr val="C00000"/>
                </a:solidFill>
                <a:latin typeface="Arial" panose="020B0604020202020204" pitchFamily="34" charset="0"/>
                <a:ea typeface="楷体_GB2312" pitchFamily="49" charset="-122"/>
              </a:rPr>
              <a:t>x[t]</a:t>
            </a:r>
            <a:r>
              <a:rPr lang="zh-CN" altLang="en-US" sz="2000" dirty="0">
                <a:solidFill>
                  <a:srgbClr val="C00000"/>
                </a:solidFill>
                <a:latin typeface="Arial" panose="020B0604020202020204" pitchFamily="34" charset="0"/>
                <a:ea typeface="楷体_GB2312" pitchFamily="49" charset="-122"/>
              </a:rPr>
              <a:t>的第</a:t>
            </a:r>
            <a:r>
              <a:rPr lang="en-US" altLang="zh-CN" sz="2000" dirty="0">
                <a:solidFill>
                  <a:srgbClr val="C00000"/>
                </a:solidFill>
                <a:latin typeface="Arial" panose="020B0604020202020204" pitchFamily="34" charset="0"/>
                <a:ea typeface="楷体_GB2312" pitchFamily="49" charset="-122"/>
              </a:rPr>
              <a:t>i</a:t>
            </a:r>
            <a:r>
              <a:rPr lang="zh-CN" altLang="en-US" sz="2000" dirty="0">
                <a:solidFill>
                  <a:srgbClr val="C00000"/>
                </a:solidFill>
                <a:latin typeface="Arial" panose="020B0604020202020204" pitchFamily="34" charset="0"/>
                <a:ea typeface="楷体_GB2312" pitchFamily="49" charset="-122"/>
              </a:rPr>
              <a:t>个取值</a:t>
            </a:r>
            <a:endParaRPr lang="en-US" altLang="zh-CN" sz="20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if (legal(t)) backtrack(t+1);</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     }</a:t>
            </a:r>
            <a:endParaRPr lang="zh-CN" altLang="en-US" sz="2000" dirty="0">
              <a:latin typeface="Arial" panose="020B0604020202020204" pitchFamily="34" charset="0"/>
              <a:ea typeface="楷体_GB2312" pitchFamily="49" charset="-122"/>
            </a:endParaRPr>
          </a:p>
        </p:txBody>
      </p:sp>
      <p:sp>
        <p:nvSpPr>
          <p:cNvPr id="31753" name="Text Box 10"/>
          <p:cNvSpPr txBox="1"/>
          <p:nvPr/>
        </p:nvSpPr>
        <p:spPr>
          <a:xfrm>
            <a:off x="5219700" y="3590925"/>
            <a:ext cx="3671888" cy="2862263"/>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void </a:t>
            </a:r>
            <a:r>
              <a:rPr lang="en-US" altLang="zh-CN" sz="2000" b="1" dirty="0">
                <a:latin typeface="Arial" panose="020B0604020202020204" pitchFamily="34" charset="0"/>
                <a:ea typeface="楷体_GB2312" pitchFamily="49" charset="-122"/>
              </a:rPr>
              <a:t>backtrack</a:t>
            </a:r>
            <a:r>
              <a:rPr lang="en-US" altLang="zh-CN" sz="2000" dirty="0">
                <a:latin typeface="Arial" panose="020B0604020202020204" pitchFamily="34" charset="0"/>
                <a:ea typeface="楷体_GB2312" pitchFamily="49" charset="-122"/>
              </a:rPr>
              <a:t> (int t)</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if (t&gt;n) output(x);</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else</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for (int i=t;i&lt;=n;i++)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swap(x[t], x[i]);</a:t>
            </a:r>
            <a:r>
              <a:rPr lang="en-US" altLang="zh-CN" sz="2000" dirty="0">
                <a:solidFill>
                  <a:srgbClr val="CC3300"/>
                </a:solidFill>
                <a:latin typeface="Arial" panose="020B0604020202020204" pitchFamily="34" charset="0"/>
                <a:ea typeface="楷体_GB2312" pitchFamily="49" charset="-122"/>
              </a:rPr>
              <a:t> //</a:t>
            </a:r>
            <a:r>
              <a:rPr lang="zh-CN" altLang="en-US" sz="2000" dirty="0">
                <a:solidFill>
                  <a:srgbClr val="CC3300"/>
                </a:solidFill>
                <a:latin typeface="Arial" panose="020B0604020202020204" pitchFamily="34" charset="0"/>
                <a:ea typeface="楷体_GB2312" pitchFamily="49" charset="-122"/>
              </a:rPr>
              <a:t>交换次序</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if (legal(t)) backtrack(t+1);</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swap(x[t], x[i]);</a:t>
            </a:r>
            <a:r>
              <a:rPr lang="en-US" altLang="zh-CN" sz="2000" dirty="0">
                <a:solidFill>
                  <a:srgbClr val="CC3300"/>
                </a:solidFill>
                <a:latin typeface="Arial" panose="020B0604020202020204" pitchFamily="34" charset="0"/>
                <a:ea typeface="楷体_GB2312" pitchFamily="49" charset="-122"/>
              </a:rPr>
              <a:t> //</a:t>
            </a:r>
            <a:r>
              <a:rPr lang="zh-CN" altLang="en-US" sz="2000" dirty="0">
                <a:solidFill>
                  <a:srgbClr val="CC3300"/>
                </a:solidFill>
                <a:latin typeface="Arial" panose="020B0604020202020204" pitchFamily="34" charset="0"/>
                <a:ea typeface="楷体_GB2312" pitchFamily="49" charset="-122"/>
              </a:rPr>
              <a:t>恢复次序</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     } </a:t>
            </a:r>
            <a:endParaRPr lang="zh-CN" altLang="en-US" sz="2000" dirty="0">
              <a:latin typeface="Arial" panose="020B0604020202020204" pitchFamily="34" charset="0"/>
              <a:ea typeface="楷体_GB2312" pitchFamily="49" charset="-122"/>
            </a:endParaRPr>
          </a:p>
        </p:txBody>
      </p:sp>
      <p:grpSp>
        <p:nvGrpSpPr>
          <p:cNvPr id="12" name="Group 18"/>
          <p:cNvGrpSpPr/>
          <p:nvPr/>
        </p:nvGrpSpPr>
        <p:grpSpPr>
          <a:xfrm>
            <a:off x="4067175" y="2420938"/>
            <a:ext cx="5040313" cy="1655762"/>
            <a:chOff x="2563" y="3249"/>
            <a:chExt cx="3175" cy="1043"/>
          </a:xfrm>
        </p:grpSpPr>
        <p:sp>
          <p:nvSpPr>
            <p:cNvPr id="31755" name="Rectangle 23"/>
            <p:cNvSpPr/>
            <p:nvPr/>
          </p:nvSpPr>
          <p:spPr>
            <a:xfrm>
              <a:off x="2563" y="3249"/>
              <a:ext cx="3175" cy="104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31756" name="Rectangle 24"/>
            <p:cNvSpPr/>
            <p:nvPr/>
          </p:nvSpPr>
          <p:spPr>
            <a:xfrm>
              <a:off x="3651" y="3385"/>
              <a:ext cx="953" cy="227"/>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dirty="0">
                  <a:latin typeface="Arial" panose="020B0604020202020204" pitchFamily="34" charset="0"/>
                  <a:ea typeface="楷体_GB2312" pitchFamily="49" charset="-122"/>
                </a:rPr>
                <a:t>X={1, 2, 3, 4}</a:t>
              </a:r>
              <a:endParaRPr lang="en-US" altLang="zh-CN" sz="1800" dirty="0">
                <a:latin typeface="Arial" panose="020B0604020202020204" pitchFamily="34" charset="0"/>
                <a:ea typeface="楷体_GB2312" pitchFamily="49" charset="-122"/>
              </a:endParaRPr>
            </a:p>
          </p:txBody>
        </p:sp>
        <p:sp>
          <p:nvSpPr>
            <p:cNvPr id="31757" name="Rectangle 25"/>
            <p:cNvSpPr/>
            <p:nvPr/>
          </p:nvSpPr>
          <p:spPr>
            <a:xfrm>
              <a:off x="2608" y="3974"/>
              <a:ext cx="953" cy="227"/>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dirty="0">
                  <a:latin typeface="Arial" panose="020B0604020202020204" pitchFamily="34" charset="0"/>
                  <a:ea typeface="楷体_GB2312" pitchFamily="49" charset="-122"/>
                </a:rPr>
                <a:t>X={1, 2, 3, 4}</a:t>
              </a:r>
              <a:endParaRPr lang="en-US" altLang="zh-CN" sz="1800" dirty="0">
                <a:latin typeface="Arial" panose="020B0604020202020204" pitchFamily="34" charset="0"/>
                <a:ea typeface="楷体_GB2312" pitchFamily="49" charset="-122"/>
              </a:endParaRPr>
            </a:p>
          </p:txBody>
        </p:sp>
        <p:sp>
          <p:nvSpPr>
            <p:cNvPr id="31758" name="Rectangle 26"/>
            <p:cNvSpPr/>
            <p:nvPr/>
          </p:nvSpPr>
          <p:spPr>
            <a:xfrm>
              <a:off x="3652" y="3974"/>
              <a:ext cx="953" cy="227"/>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dirty="0">
                  <a:latin typeface="Arial" panose="020B0604020202020204" pitchFamily="34" charset="0"/>
                  <a:ea typeface="楷体_GB2312" pitchFamily="49" charset="-122"/>
                </a:rPr>
                <a:t>X={1, 3, 2, 4}</a:t>
              </a:r>
              <a:endParaRPr lang="en-US" altLang="zh-CN" sz="1800" dirty="0">
                <a:latin typeface="Arial" panose="020B0604020202020204" pitchFamily="34" charset="0"/>
                <a:ea typeface="楷体_GB2312" pitchFamily="49" charset="-122"/>
              </a:endParaRPr>
            </a:p>
          </p:txBody>
        </p:sp>
        <p:sp>
          <p:nvSpPr>
            <p:cNvPr id="31759" name="Line 27"/>
            <p:cNvSpPr/>
            <p:nvPr/>
          </p:nvSpPr>
          <p:spPr>
            <a:xfrm flipH="1">
              <a:off x="3289" y="3612"/>
              <a:ext cx="544" cy="363"/>
            </a:xfrm>
            <a:prstGeom prst="line">
              <a:avLst/>
            </a:prstGeom>
            <a:ln w="9525" cap="flat" cmpd="sng">
              <a:solidFill>
                <a:schemeClr val="tx1"/>
              </a:solidFill>
              <a:prstDash val="solid"/>
              <a:headEnd type="none" w="med" len="med"/>
              <a:tailEnd type="triangle" w="med" len="med"/>
            </a:ln>
          </p:spPr>
        </p:sp>
        <p:sp>
          <p:nvSpPr>
            <p:cNvPr id="31760" name="Rectangle 28"/>
            <p:cNvSpPr/>
            <p:nvPr/>
          </p:nvSpPr>
          <p:spPr>
            <a:xfrm>
              <a:off x="4695" y="3974"/>
              <a:ext cx="953" cy="227"/>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dirty="0">
                  <a:latin typeface="Arial" panose="020B0604020202020204" pitchFamily="34" charset="0"/>
                  <a:ea typeface="楷体_GB2312" pitchFamily="49" charset="-122"/>
                </a:rPr>
                <a:t>X={1, 4, 3, 2}</a:t>
              </a:r>
              <a:endParaRPr lang="en-US" altLang="zh-CN" sz="1800" dirty="0">
                <a:latin typeface="Arial" panose="020B0604020202020204" pitchFamily="34" charset="0"/>
                <a:ea typeface="楷体_GB2312" pitchFamily="49" charset="-122"/>
              </a:endParaRPr>
            </a:p>
          </p:txBody>
        </p:sp>
        <p:sp>
          <p:nvSpPr>
            <p:cNvPr id="31761" name="Line 29"/>
            <p:cNvSpPr/>
            <p:nvPr/>
          </p:nvSpPr>
          <p:spPr>
            <a:xfrm>
              <a:off x="4332" y="3612"/>
              <a:ext cx="0" cy="363"/>
            </a:xfrm>
            <a:prstGeom prst="line">
              <a:avLst/>
            </a:prstGeom>
            <a:ln w="9525" cap="flat" cmpd="sng">
              <a:solidFill>
                <a:schemeClr val="tx1"/>
              </a:solidFill>
              <a:prstDash val="solid"/>
              <a:headEnd type="none" w="med" len="med"/>
              <a:tailEnd type="triangle" w="med" len="med"/>
            </a:ln>
          </p:spPr>
        </p:sp>
        <p:sp>
          <p:nvSpPr>
            <p:cNvPr id="31762" name="Line 30"/>
            <p:cNvSpPr/>
            <p:nvPr/>
          </p:nvSpPr>
          <p:spPr>
            <a:xfrm>
              <a:off x="4468" y="3612"/>
              <a:ext cx="861" cy="363"/>
            </a:xfrm>
            <a:prstGeom prst="line">
              <a:avLst/>
            </a:prstGeom>
            <a:ln w="9525" cap="flat" cmpd="sng">
              <a:solidFill>
                <a:schemeClr val="tx1"/>
              </a:solidFill>
              <a:prstDash val="solid"/>
              <a:headEnd type="none" w="med" len="med"/>
              <a:tailEnd type="triangle" w="med" len="med"/>
            </a:ln>
          </p:spPr>
        </p:sp>
        <p:sp>
          <p:nvSpPr>
            <p:cNvPr id="31763" name="Text Box 31"/>
            <p:cNvSpPr txBox="1"/>
            <p:nvPr/>
          </p:nvSpPr>
          <p:spPr>
            <a:xfrm>
              <a:off x="3286" y="3385"/>
              <a:ext cx="309" cy="231"/>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t=2</a:t>
              </a:r>
              <a:endParaRPr lang="en-US" altLang="zh-CN" sz="1800" dirty="0">
                <a:latin typeface="Calibri" panose="020F0502020204030204" pitchFamily="34" charset="0"/>
              </a:endParaRPr>
            </a:p>
          </p:txBody>
        </p:sp>
        <p:sp>
          <p:nvSpPr>
            <p:cNvPr id="31764" name="Text Box 32"/>
            <p:cNvSpPr txBox="1"/>
            <p:nvPr/>
          </p:nvSpPr>
          <p:spPr>
            <a:xfrm>
              <a:off x="3153" y="3612"/>
              <a:ext cx="317"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i=2</a:t>
              </a:r>
              <a:endParaRPr lang="en-US" altLang="zh-CN" sz="1800" dirty="0">
                <a:latin typeface="Calibri" panose="020F0502020204030204" pitchFamily="34" charset="0"/>
              </a:endParaRPr>
            </a:p>
          </p:txBody>
        </p:sp>
        <p:sp>
          <p:nvSpPr>
            <p:cNvPr id="31765" name="Text Box 34"/>
            <p:cNvSpPr txBox="1"/>
            <p:nvPr/>
          </p:nvSpPr>
          <p:spPr>
            <a:xfrm>
              <a:off x="3969" y="3657"/>
              <a:ext cx="317"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i=3</a:t>
              </a:r>
              <a:endParaRPr lang="en-US" altLang="zh-CN" sz="1800" dirty="0">
                <a:latin typeface="Calibri" panose="020F0502020204030204" pitchFamily="34" charset="0"/>
              </a:endParaRPr>
            </a:p>
          </p:txBody>
        </p:sp>
        <p:sp>
          <p:nvSpPr>
            <p:cNvPr id="31766" name="Text Box 35"/>
            <p:cNvSpPr txBox="1"/>
            <p:nvPr/>
          </p:nvSpPr>
          <p:spPr>
            <a:xfrm>
              <a:off x="4921" y="3567"/>
              <a:ext cx="317"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Calibri" panose="020F0502020204030204" pitchFamily="34" charset="0"/>
                </a:rPr>
                <a:t>i=4</a:t>
              </a:r>
              <a:endParaRPr lang="en-US" altLang="zh-CN" sz="1800" dirty="0">
                <a:latin typeface="Calibri" panose="020F050202020403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5"/>
          <p:cNvSpPr>
            <a:spLocks noGrp="1"/>
          </p:cNvSpPr>
          <p:nvPr>
            <p:ph type="title"/>
          </p:nvPr>
        </p:nvSpPr>
        <p:spPr/>
        <p:txBody>
          <a:bodyPr vert="horz" wrap="square" lIns="91440" tIns="45720" rIns="91440" bIns="45720" anchor="ctr" anchorCtr="0"/>
          <a:p>
            <a:pPr eaLnBrk="1" hangingPunct="1"/>
            <a:r>
              <a:rPr lang="zh-CN" altLang="en-US" sz="3600" dirty="0"/>
              <a:t>通过应用范例学习回溯法的设计策略</a:t>
            </a:r>
            <a:endParaRPr lang="zh-CN" altLang="en-US" sz="3600" dirty="0"/>
          </a:p>
        </p:txBody>
      </p:sp>
      <p:sp>
        <p:nvSpPr>
          <p:cNvPr id="5123" name="Rectangle 3"/>
          <p:cNvSpPr>
            <a:spLocks noGrp="1"/>
          </p:cNvSpPr>
          <p:nvPr>
            <p:ph idx="1"/>
          </p:nvPr>
        </p:nvSpPr>
        <p:spPr>
          <a:xfrm>
            <a:off x="685800" y="1700213"/>
            <a:ext cx="7772400" cy="4114800"/>
          </a:xfrm>
        </p:spPr>
        <p:txBody>
          <a:bodyPr vert="horz" wrap="square" lIns="91440" tIns="45720" rIns="91440" bIns="45720" anchor="t" anchorCtr="0"/>
          <a:p>
            <a:pPr eaLnBrk="1" hangingPunct="1">
              <a:spcBef>
                <a:spcPts val="600"/>
              </a:spcBef>
            </a:pPr>
            <a:r>
              <a:rPr lang="zh-CN" altLang="en-US" sz="2000" dirty="0"/>
              <a:t>（</a:t>
            </a:r>
            <a:r>
              <a:rPr lang="en-US" altLang="zh-CN" sz="2000" dirty="0"/>
              <a:t>1</a:t>
            </a:r>
            <a:r>
              <a:rPr lang="zh-CN" altLang="en-US" sz="2000" dirty="0"/>
              <a:t>）装载问题；</a:t>
            </a:r>
            <a:endParaRPr lang="zh-CN" altLang="en-US" sz="2000" dirty="0"/>
          </a:p>
          <a:p>
            <a:pPr eaLnBrk="1" hangingPunct="1">
              <a:spcBef>
                <a:spcPts val="600"/>
              </a:spcBef>
            </a:pPr>
            <a:r>
              <a:rPr lang="zh-CN" altLang="en-US" sz="2000" dirty="0"/>
              <a:t>（</a:t>
            </a:r>
            <a:r>
              <a:rPr lang="en-US" altLang="zh-CN" sz="2000" dirty="0"/>
              <a:t>2</a:t>
            </a:r>
            <a:r>
              <a:rPr lang="zh-CN" altLang="en-US" sz="2000" dirty="0"/>
              <a:t>）批处理作业调度；</a:t>
            </a:r>
            <a:endParaRPr lang="zh-CN" altLang="en-US" sz="2000" dirty="0"/>
          </a:p>
          <a:p>
            <a:pPr eaLnBrk="1" hangingPunct="1">
              <a:spcBef>
                <a:spcPts val="600"/>
              </a:spcBef>
            </a:pPr>
            <a:r>
              <a:rPr lang="zh-CN" altLang="en-US" sz="2000" dirty="0"/>
              <a:t>（</a:t>
            </a:r>
            <a:r>
              <a:rPr lang="en-US" altLang="zh-CN" sz="2000" dirty="0"/>
              <a:t>3</a:t>
            </a:r>
            <a:r>
              <a:rPr lang="zh-CN" altLang="en-US" sz="2000" dirty="0"/>
              <a:t>）符号三角形问题</a:t>
            </a:r>
            <a:endParaRPr lang="zh-CN" altLang="en-US" sz="2000" dirty="0"/>
          </a:p>
          <a:p>
            <a:pPr eaLnBrk="1" hangingPunct="1">
              <a:spcBef>
                <a:spcPts val="600"/>
              </a:spcBef>
            </a:pPr>
            <a:r>
              <a:rPr lang="zh-CN" altLang="en-US" sz="2000" dirty="0"/>
              <a:t>（</a:t>
            </a:r>
            <a:r>
              <a:rPr lang="en-US" altLang="zh-CN" sz="2000" dirty="0"/>
              <a:t>4</a:t>
            </a:r>
            <a:r>
              <a:rPr lang="zh-CN" altLang="en-US" sz="2000" dirty="0"/>
              <a:t>）</a:t>
            </a:r>
            <a:r>
              <a:rPr lang="en-US" altLang="zh-CN" sz="2000" dirty="0"/>
              <a:t>n</a:t>
            </a:r>
            <a:r>
              <a:rPr lang="zh-CN" altLang="en-US" sz="2000" dirty="0"/>
              <a:t>后问题；</a:t>
            </a:r>
            <a:endParaRPr lang="zh-CN" altLang="en-US" sz="2000" dirty="0"/>
          </a:p>
          <a:p>
            <a:pPr eaLnBrk="1" hangingPunct="1">
              <a:spcBef>
                <a:spcPts val="600"/>
              </a:spcBef>
            </a:pPr>
            <a:r>
              <a:rPr lang="zh-CN" altLang="en-US" sz="2000" dirty="0"/>
              <a:t>（</a:t>
            </a:r>
            <a:r>
              <a:rPr lang="en-US" altLang="zh-CN" sz="2000" dirty="0"/>
              <a:t>5</a:t>
            </a:r>
            <a:r>
              <a:rPr lang="zh-CN" altLang="en-US" sz="2000" dirty="0"/>
              <a:t>）</a:t>
            </a:r>
            <a:r>
              <a:rPr lang="en-US" altLang="zh-CN" sz="2000" dirty="0"/>
              <a:t>0-1</a:t>
            </a:r>
            <a:r>
              <a:rPr lang="zh-CN" altLang="en-US" sz="2000" dirty="0"/>
              <a:t>背包问题；</a:t>
            </a:r>
            <a:endParaRPr lang="zh-CN" altLang="en-US" sz="2000" dirty="0"/>
          </a:p>
          <a:p>
            <a:pPr eaLnBrk="1" hangingPunct="1">
              <a:spcBef>
                <a:spcPts val="600"/>
              </a:spcBef>
            </a:pPr>
            <a:r>
              <a:rPr lang="zh-CN" altLang="en-US" sz="2000" dirty="0"/>
              <a:t>（</a:t>
            </a:r>
            <a:r>
              <a:rPr lang="en-US" altLang="zh-CN" sz="2000" dirty="0"/>
              <a:t>6</a:t>
            </a:r>
            <a:r>
              <a:rPr lang="zh-CN" altLang="en-US" sz="2000" dirty="0"/>
              <a:t>）最大团问题；</a:t>
            </a:r>
            <a:endParaRPr lang="zh-CN" altLang="en-US" sz="2000" dirty="0"/>
          </a:p>
          <a:p>
            <a:pPr eaLnBrk="1" hangingPunct="1">
              <a:spcBef>
                <a:spcPts val="600"/>
              </a:spcBef>
            </a:pPr>
            <a:r>
              <a:rPr lang="zh-CN" altLang="en-US" sz="2000" dirty="0"/>
              <a:t>（</a:t>
            </a:r>
            <a:r>
              <a:rPr lang="en-US" altLang="zh-CN" sz="2000" dirty="0"/>
              <a:t>7</a:t>
            </a:r>
            <a:r>
              <a:rPr lang="zh-CN" altLang="en-US" sz="2000" dirty="0"/>
              <a:t>）图的</a:t>
            </a:r>
            <a:r>
              <a:rPr lang="en-US" altLang="zh-CN" sz="2000" dirty="0"/>
              <a:t>m</a:t>
            </a:r>
            <a:r>
              <a:rPr lang="zh-CN" altLang="en-US" sz="2000" dirty="0"/>
              <a:t>着色问题</a:t>
            </a:r>
            <a:endParaRPr lang="zh-CN" altLang="en-US" sz="2000" dirty="0"/>
          </a:p>
          <a:p>
            <a:pPr eaLnBrk="1" hangingPunct="1">
              <a:spcBef>
                <a:spcPts val="600"/>
              </a:spcBef>
            </a:pPr>
            <a:r>
              <a:rPr lang="zh-CN" altLang="en-US" sz="2000" dirty="0"/>
              <a:t>（</a:t>
            </a:r>
            <a:r>
              <a:rPr lang="en-US" altLang="zh-CN" sz="2000" dirty="0"/>
              <a:t>8</a:t>
            </a:r>
            <a:r>
              <a:rPr lang="zh-CN" altLang="en-US" sz="2000" dirty="0"/>
              <a:t>）旅行售货员问题</a:t>
            </a:r>
            <a:endParaRPr lang="zh-CN" altLang="en-US" sz="2000" dirty="0"/>
          </a:p>
          <a:p>
            <a:pPr eaLnBrk="1" hangingPunct="1">
              <a:spcBef>
                <a:spcPts val="600"/>
              </a:spcBef>
            </a:pPr>
            <a:r>
              <a:rPr lang="zh-CN" altLang="en-US" sz="2000" dirty="0"/>
              <a:t>（</a:t>
            </a:r>
            <a:r>
              <a:rPr lang="en-US" altLang="zh-CN" sz="2000" dirty="0"/>
              <a:t>9</a:t>
            </a:r>
            <a:r>
              <a:rPr lang="zh-CN" altLang="en-US" sz="2000" dirty="0"/>
              <a:t>）圆排列问题</a:t>
            </a:r>
            <a:endParaRPr lang="zh-CN" altLang="en-US" sz="2000" dirty="0"/>
          </a:p>
          <a:p>
            <a:pPr eaLnBrk="1" hangingPunct="1">
              <a:spcBef>
                <a:spcPts val="600"/>
              </a:spcBef>
            </a:pPr>
            <a:r>
              <a:rPr lang="zh-CN" altLang="en-US" sz="2000" dirty="0"/>
              <a:t>（</a:t>
            </a:r>
            <a:r>
              <a:rPr lang="en-US" altLang="zh-CN" sz="2000" dirty="0"/>
              <a:t>10</a:t>
            </a:r>
            <a:r>
              <a:rPr lang="zh-CN" altLang="en-US" sz="2000" dirty="0"/>
              <a:t>）电路板排列问题</a:t>
            </a:r>
            <a:endParaRPr lang="zh-CN" altLang="en-US" sz="2000" dirty="0"/>
          </a:p>
          <a:p>
            <a:pPr eaLnBrk="1" hangingPunct="1">
              <a:spcBef>
                <a:spcPts val="600"/>
              </a:spcBef>
            </a:pPr>
            <a:r>
              <a:rPr lang="zh-CN" altLang="en-US" sz="2000" dirty="0"/>
              <a:t>（</a:t>
            </a:r>
            <a:r>
              <a:rPr lang="en-US" altLang="zh-CN" sz="2000" dirty="0"/>
              <a:t>11</a:t>
            </a:r>
            <a:r>
              <a:rPr lang="zh-CN" altLang="en-US" sz="2000" dirty="0"/>
              <a:t>）连续邮资问题</a:t>
            </a:r>
            <a:endParaRPr lang="zh-CN" altLang="en-US" sz="20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idx="4294967295"/>
          </p:nvPr>
        </p:nvSpPr>
        <p:spPr/>
        <p:txBody>
          <a:bodyPr vert="horz" wrap="square" lIns="91440" tIns="45720" rIns="91440" bIns="45720" anchor="ctr" anchorCtr="0"/>
          <a:p>
            <a:pPr eaLnBrk="1" hangingPunct="1"/>
            <a:r>
              <a:rPr lang="zh-CN" altLang="en-US" dirty="0"/>
              <a:t>装载问题</a:t>
            </a:r>
            <a:endParaRPr lang="zh-CN" altLang="en-US" dirty="0"/>
          </a:p>
        </p:txBody>
      </p:sp>
      <p:sp>
        <p:nvSpPr>
          <p:cNvPr id="32771" name="Rectangle 3"/>
          <p:cNvSpPr>
            <a:spLocks noGrp="1"/>
          </p:cNvSpPr>
          <p:nvPr>
            <p:ph type="body" idx="4294967295"/>
          </p:nvPr>
        </p:nvSpPr>
        <p:spPr>
          <a:xfrm>
            <a:off x="323850" y="1981200"/>
            <a:ext cx="8424863" cy="4114800"/>
          </a:xfrm>
        </p:spPr>
        <p:txBody>
          <a:bodyPr vert="horz" wrap="square" lIns="91440" tIns="45720" rIns="91440" bIns="45720" anchor="t" anchorCtr="0"/>
          <a:p>
            <a:pPr eaLnBrk="1" hangingPunct="1"/>
            <a:r>
              <a:rPr lang="zh-CN" altLang="en-US" sz="2800" b="1" dirty="0"/>
              <a:t>有一批共</a:t>
            </a:r>
            <a:r>
              <a:rPr lang="en-US" altLang="zh-CN" sz="2800" b="1" dirty="0"/>
              <a:t>n</a:t>
            </a:r>
            <a:r>
              <a:rPr lang="zh-CN" altLang="en-US" sz="2800" b="1" dirty="0"/>
              <a:t>个集装箱要装上</a:t>
            </a:r>
            <a:r>
              <a:rPr lang="en-US" altLang="zh-CN" sz="2800" b="1" dirty="0"/>
              <a:t>2</a:t>
            </a:r>
            <a:r>
              <a:rPr lang="zh-CN" altLang="en-US" sz="2800" b="1" dirty="0"/>
              <a:t>艘载重量分别为</a:t>
            </a:r>
            <a:r>
              <a:rPr lang="en-US" altLang="zh-CN" sz="2800" b="1" dirty="0"/>
              <a:t>c</a:t>
            </a:r>
            <a:r>
              <a:rPr lang="en-US" altLang="zh-CN" sz="2800" b="1" baseline="-25000" dirty="0"/>
              <a:t>1</a:t>
            </a:r>
            <a:r>
              <a:rPr lang="zh-CN" altLang="en-US" sz="2800" b="1" dirty="0"/>
              <a:t>和</a:t>
            </a:r>
            <a:r>
              <a:rPr lang="en-US" altLang="zh-CN" sz="2800" b="1" dirty="0"/>
              <a:t>c</a:t>
            </a:r>
            <a:r>
              <a:rPr lang="en-US" altLang="zh-CN" sz="2800" b="1" baseline="-25000" dirty="0"/>
              <a:t>2</a:t>
            </a:r>
            <a:r>
              <a:rPr lang="zh-CN" altLang="en-US" sz="2800" b="1" dirty="0"/>
              <a:t>的轮船，其中集装箱</a:t>
            </a:r>
            <a:r>
              <a:rPr lang="en-US" altLang="zh-CN" sz="2800" b="1" dirty="0"/>
              <a:t>i</a:t>
            </a:r>
            <a:r>
              <a:rPr lang="zh-CN" altLang="en-US" sz="2800" b="1" dirty="0"/>
              <a:t>个重量为</a:t>
            </a:r>
            <a:r>
              <a:rPr lang="en-US" altLang="zh-CN" sz="2800" b="1" dirty="0"/>
              <a:t>w</a:t>
            </a:r>
            <a:r>
              <a:rPr lang="en-US" altLang="zh-CN" sz="2800" b="1" baseline="-25000" dirty="0"/>
              <a:t>i</a:t>
            </a:r>
            <a:r>
              <a:rPr lang="en-US" altLang="zh-CN" sz="2800" b="1" dirty="0"/>
              <a:t>,</a:t>
            </a:r>
            <a:r>
              <a:rPr lang="zh-CN" altLang="en-US" sz="2800" b="1" dirty="0"/>
              <a:t>且</a:t>
            </a:r>
            <a:endParaRPr lang="zh-CN" altLang="en-US" sz="2800" b="1" dirty="0"/>
          </a:p>
          <a:p>
            <a:pPr eaLnBrk="1" hangingPunct="1"/>
            <a:r>
              <a:rPr lang="zh-CN" altLang="en-US" sz="2800" b="1" dirty="0"/>
              <a:t>装载问题要求确定，是否有一个合理的装载方案可将这</a:t>
            </a:r>
            <a:r>
              <a:rPr lang="en-US" altLang="zh-CN" sz="2800" b="1" dirty="0"/>
              <a:t>n</a:t>
            </a:r>
            <a:r>
              <a:rPr lang="zh-CN" altLang="en-US" sz="2800" b="1" dirty="0"/>
              <a:t>个集装箱装上这</a:t>
            </a:r>
            <a:r>
              <a:rPr lang="en-US" altLang="zh-CN" sz="2800" b="1" dirty="0"/>
              <a:t>2</a:t>
            </a:r>
            <a:r>
              <a:rPr lang="zh-CN" altLang="en-US" sz="2800" b="1" dirty="0"/>
              <a:t>艘轮船。如果有，找出一种装载方案。</a:t>
            </a:r>
            <a:endParaRPr lang="zh-CN" altLang="en-US" sz="2800" b="1" dirty="0"/>
          </a:p>
          <a:p>
            <a:pPr lvl="1" eaLnBrk="1" hangingPunct="1"/>
            <a:r>
              <a:rPr lang="zh-CN" altLang="en-US" sz="2400" i="1" dirty="0"/>
              <a:t>例如，当</a:t>
            </a:r>
            <a:r>
              <a:rPr lang="en-US" altLang="zh-CN" sz="2400" i="1" dirty="0"/>
              <a:t>n=3, c</a:t>
            </a:r>
            <a:r>
              <a:rPr lang="en-US" altLang="zh-CN" sz="2400" i="1" baseline="-25000" dirty="0"/>
              <a:t>1</a:t>
            </a:r>
            <a:r>
              <a:rPr lang="en-US" altLang="zh-CN" sz="2400" i="1" dirty="0"/>
              <a:t>=c</a:t>
            </a:r>
            <a:r>
              <a:rPr lang="en-US" altLang="zh-CN" sz="2400" i="1" baseline="-25000" dirty="0"/>
              <a:t>2</a:t>
            </a:r>
            <a:r>
              <a:rPr lang="en-US" altLang="zh-CN" sz="2400" i="1" dirty="0"/>
              <a:t>=50, </a:t>
            </a:r>
            <a:r>
              <a:rPr lang="zh-CN" altLang="en-US" sz="2400" i="1" dirty="0"/>
              <a:t>且</a:t>
            </a:r>
            <a:r>
              <a:rPr lang="en-US" altLang="zh-CN" sz="2400" i="1" dirty="0"/>
              <a:t>w=[10,40,40]</a:t>
            </a:r>
            <a:r>
              <a:rPr lang="zh-CN" altLang="en-US" sz="2400" i="1" dirty="0"/>
              <a:t>时，则可以将集装箱</a:t>
            </a:r>
            <a:r>
              <a:rPr lang="en-US" altLang="zh-CN" sz="2400" i="1" dirty="0"/>
              <a:t>1</a:t>
            </a:r>
            <a:r>
              <a:rPr lang="zh-CN" altLang="en-US" sz="2400" i="1" dirty="0"/>
              <a:t>和</a:t>
            </a:r>
            <a:r>
              <a:rPr lang="en-US" altLang="zh-CN" sz="2400" i="1" dirty="0"/>
              <a:t>2</a:t>
            </a:r>
            <a:r>
              <a:rPr lang="zh-CN" altLang="en-US" sz="2400" i="1" dirty="0"/>
              <a:t>装到第一艘轮船上，而将集装箱</a:t>
            </a:r>
            <a:r>
              <a:rPr lang="en-US" altLang="zh-CN" sz="2400" i="1" dirty="0"/>
              <a:t>3</a:t>
            </a:r>
            <a:r>
              <a:rPr lang="zh-CN" altLang="en-US" sz="2400" i="1" dirty="0"/>
              <a:t>装到第二艘轮船上；如果</a:t>
            </a:r>
            <a:r>
              <a:rPr lang="en-US" altLang="zh-CN" sz="2400" i="1" dirty="0"/>
              <a:t>w=[20,40,40]</a:t>
            </a:r>
            <a:r>
              <a:rPr lang="zh-CN" altLang="en-US" sz="2400" i="1" dirty="0"/>
              <a:t>，则无法将这</a:t>
            </a:r>
            <a:r>
              <a:rPr lang="en-US" altLang="zh-CN" sz="2400" i="1" dirty="0"/>
              <a:t>3</a:t>
            </a:r>
            <a:r>
              <a:rPr lang="zh-CN" altLang="en-US" sz="2400" i="1" dirty="0"/>
              <a:t>个集装箱都装上轮船。</a:t>
            </a:r>
            <a:endParaRPr lang="zh-CN" altLang="en-US" sz="2400" i="1" dirty="0"/>
          </a:p>
        </p:txBody>
      </p:sp>
      <p:graphicFrame>
        <p:nvGraphicFramePr>
          <p:cNvPr id="32772" name="Object 4"/>
          <p:cNvGraphicFramePr>
            <a:graphicFrameLocks noGrp="1" noChangeAspect="1"/>
          </p:cNvGraphicFramePr>
          <p:nvPr>
            <p:ph sz="half" idx="1"/>
          </p:nvPr>
        </p:nvGraphicFramePr>
        <p:xfrm>
          <a:off x="6300788" y="2263775"/>
          <a:ext cx="1655762" cy="804863"/>
        </p:xfrm>
        <a:graphic>
          <a:graphicData uri="http://schemas.openxmlformats.org/presentationml/2006/ole">
            <mc:AlternateContent xmlns:mc="http://schemas.openxmlformats.org/markup-compatibility/2006">
              <mc:Choice xmlns:v="urn:schemas-microsoft-com:vml" Requires="v">
                <p:oleObj spid="_x0000_s3078" name="" r:id="rId1" imgW="888365" imgH="431800" progId="Equation.DSMT4">
                  <p:embed/>
                </p:oleObj>
              </mc:Choice>
              <mc:Fallback>
                <p:oleObj name="" r:id="rId1" imgW="888365" imgH="431800" progId="Equation.DSMT4">
                  <p:embed/>
                  <p:pic>
                    <p:nvPicPr>
                      <p:cNvPr id="0" name="图片 3077"/>
                      <p:cNvPicPr/>
                      <p:nvPr/>
                    </p:nvPicPr>
                    <p:blipFill>
                      <a:blip r:embed="rId2"/>
                      <a:srcRect/>
                      <a:stretch>
                        <a:fillRect/>
                      </a:stretch>
                    </p:blipFill>
                    <p:spPr>
                      <a:xfrm>
                        <a:off x="6300788" y="2263775"/>
                        <a:ext cx="1655762" cy="804863"/>
                      </a:xfrm>
                      <a:prstGeom prst="rect">
                        <a:avLst/>
                      </a:prstGeom>
                      <a:noFill/>
                      <a:ln w="38100">
                        <a:miter/>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214313" y="62706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装载</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89796"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33796" name="Rectangle 7"/>
          <p:cNvSpPr/>
          <p:nvPr/>
        </p:nvSpPr>
        <p:spPr>
          <a:xfrm>
            <a:off x="0" y="3214688"/>
            <a:ext cx="9144000" cy="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33797" name="Text Box 8"/>
          <p:cNvSpPr txBox="1"/>
          <p:nvPr/>
        </p:nvSpPr>
        <p:spPr>
          <a:xfrm>
            <a:off x="250825" y="1412875"/>
            <a:ext cx="8589963" cy="26781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容易证明，如果一个给定装载问题有解，则采用下面的策略可得到最优装载方案。</a:t>
            </a:r>
            <a:endParaRPr lang="zh-CN" altLang="en-US"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(1)</a:t>
            </a:r>
            <a:r>
              <a:rPr lang="zh-CN" altLang="en-US" sz="2400" dirty="0">
                <a:latin typeface="Arial" panose="020B0604020202020204" pitchFamily="34" charset="0"/>
                <a:ea typeface="楷体_GB2312" pitchFamily="49" charset="-122"/>
              </a:rPr>
              <a:t>首先将第一艘轮船尽可能装满；</a:t>
            </a:r>
            <a:endParaRPr lang="zh-CN" altLang="en-US" sz="2400" dirty="0">
              <a:latin typeface="Arial" panose="020B0604020202020204" pitchFamily="34" charset="0"/>
              <a:ea typeface="楷体_GB2312" pitchFamily="49" charset="-122"/>
            </a:endParaRPr>
          </a:p>
          <a:p>
            <a:pPr marL="0" lvl="0" indent="0" eaLnBrk="1" hangingPunct="1">
              <a:spcBef>
                <a:spcPct val="0"/>
              </a:spcBef>
              <a:buNone/>
            </a:pP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将剩余的集装箱装上第二艘轮船。</a:t>
            </a:r>
            <a:endParaRPr lang="zh-CN" altLang="en-US" sz="2400" dirty="0">
              <a:latin typeface="Arial" panose="020B0604020202020204" pitchFamily="34" charset="0"/>
              <a:ea typeface="楷体_GB2312" pitchFamily="49" charset="-122"/>
            </a:endParaRPr>
          </a:p>
          <a:p>
            <a:pPr marL="0" lvl="0" indent="0" eaLnBrk="1" hangingPunct="1">
              <a:spcBef>
                <a:spcPct val="0"/>
              </a:spcBef>
              <a:buNone/>
            </a:pPr>
            <a:r>
              <a:rPr lang="zh-CN" altLang="en-US" sz="2400" dirty="0">
                <a:latin typeface="Arial" panose="020B0604020202020204" pitchFamily="34" charset="0"/>
                <a:ea typeface="楷体_GB2312" pitchFamily="49" charset="-122"/>
              </a:rPr>
              <a:t>将第一艘轮船尽可能装满等价于选取全体集装箱的一个子集，使该子集中集装箱重量之和最接近。由此可知，装载问题等价于以下特殊的</a:t>
            </a:r>
            <a:r>
              <a:rPr lang="en-US" altLang="zh-CN" sz="2400" dirty="0">
                <a:latin typeface="Arial" panose="020B0604020202020204" pitchFamily="34" charset="0"/>
                <a:ea typeface="楷体_GB2312" pitchFamily="49" charset="-122"/>
              </a:rPr>
              <a:t>0-1</a:t>
            </a:r>
            <a:r>
              <a:rPr lang="zh-CN" altLang="en-US" sz="2400" dirty="0">
                <a:latin typeface="Arial" panose="020B0604020202020204" pitchFamily="34" charset="0"/>
                <a:ea typeface="楷体_GB2312" pitchFamily="49" charset="-122"/>
              </a:rPr>
              <a:t>背包问题。</a:t>
            </a:r>
            <a:endParaRPr lang="zh-CN" altLang="en-US" sz="2400" dirty="0">
              <a:latin typeface="Arial" panose="020B0604020202020204" pitchFamily="34" charset="0"/>
              <a:ea typeface="楷体_GB2312" pitchFamily="49" charset="-122"/>
            </a:endParaRPr>
          </a:p>
        </p:txBody>
      </p:sp>
      <p:sp>
        <p:nvSpPr>
          <p:cNvPr id="33798" name="Rectangle 10"/>
          <p:cNvSpPr/>
          <p:nvPr/>
        </p:nvSpPr>
        <p:spPr>
          <a:xfrm>
            <a:off x="0" y="3214688"/>
            <a:ext cx="9144000" cy="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graphicFrame>
        <p:nvGraphicFramePr>
          <p:cNvPr id="33799" name="Object 9"/>
          <p:cNvGraphicFramePr>
            <a:graphicFrameLocks noChangeAspect="1"/>
          </p:cNvGraphicFramePr>
          <p:nvPr/>
        </p:nvGraphicFramePr>
        <p:xfrm>
          <a:off x="1258888" y="4149725"/>
          <a:ext cx="1871662" cy="1851025"/>
        </p:xfrm>
        <a:graphic>
          <a:graphicData uri="http://schemas.openxmlformats.org/presentationml/2006/ole">
            <mc:AlternateContent xmlns:mc="http://schemas.openxmlformats.org/markup-compatibility/2006">
              <mc:Choice xmlns:v="urn:schemas-microsoft-com:vml" Requires="v">
                <p:oleObj spid="_x0000_s3079" name="" r:id="rId1" imgW="1104900" imgH="1104900" progId="Equation.3">
                  <p:embed/>
                </p:oleObj>
              </mc:Choice>
              <mc:Fallback>
                <p:oleObj name="" r:id="rId1" imgW="1104900" imgH="1104900" progId="Equation.3">
                  <p:embed/>
                  <p:pic>
                    <p:nvPicPr>
                      <p:cNvPr id="0" name="图片 3078"/>
                      <p:cNvPicPr/>
                      <p:nvPr/>
                    </p:nvPicPr>
                    <p:blipFill>
                      <a:blip r:embed="rId2"/>
                      <a:stretch>
                        <a:fillRect/>
                      </a:stretch>
                    </p:blipFill>
                    <p:spPr>
                      <a:xfrm>
                        <a:off x="1258888" y="4149725"/>
                        <a:ext cx="1871662" cy="1851025"/>
                      </a:xfrm>
                      <a:prstGeom prst="rect">
                        <a:avLst/>
                      </a:prstGeom>
                      <a:noFill/>
                      <a:ln w="38100">
                        <a:noFill/>
                        <a:miter/>
                      </a:ln>
                    </p:spPr>
                  </p:pic>
                </p:oleObj>
              </mc:Fallback>
            </mc:AlternateContent>
          </a:graphicData>
        </a:graphic>
      </p:graphicFrame>
      <p:sp>
        <p:nvSpPr>
          <p:cNvPr id="289804" name="Text Box 12"/>
          <p:cNvSpPr txBox="1">
            <a:spLocks noChangeArrowheads="1"/>
          </p:cNvSpPr>
          <p:nvPr/>
        </p:nvSpPr>
        <p:spPr bwMode="auto">
          <a:xfrm>
            <a:off x="3779838" y="4797425"/>
            <a:ext cx="4968875" cy="12382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rPr>
              <a:t>用回溯法设计解装载问题的</a:t>
            </a:r>
            <a:r>
              <a:rPr kumimoji="0" lang="en-US" altLang="zh-CN" sz="2400" b="0" i="0" u="none" strike="noStrike" kern="1200" cap="none" spc="0" normalizeH="0" baseline="0" noProof="0" dirty="0">
                <a:ln>
                  <a:noFill/>
                </a:ln>
                <a:solidFill>
                  <a:schemeClr val="dk1"/>
                </a:solidFill>
                <a:effectLst/>
                <a:uLnTx/>
                <a:uFillTx/>
                <a:latin typeface="+mn-lt"/>
                <a:ea typeface="楷体_GB2312" pitchFamily="49" charset="-122"/>
                <a:cs typeface="+mn-cs"/>
              </a:rPr>
              <a:t>O(2</a:t>
            </a:r>
            <a:r>
              <a:rPr kumimoji="0" lang="en-US" altLang="zh-CN" sz="2400" b="0" i="0" u="none" strike="noStrike" kern="1200" cap="none" spc="0" normalizeH="0" baseline="30000" noProof="0" dirty="0">
                <a:ln>
                  <a:noFill/>
                </a:ln>
                <a:solidFill>
                  <a:schemeClr val="dk1"/>
                </a:solidFill>
                <a:effectLst/>
                <a:uLnTx/>
                <a:uFillTx/>
                <a:latin typeface="+mn-lt"/>
                <a:ea typeface="楷体_GB2312" pitchFamily="49" charset="-122"/>
                <a:cs typeface="+mn-cs"/>
              </a:rPr>
              <a:t>n</a:t>
            </a:r>
            <a:r>
              <a:rPr kumimoji="0" lang="en-US" altLang="zh-CN" sz="2400" b="0" i="0" u="none" strike="noStrike" kern="1200" cap="none" spc="0" normalizeH="0" baseline="0" noProof="0" dirty="0">
                <a:ln>
                  <a:noFill/>
                </a:ln>
                <a:solidFill>
                  <a:schemeClr val="dk1"/>
                </a:solidFill>
                <a:effectLst/>
                <a:uLnTx/>
                <a:uFillTx/>
                <a:latin typeface="+mn-lt"/>
                <a:ea typeface="楷体_GB2312" pitchFamily="49" charset="-122"/>
                <a:cs typeface="+mn-cs"/>
              </a:rPr>
              <a:t>)</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rPr>
              <a:t>计算时间算法。在某些情况下该算法优于动态规划算法。</a:t>
            </a:r>
            <a:endPar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9804"/>
                                        </p:tgtEl>
                                        <p:attrNameLst>
                                          <p:attrName>style.visibility</p:attrName>
                                        </p:attrNameLst>
                                      </p:cBhvr>
                                      <p:to>
                                        <p:strVal val="visible"/>
                                      </p:to>
                                    </p:set>
                                    <p:animEffect transition="in" filter="blinds(horizontal)">
                                      <p:cBhvr>
                                        <p:cTn id="7" dur="500"/>
                                        <p:tgtEl>
                                          <p:spTgt spid="289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0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noProof="0" dirty="0">
                <a:ln>
                  <a:noFill/>
                </a:ln>
                <a:effectLst>
                  <a:outerShdw blurRad="38100" dist="38100" dir="2700000" algn="tl">
                    <a:srgbClr val="C0C0C0"/>
                  </a:outerShdw>
                </a:effectLst>
                <a:uLnTx/>
                <a:uFillTx/>
                <a:ea typeface="黑体" panose="02010609060101010101" pitchFamily="2" charset="-122"/>
                <a:sym typeface="+mn-ea"/>
              </a:rPr>
              <a:t>装载</a:t>
            </a:r>
            <a:r>
              <a:rPr lang="zh-CN" altLang="en-US" noProof="0" dirty="0" smtClean="0">
                <a:ln>
                  <a:noFill/>
                </a:ln>
                <a:effectLst>
                  <a:outerShdw blurRad="38100" dist="38100" dir="2700000" algn="tl">
                    <a:srgbClr val="C0C0C0"/>
                  </a:outerShdw>
                </a:effectLst>
                <a:uLnTx/>
                <a:uFillTx/>
                <a:ea typeface="黑体" panose="02010609060101010101" pitchFamily="2" charset="-122"/>
                <a:sym typeface="+mn-ea"/>
              </a:rPr>
              <a:t>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1659255" y="1981200"/>
            <a:ext cx="5824855" cy="4114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3"/>
          <p:cNvSpPr>
            <a:spLocks noGrp="1"/>
          </p:cNvSpPr>
          <p:nvPr>
            <p:ph type="body" idx="4294967295"/>
          </p:nvPr>
        </p:nvSpPr>
        <p:spPr>
          <a:xfrm>
            <a:off x="457200" y="1557338"/>
            <a:ext cx="8229600" cy="4568825"/>
          </a:xfrm>
        </p:spPr>
        <p:txBody>
          <a:bodyPr vert="horz" wrap="square" lIns="91440" tIns="45720" rIns="91440" bIns="45720" anchor="t" anchorCtr="0"/>
          <a:p>
            <a:pPr eaLnBrk="1" hangingPunct="1"/>
            <a:r>
              <a:rPr lang="zh-CN" altLang="en-US" sz="2800" dirty="0"/>
              <a:t>解空间：子集树</a:t>
            </a:r>
            <a:endParaRPr lang="zh-CN" altLang="en-US" sz="2800" dirty="0"/>
          </a:p>
          <a:p>
            <a:pPr eaLnBrk="1" hangingPunct="1"/>
            <a:r>
              <a:rPr lang="zh-CN" altLang="en-US" sz="2800" dirty="0"/>
              <a:t>在搜索解空间树时，只要其左儿子结点是一个可行结点，就进入其左子树	</a:t>
            </a:r>
            <a:endParaRPr lang="zh-CN" altLang="en-US" sz="2800" dirty="0"/>
          </a:p>
          <a:p>
            <a:pPr lvl="1" eaLnBrk="1" hangingPunct="1"/>
            <a:r>
              <a:rPr lang="zh-CN" altLang="en-US" sz="2400" dirty="0"/>
              <a:t>约束函数：</a:t>
            </a:r>
            <a:endParaRPr lang="zh-CN" altLang="en-US" sz="2400" dirty="0"/>
          </a:p>
          <a:p>
            <a:pPr eaLnBrk="1" hangingPunct="1"/>
            <a:r>
              <a:rPr lang="zh-CN" altLang="en-US" sz="2800" dirty="0"/>
              <a:t>在右子树中有可能包含最优解时才进入右子树</a:t>
            </a:r>
            <a:endParaRPr lang="zh-CN" altLang="en-US" sz="2800" dirty="0"/>
          </a:p>
          <a:p>
            <a:pPr lvl="1" eaLnBrk="1" hangingPunct="1"/>
            <a:r>
              <a:rPr lang="zh-CN" altLang="en-US" sz="2400" dirty="0"/>
              <a:t>限界函数 ：当前载重量</a:t>
            </a:r>
            <a:r>
              <a:rPr lang="en-US" altLang="zh-CN" sz="2400" dirty="0"/>
              <a:t> + </a:t>
            </a:r>
            <a:r>
              <a:rPr lang="zh-CN" altLang="en-US" sz="2400" dirty="0"/>
              <a:t>剩余集装箱的重量</a:t>
            </a:r>
            <a:r>
              <a:rPr lang="en-US" altLang="zh-CN" sz="2400" dirty="0"/>
              <a:t> </a:t>
            </a:r>
            <a:r>
              <a:rPr lang="en-US" altLang="zh-CN" sz="2400" dirty="0">
                <a:sym typeface="Symbol" panose="05050102010706020507" pitchFamily="18" charset="2"/>
              </a:rPr>
              <a:t> </a:t>
            </a:r>
            <a:r>
              <a:rPr lang="zh-CN" altLang="en-US" sz="2400" dirty="0"/>
              <a:t>当前最优载重量时，剪去右子树</a:t>
            </a:r>
            <a:endParaRPr lang="zh-CN" altLang="en-US" dirty="0"/>
          </a:p>
        </p:txBody>
      </p:sp>
      <p:graphicFrame>
        <p:nvGraphicFramePr>
          <p:cNvPr id="34819" name="Object 209"/>
          <p:cNvGraphicFramePr>
            <a:graphicFrameLocks noGrp="1" noChangeAspect="1"/>
          </p:cNvGraphicFramePr>
          <p:nvPr>
            <p:ph sz="half" idx="1"/>
          </p:nvPr>
        </p:nvGraphicFramePr>
        <p:xfrm>
          <a:off x="3059113" y="2781300"/>
          <a:ext cx="1441450" cy="817563"/>
        </p:xfrm>
        <a:graphic>
          <a:graphicData uri="http://schemas.openxmlformats.org/presentationml/2006/ole">
            <mc:AlternateContent xmlns:mc="http://schemas.openxmlformats.org/markup-compatibility/2006">
              <mc:Choice xmlns:v="urn:schemas-microsoft-com:vml" Requires="v">
                <p:oleObj spid="_x0000_s3076" name="" r:id="rId1" imgW="761365" imgH="431800" progId="Equation.3">
                  <p:embed/>
                </p:oleObj>
              </mc:Choice>
              <mc:Fallback>
                <p:oleObj name="" r:id="rId1" imgW="761365" imgH="431800" progId="Equation.3">
                  <p:embed/>
                  <p:pic>
                    <p:nvPicPr>
                      <p:cNvPr id="0" name="图片 3075"/>
                      <p:cNvPicPr/>
                      <p:nvPr/>
                    </p:nvPicPr>
                    <p:blipFill>
                      <a:blip r:embed="rId2"/>
                      <a:srcRect/>
                      <a:stretch>
                        <a:fillRect/>
                      </a:stretch>
                    </p:blipFill>
                    <p:spPr>
                      <a:xfrm>
                        <a:off x="3059113" y="2781300"/>
                        <a:ext cx="1441450" cy="817563"/>
                      </a:xfrm>
                      <a:prstGeom prst="rect">
                        <a:avLst/>
                      </a:prstGeom>
                      <a:noFill/>
                      <a:ln w="38100">
                        <a:miter/>
                      </a:ln>
                    </p:spPr>
                  </p:pic>
                </p:oleObj>
              </mc:Fallback>
            </mc:AlternateContent>
          </a:graphicData>
        </a:graphic>
      </p:graphicFrame>
      <p:sp>
        <p:nvSpPr>
          <p:cNvPr id="34820" name="Rectangle 213"/>
          <p:cNvSpPr>
            <a:spLocks noGrp="1"/>
          </p:cNvSpPr>
          <p:nvPr>
            <p:ph type="title" idx="4294967295"/>
          </p:nvPr>
        </p:nvSpPr>
        <p:spPr/>
        <p:txBody>
          <a:bodyPr vert="horz" wrap="square" lIns="91440" tIns="45720" rIns="91440" bIns="45720" anchor="ctr" anchorCtr="0"/>
          <a:p>
            <a:pPr eaLnBrk="1" hangingPunct="1"/>
            <a:r>
              <a:rPr lang="zh-CN" altLang="en-US" dirty="0"/>
              <a:t>装载问题的回溯法性质分析</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装载</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91845" name="Rectangle 5"/>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35844" name="Text Box 6"/>
          <p:cNvSpPr txBox="1"/>
          <p:nvPr/>
        </p:nvSpPr>
        <p:spPr>
          <a:xfrm>
            <a:off x="144463" y="1700213"/>
            <a:ext cx="5003800" cy="2678112"/>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解空间：子集树</a:t>
            </a:r>
            <a:endParaRPr lang="zh-CN" altLang="en-US"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可行性</a:t>
            </a:r>
            <a:r>
              <a:rPr lang="zh-CN" altLang="en-US" sz="2400" dirty="0">
                <a:solidFill>
                  <a:srgbClr val="C00000"/>
                </a:solidFill>
                <a:latin typeface="Arial" panose="020B0604020202020204" pitchFamily="34" charset="0"/>
                <a:ea typeface="楷体_GB2312" pitchFamily="49" charset="-122"/>
              </a:rPr>
              <a:t>约束函数</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选择当前元素</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endParaRPr lang="zh-CN" altLang="en-US"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solidFill>
                  <a:srgbClr val="C00000"/>
                </a:solidFill>
                <a:latin typeface="Arial" panose="020B0604020202020204" pitchFamily="34" charset="0"/>
                <a:ea typeface="楷体_GB2312" pitchFamily="49" charset="-122"/>
              </a:rPr>
              <a:t>限界函数</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不选择当前元素</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：当前载重量</a:t>
            </a:r>
            <a:r>
              <a:rPr lang="en-US" altLang="zh-CN" sz="2400" dirty="0">
                <a:latin typeface="Arial" panose="020B0604020202020204" pitchFamily="34" charset="0"/>
                <a:ea typeface="楷体_GB2312" pitchFamily="49" charset="-122"/>
              </a:rPr>
              <a:t>cw+</a:t>
            </a:r>
            <a:r>
              <a:rPr lang="zh-CN" altLang="en-US" sz="2400" dirty="0">
                <a:latin typeface="Arial" panose="020B0604020202020204" pitchFamily="34" charset="0"/>
                <a:ea typeface="楷体_GB2312" pitchFamily="49" charset="-122"/>
              </a:rPr>
              <a:t>剩余集装箱的重量</a:t>
            </a:r>
            <a:r>
              <a:rPr lang="en-US" altLang="zh-CN" sz="2400" dirty="0">
                <a:latin typeface="Arial" panose="020B0604020202020204" pitchFamily="34" charset="0"/>
                <a:ea typeface="楷体_GB2312" pitchFamily="49" charset="-122"/>
              </a:rPr>
              <a:t>r</a:t>
            </a:r>
            <a:r>
              <a:rPr lang="en-US" altLang="zh-CN" sz="2400" dirty="0">
                <a:latin typeface="Arial" panose="020B0604020202020204" pitchFamily="34" charset="0"/>
                <a:ea typeface="楷体_GB2312" pitchFamily="49" charset="-122"/>
                <a:sym typeface="Symbol" panose="05050102010706020507" pitchFamily="18" charset="2"/>
              </a:rPr>
              <a:t></a:t>
            </a:r>
            <a:r>
              <a:rPr lang="zh-CN" altLang="en-US" sz="2400" dirty="0">
                <a:latin typeface="Arial" panose="020B0604020202020204" pitchFamily="34" charset="0"/>
                <a:ea typeface="楷体_GB2312" pitchFamily="49" charset="-122"/>
              </a:rPr>
              <a:t>当前最优载重量</a:t>
            </a:r>
            <a:r>
              <a:rPr lang="en-US" altLang="zh-CN" sz="2400" dirty="0">
                <a:latin typeface="Arial" panose="020B0604020202020204" pitchFamily="34" charset="0"/>
                <a:ea typeface="楷体_GB2312" pitchFamily="49" charset="-122"/>
              </a:rPr>
              <a:t>bestw</a:t>
            </a:r>
            <a:endParaRPr lang="en-US" altLang="zh-CN" sz="2400" dirty="0">
              <a:latin typeface="Arial" panose="020B0604020202020204" pitchFamily="34" charset="0"/>
              <a:ea typeface="楷体_GB2312" pitchFamily="49" charset="-122"/>
            </a:endParaRPr>
          </a:p>
        </p:txBody>
      </p:sp>
      <p:pic>
        <p:nvPicPr>
          <p:cNvPr id="35845" name="Picture 9" descr="t51"/>
          <p:cNvPicPr>
            <a:picLocks noChangeAspect="1"/>
          </p:cNvPicPr>
          <p:nvPr/>
        </p:nvPicPr>
        <p:blipFill>
          <a:blip r:embed="rId1"/>
          <a:stretch>
            <a:fillRect/>
          </a:stretch>
        </p:blipFill>
        <p:spPr>
          <a:xfrm>
            <a:off x="395288" y="4359275"/>
            <a:ext cx="3671887" cy="1857375"/>
          </a:xfrm>
          <a:prstGeom prst="rect">
            <a:avLst/>
          </a:prstGeom>
          <a:noFill/>
          <a:ln w="9525">
            <a:noFill/>
          </a:ln>
        </p:spPr>
      </p:pic>
      <p:sp>
        <p:nvSpPr>
          <p:cNvPr id="35846" name="Rectangle 13"/>
          <p:cNvSpPr/>
          <p:nvPr/>
        </p:nvSpPr>
        <p:spPr>
          <a:xfrm>
            <a:off x="4743450" y="2052638"/>
            <a:ext cx="4089400" cy="424815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266700" eaLnBrk="1" hangingPunct="1">
              <a:spcBef>
                <a:spcPct val="0"/>
              </a:spcBef>
              <a:buNone/>
            </a:pPr>
            <a:r>
              <a:rPr lang="en-US" altLang="zh-CN" sz="1800" dirty="0">
                <a:latin typeface="Arial" panose="020B0604020202020204" pitchFamily="34" charset="0"/>
                <a:ea typeface="楷体_GB2312" pitchFamily="49" charset="-122"/>
              </a:rPr>
              <a:t>void </a:t>
            </a:r>
            <a:r>
              <a:rPr lang="en-US" altLang="zh-CN" sz="1800" b="1" dirty="0">
                <a:latin typeface="Arial" panose="020B0604020202020204" pitchFamily="34" charset="0"/>
                <a:ea typeface="楷体_GB2312" pitchFamily="49" charset="-122"/>
              </a:rPr>
              <a:t>backtrack</a:t>
            </a:r>
            <a:r>
              <a:rPr lang="en-US" altLang="zh-CN" sz="1800" dirty="0">
                <a:latin typeface="Arial" panose="020B0604020202020204" pitchFamily="34" charset="0"/>
                <a:ea typeface="楷体_GB2312" pitchFamily="49" charset="-122"/>
              </a:rPr>
              <a:t> (int i)</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 </a:t>
            </a:r>
            <a:r>
              <a:rPr lang="zh-CN" altLang="en-US" sz="1800" dirty="0">
                <a:latin typeface="Arial" panose="020B0604020202020204" pitchFamily="34" charset="0"/>
                <a:ea typeface="楷体_GB2312" pitchFamily="49" charset="-122"/>
              </a:rPr>
              <a:t>搜索第</a:t>
            </a:r>
            <a:r>
              <a:rPr lang="en-US" altLang="zh-CN" sz="1800" dirty="0">
                <a:latin typeface="Arial" panose="020B0604020202020204" pitchFamily="34" charset="0"/>
                <a:ea typeface="楷体_GB2312" pitchFamily="49" charset="-122"/>
              </a:rPr>
              <a:t>i</a:t>
            </a:r>
            <a:r>
              <a:rPr lang="zh-CN" altLang="en-US" sz="1800" dirty="0">
                <a:latin typeface="Arial" panose="020B0604020202020204" pitchFamily="34" charset="0"/>
                <a:ea typeface="楷体_GB2312" pitchFamily="49" charset="-122"/>
              </a:rPr>
              <a:t>层结点</a:t>
            </a:r>
            <a:endParaRPr lang="zh-CN" altLang="en-US" sz="1800" dirty="0">
              <a:latin typeface="Arial" panose="020B0604020202020204" pitchFamily="34" charset="0"/>
              <a:ea typeface="楷体_GB2312" pitchFamily="49" charset="-122"/>
            </a:endParaRPr>
          </a:p>
          <a:p>
            <a:pPr marL="0" lvl="0" indent="266700" eaLnBrk="1" hangingPunct="1">
              <a:spcBef>
                <a:spcPct val="0"/>
              </a:spcBef>
              <a:buNone/>
            </a:pPr>
            <a:r>
              <a:rPr lang="zh-CN" altLang="en-US"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if</a:t>
            </a:r>
            <a:r>
              <a:rPr lang="en-US" altLang="zh-CN" sz="1800" dirty="0">
                <a:latin typeface="Arial" panose="020B0604020202020204" pitchFamily="34" charset="0"/>
                <a:ea typeface="楷体_GB2312" pitchFamily="49" charset="-122"/>
              </a:rPr>
              <a:t> (i &gt; n)  // </a:t>
            </a:r>
            <a:r>
              <a:rPr lang="zh-CN" altLang="en-US" sz="1800" dirty="0">
                <a:latin typeface="Arial" panose="020B0604020202020204" pitchFamily="34" charset="0"/>
                <a:ea typeface="楷体_GB2312" pitchFamily="49" charset="-122"/>
              </a:rPr>
              <a:t>到达叶结点</a:t>
            </a:r>
            <a:endParaRPr lang="zh-CN" altLang="en-US" sz="1800" dirty="0">
              <a:latin typeface="Arial" panose="020B0604020202020204" pitchFamily="34" charset="0"/>
              <a:ea typeface="楷体_GB2312" pitchFamily="49" charset="-122"/>
            </a:endParaRPr>
          </a:p>
          <a:p>
            <a:pPr marL="0" lvl="0" indent="266700" eaLnBrk="1" hangingPunct="1">
              <a:spcBef>
                <a:spcPct val="0"/>
              </a:spcBef>
              <a:buNone/>
            </a:pPr>
            <a:r>
              <a:rPr lang="zh-CN" altLang="en-US" sz="1800" dirty="0">
                <a:latin typeface="Arial" panose="020B0604020202020204" pitchFamily="34" charset="0"/>
                <a:ea typeface="楷体_GB2312" pitchFamily="49" charset="-122"/>
              </a:rPr>
              <a:t>      更新最优解</a:t>
            </a:r>
            <a:r>
              <a:rPr lang="en-US" altLang="zh-CN" sz="1800" dirty="0">
                <a:latin typeface="Arial" panose="020B0604020202020204" pitchFamily="34" charset="0"/>
                <a:ea typeface="楷体_GB2312" pitchFamily="49" charset="-122"/>
              </a:rPr>
              <a:t>bestx,bestw;return;</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r -= w[i];</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if </a:t>
            </a:r>
            <a:r>
              <a:rPr lang="en-US" altLang="zh-CN" sz="1800" dirty="0">
                <a:latin typeface="Arial" panose="020B0604020202020204" pitchFamily="34" charset="0"/>
                <a:ea typeface="楷体_GB2312" pitchFamily="49" charset="-122"/>
              </a:rPr>
              <a:t>(cw + w[i] &lt;= c) {// </a:t>
            </a:r>
            <a:r>
              <a:rPr lang="zh-CN" altLang="en-US" sz="1800" dirty="0">
                <a:latin typeface="Arial" panose="020B0604020202020204" pitchFamily="34" charset="0"/>
                <a:ea typeface="楷体_GB2312" pitchFamily="49" charset="-122"/>
              </a:rPr>
              <a:t>搜索左子树</a:t>
            </a:r>
            <a:endParaRPr lang="zh-CN" altLang="en-US" sz="1800" dirty="0">
              <a:latin typeface="Arial" panose="020B0604020202020204" pitchFamily="34" charset="0"/>
              <a:ea typeface="楷体_GB2312" pitchFamily="49" charset="-122"/>
            </a:endParaRPr>
          </a:p>
          <a:p>
            <a:pPr marL="0" lvl="0" indent="266700" eaLnBrk="1" hangingPunct="1">
              <a:spcBef>
                <a:spcPct val="0"/>
              </a:spcBef>
              <a:buNone/>
            </a:pPr>
            <a:r>
              <a:rPr lang="zh-CN" altLang="en-US" sz="1800" dirty="0">
                <a:latin typeface="Arial" panose="020B0604020202020204" pitchFamily="34" charset="0"/>
                <a:ea typeface="楷体_GB2312" pitchFamily="49" charset="-122"/>
              </a:rPr>
              <a:t>         </a:t>
            </a:r>
            <a:r>
              <a:rPr lang="en-US" altLang="zh-CN" sz="1800" dirty="0">
                <a:latin typeface="Arial" panose="020B0604020202020204" pitchFamily="34" charset="0"/>
                <a:ea typeface="楷体_GB2312" pitchFamily="49" charset="-122"/>
              </a:rPr>
              <a:t>x[i] = 1;</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cw += w[i];</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backtrack</a:t>
            </a:r>
            <a:r>
              <a:rPr lang="en-US" altLang="zh-CN" sz="1800" dirty="0">
                <a:latin typeface="Arial" panose="020B0604020202020204" pitchFamily="34" charset="0"/>
                <a:ea typeface="楷体_GB2312" pitchFamily="49" charset="-122"/>
              </a:rPr>
              <a:t>(i + 1);</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cw -= w[i];      }</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if </a:t>
            </a:r>
            <a:r>
              <a:rPr lang="en-US" altLang="zh-CN" sz="1800" dirty="0">
                <a:latin typeface="Arial" panose="020B0604020202020204" pitchFamily="34" charset="0"/>
                <a:ea typeface="楷体_GB2312" pitchFamily="49" charset="-122"/>
              </a:rPr>
              <a:t>(cw + r &gt; bestw)  {</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x[i] = 0;  // </a:t>
            </a:r>
            <a:r>
              <a:rPr lang="zh-CN" altLang="en-US" sz="1800" dirty="0">
                <a:latin typeface="Arial" panose="020B0604020202020204" pitchFamily="34" charset="0"/>
                <a:ea typeface="楷体_GB2312" pitchFamily="49" charset="-122"/>
              </a:rPr>
              <a:t>搜索右子树</a:t>
            </a:r>
            <a:endParaRPr lang="zh-CN" altLang="en-US" sz="1800" dirty="0">
              <a:latin typeface="Arial" panose="020B0604020202020204" pitchFamily="34" charset="0"/>
              <a:ea typeface="楷体_GB2312" pitchFamily="49" charset="-122"/>
            </a:endParaRPr>
          </a:p>
          <a:p>
            <a:pPr marL="0" lvl="0" indent="266700" eaLnBrk="1" hangingPunct="1">
              <a:spcBef>
                <a:spcPct val="0"/>
              </a:spcBef>
              <a:buNone/>
            </a:pPr>
            <a:r>
              <a:rPr lang="zh-CN" altLang="en-US" sz="1800" dirty="0">
                <a:latin typeface="Arial" panose="020B0604020202020204" pitchFamily="34" charset="0"/>
                <a:ea typeface="楷体_GB2312" pitchFamily="49" charset="-122"/>
              </a:rPr>
              <a:t>         </a:t>
            </a:r>
            <a:r>
              <a:rPr lang="en-US" altLang="zh-CN" sz="1800" b="1" dirty="0">
                <a:latin typeface="Arial" panose="020B0604020202020204" pitchFamily="34" charset="0"/>
                <a:ea typeface="楷体_GB2312" pitchFamily="49" charset="-122"/>
              </a:rPr>
              <a:t>backtrack</a:t>
            </a:r>
            <a:r>
              <a:rPr lang="en-US" altLang="zh-CN" sz="1800" dirty="0">
                <a:latin typeface="Arial" panose="020B0604020202020204" pitchFamily="34" charset="0"/>
                <a:ea typeface="楷体_GB2312" pitchFamily="49" charset="-122"/>
              </a:rPr>
              <a:t>(i + 1);      }</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r += w[i];</a:t>
            </a:r>
            <a:endParaRPr lang="en-US" altLang="zh-CN" sz="1800" dirty="0">
              <a:latin typeface="Arial" panose="020B0604020202020204" pitchFamily="34" charset="0"/>
              <a:ea typeface="楷体_GB2312" pitchFamily="49" charset="-122"/>
            </a:endParaRPr>
          </a:p>
          <a:p>
            <a:pPr marL="0" lvl="0" indent="266700" eaLnBrk="1" hangingPunct="1">
              <a:spcBef>
                <a:spcPct val="0"/>
              </a:spcBef>
              <a:buNone/>
            </a:pPr>
            <a:r>
              <a:rPr lang="en-US" altLang="zh-CN" sz="1800" dirty="0">
                <a:latin typeface="Arial" panose="020B0604020202020204" pitchFamily="34" charset="0"/>
                <a:ea typeface="楷体_GB2312" pitchFamily="49" charset="-122"/>
              </a:rPr>
              <a:t>   }</a:t>
            </a:r>
            <a:endParaRPr lang="en-US" altLang="zh-CN" sz="1800" dirty="0">
              <a:latin typeface="Arial" panose="020B0604020202020204" pitchFamily="34" charset="0"/>
              <a:ea typeface="楷体_GB2312" pitchFamily="49" charset="-122"/>
            </a:endParaRPr>
          </a:p>
        </p:txBody>
      </p:sp>
      <p:graphicFrame>
        <p:nvGraphicFramePr>
          <p:cNvPr id="35847" name="Object 7"/>
          <p:cNvGraphicFramePr>
            <a:graphicFrameLocks noChangeAspect="1"/>
          </p:cNvGraphicFramePr>
          <p:nvPr/>
        </p:nvGraphicFramePr>
        <p:xfrm>
          <a:off x="1277938" y="2447925"/>
          <a:ext cx="1368425" cy="768350"/>
        </p:xfrm>
        <a:graphic>
          <a:graphicData uri="http://schemas.openxmlformats.org/presentationml/2006/ole">
            <mc:AlternateContent xmlns:mc="http://schemas.openxmlformats.org/markup-compatibility/2006">
              <mc:Choice xmlns:v="urn:schemas-microsoft-com:vml" Requires="v">
                <p:oleObj spid="_x0000_s3077" name="" r:id="rId2" imgW="761365" imgH="431800" progId="Equation.3">
                  <p:embed/>
                </p:oleObj>
              </mc:Choice>
              <mc:Fallback>
                <p:oleObj name="" r:id="rId2" imgW="761365" imgH="431800" progId="Equation.3">
                  <p:embed/>
                  <p:pic>
                    <p:nvPicPr>
                      <p:cNvPr id="0" name="图片 3076"/>
                      <p:cNvPicPr/>
                      <p:nvPr/>
                    </p:nvPicPr>
                    <p:blipFill>
                      <a:blip r:embed="rId3"/>
                      <a:stretch>
                        <a:fillRect/>
                      </a:stretch>
                    </p:blipFill>
                    <p:spPr>
                      <a:xfrm>
                        <a:off x="1277938" y="2447925"/>
                        <a:ext cx="1368425" cy="768350"/>
                      </a:xfrm>
                      <a:prstGeom prst="rect">
                        <a:avLst/>
                      </a:prstGeom>
                      <a:noFill/>
                      <a:ln w="38100">
                        <a:noFill/>
                        <a:miter/>
                      </a:ln>
                    </p:spPr>
                  </p:pic>
                </p:oleObj>
              </mc:Fallback>
            </mc:AlternateContent>
          </a:graphicData>
        </a:graphic>
      </p:graphicFrame>
      <p:sp>
        <p:nvSpPr>
          <p:cNvPr id="35848" name="Text Box 7"/>
          <p:cNvSpPr txBox="1"/>
          <p:nvPr/>
        </p:nvSpPr>
        <p:spPr>
          <a:xfrm>
            <a:off x="7308850" y="404813"/>
            <a:ext cx="1882775" cy="18161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400" b="1" dirty="0">
                <a:latin typeface="Calibri" panose="020F0502020204030204" pitchFamily="34" charset="0"/>
              </a:rPr>
              <a:t>变量说明：</a:t>
            </a:r>
            <a:endParaRPr lang="zh-CN" altLang="en-US" sz="1400" b="1"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n</a:t>
            </a:r>
            <a:r>
              <a:rPr lang="zh-CN" altLang="en-US" sz="1400" dirty="0">
                <a:latin typeface="Calibri" panose="020F0502020204030204" pitchFamily="34" charset="0"/>
              </a:rPr>
              <a:t>：集装箱数</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x</a:t>
            </a:r>
            <a:r>
              <a:rPr lang="zh-CN" altLang="en-US" sz="1400" dirty="0">
                <a:latin typeface="Calibri" panose="020F0502020204030204" pitchFamily="34" charset="0"/>
              </a:rPr>
              <a:t>：当前解</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bestx</a:t>
            </a:r>
            <a:r>
              <a:rPr lang="zh-CN" altLang="en-US" sz="1400" dirty="0">
                <a:latin typeface="Calibri" panose="020F0502020204030204" pitchFamily="34" charset="0"/>
              </a:rPr>
              <a:t>：当前最优解</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c</a:t>
            </a:r>
            <a:r>
              <a:rPr lang="zh-CN" altLang="en-US" sz="1400" dirty="0">
                <a:latin typeface="Calibri" panose="020F0502020204030204" pitchFamily="34" charset="0"/>
              </a:rPr>
              <a:t>：第一艘轮船的载重</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cw</a:t>
            </a:r>
            <a:r>
              <a:rPr lang="zh-CN" altLang="en-US" sz="1400" dirty="0">
                <a:latin typeface="Calibri" panose="020F0502020204030204" pitchFamily="34" charset="0"/>
              </a:rPr>
              <a:t>：当前载重</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bestw</a:t>
            </a:r>
            <a:r>
              <a:rPr lang="zh-CN" altLang="en-US" sz="1400" dirty="0">
                <a:latin typeface="Calibri" panose="020F0502020204030204" pitchFamily="34" charset="0"/>
              </a:rPr>
              <a:t>：当前最优载重</a:t>
            </a:r>
            <a:endParaRPr lang="zh-CN" altLang="en-US" sz="1400" dirty="0">
              <a:latin typeface="Calibri" panose="020F0502020204030204" pitchFamily="34" charset="0"/>
            </a:endParaRPr>
          </a:p>
          <a:p>
            <a:pPr marL="0" lvl="0" indent="0" eaLnBrk="1" hangingPunct="1">
              <a:spcBef>
                <a:spcPct val="0"/>
              </a:spcBef>
              <a:buNone/>
            </a:pPr>
            <a:r>
              <a:rPr lang="en-US" altLang="zh-CN" sz="1400" dirty="0">
                <a:latin typeface="Calibri" panose="020F0502020204030204" pitchFamily="34" charset="0"/>
              </a:rPr>
              <a:t>r</a:t>
            </a:r>
            <a:r>
              <a:rPr lang="zh-CN" altLang="en-US" sz="1400" dirty="0">
                <a:latin typeface="Calibri" panose="020F0502020204030204" pitchFamily="34" charset="0"/>
              </a:rPr>
              <a:t>：剩余集装箱重量</a:t>
            </a:r>
            <a:endParaRPr lang="zh-CN" altLang="en-US" sz="1400" dirty="0">
              <a:latin typeface="Calibri" panose="020F0502020204030204"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2" name="Text Box 4"/>
          <p:cNvSpPr txBox="1"/>
          <p:nvPr/>
        </p:nvSpPr>
        <p:spPr>
          <a:xfrm>
            <a:off x="2279650" y="3887788"/>
            <a:ext cx="7508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r=40</a:t>
            </a:r>
            <a:endParaRPr lang="en-US" altLang="zh-CN" sz="2400" dirty="0">
              <a:solidFill>
                <a:srgbClr val="CC3300"/>
              </a:solidFill>
              <a:latin typeface="Calibri" panose="020F0502020204030204" pitchFamily="34" charset="0"/>
            </a:endParaRPr>
          </a:p>
        </p:txBody>
      </p:sp>
      <p:sp>
        <p:nvSpPr>
          <p:cNvPr id="89093" name="Text Box 5"/>
          <p:cNvSpPr txBox="1"/>
          <p:nvPr/>
        </p:nvSpPr>
        <p:spPr>
          <a:xfrm>
            <a:off x="1193800" y="4646613"/>
            <a:ext cx="596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r=0</a:t>
            </a:r>
            <a:endParaRPr lang="en-US" altLang="zh-CN" sz="2400" dirty="0">
              <a:solidFill>
                <a:srgbClr val="CC3300"/>
              </a:solidFill>
              <a:latin typeface="Calibri" panose="020F0502020204030204" pitchFamily="34" charset="0"/>
            </a:endParaRPr>
          </a:p>
        </p:txBody>
      </p:sp>
      <p:sp>
        <p:nvSpPr>
          <p:cNvPr id="89094" name="Text Box 6"/>
          <p:cNvSpPr txBox="1"/>
          <p:nvPr/>
        </p:nvSpPr>
        <p:spPr>
          <a:xfrm>
            <a:off x="3779838" y="2928938"/>
            <a:ext cx="7508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r=80</a:t>
            </a:r>
            <a:endParaRPr lang="en-US" altLang="zh-CN" sz="2400" dirty="0">
              <a:solidFill>
                <a:srgbClr val="CC3300"/>
              </a:solidFill>
              <a:latin typeface="Calibri" panose="020F0502020204030204" pitchFamily="34" charset="0"/>
            </a:endParaRPr>
          </a:p>
        </p:txBody>
      </p:sp>
      <p:sp>
        <p:nvSpPr>
          <p:cNvPr id="89095" name="Text Box 7"/>
          <p:cNvSpPr txBox="1"/>
          <p:nvPr/>
        </p:nvSpPr>
        <p:spPr>
          <a:xfrm>
            <a:off x="5370513" y="3754438"/>
            <a:ext cx="75088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r=40</a:t>
            </a:r>
            <a:endParaRPr lang="en-US" altLang="zh-CN" sz="2400" dirty="0">
              <a:solidFill>
                <a:srgbClr val="CC3300"/>
              </a:solidFill>
              <a:latin typeface="Calibri" panose="020F0502020204030204" pitchFamily="34" charset="0"/>
            </a:endParaRPr>
          </a:p>
        </p:txBody>
      </p:sp>
      <p:sp>
        <p:nvSpPr>
          <p:cNvPr id="89096" name="Oval 8"/>
          <p:cNvSpPr/>
          <p:nvPr/>
        </p:nvSpPr>
        <p:spPr>
          <a:xfrm>
            <a:off x="4608513" y="2967038"/>
            <a:ext cx="360362"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89098" name="Oval 10"/>
          <p:cNvSpPr/>
          <p:nvPr/>
        </p:nvSpPr>
        <p:spPr>
          <a:xfrm>
            <a:off x="4083050" y="39687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5</a:t>
            </a:r>
            <a:endParaRPr lang="en-US" altLang="zh-CN" sz="2400" dirty="0">
              <a:latin typeface="Arial" panose="020B0604020202020204" pitchFamily="34" charset="0"/>
              <a:ea typeface="楷体_GB2312" pitchFamily="49" charset="-122"/>
            </a:endParaRPr>
          </a:p>
        </p:txBody>
      </p:sp>
      <p:sp>
        <p:nvSpPr>
          <p:cNvPr id="89105" name="Line 17"/>
          <p:cNvSpPr/>
          <p:nvPr/>
        </p:nvSpPr>
        <p:spPr>
          <a:xfrm>
            <a:off x="3552825" y="2422525"/>
            <a:ext cx="1106488" cy="615950"/>
          </a:xfrm>
          <a:prstGeom prst="line">
            <a:avLst/>
          </a:prstGeom>
          <a:ln w="19050" cap="flat" cmpd="sng">
            <a:solidFill>
              <a:schemeClr val="tx1"/>
            </a:solidFill>
            <a:prstDash val="solid"/>
            <a:headEnd type="none" w="med" len="med"/>
            <a:tailEnd type="none" w="med" len="med"/>
          </a:ln>
        </p:spPr>
      </p:sp>
      <p:sp>
        <p:nvSpPr>
          <p:cNvPr id="89106" name="Line 18"/>
          <p:cNvSpPr/>
          <p:nvPr/>
        </p:nvSpPr>
        <p:spPr>
          <a:xfrm>
            <a:off x="2298700" y="3254375"/>
            <a:ext cx="390525" cy="752475"/>
          </a:xfrm>
          <a:prstGeom prst="line">
            <a:avLst/>
          </a:prstGeom>
          <a:ln w="19050" cap="flat" cmpd="sng">
            <a:solidFill>
              <a:schemeClr val="tx1"/>
            </a:solidFill>
            <a:prstDash val="dash"/>
            <a:headEnd type="none" w="med" len="med"/>
            <a:tailEnd type="none" w="med" len="med"/>
          </a:ln>
        </p:spPr>
      </p:sp>
      <p:sp>
        <p:nvSpPr>
          <p:cNvPr id="89107" name="Line 19"/>
          <p:cNvSpPr/>
          <p:nvPr/>
        </p:nvSpPr>
        <p:spPr>
          <a:xfrm flipH="1">
            <a:off x="4273550" y="3254375"/>
            <a:ext cx="385763" cy="752475"/>
          </a:xfrm>
          <a:prstGeom prst="line">
            <a:avLst/>
          </a:prstGeom>
          <a:ln w="19050" cap="flat" cmpd="sng">
            <a:solidFill>
              <a:schemeClr val="tx1"/>
            </a:solidFill>
            <a:prstDash val="solid"/>
            <a:headEnd type="none" w="med" len="med"/>
            <a:tailEnd type="none" w="med" len="med"/>
          </a:ln>
        </p:spPr>
      </p:sp>
      <p:sp>
        <p:nvSpPr>
          <p:cNvPr id="89108" name="Line 20"/>
          <p:cNvSpPr/>
          <p:nvPr/>
        </p:nvSpPr>
        <p:spPr>
          <a:xfrm>
            <a:off x="4946650" y="3254375"/>
            <a:ext cx="622300" cy="608013"/>
          </a:xfrm>
          <a:prstGeom prst="line">
            <a:avLst/>
          </a:prstGeom>
          <a:ln w="19050" cap="flat" cmpd="sng">
            <a:solidFill>
              <a:schemeClr val="tx1"/>
            </a:solidFill>
            <a:prstDash val="dash"/>
            <a:headEnd type="none" w="med" len="med"/>
            <a:tailEnd type="none" w="med" len="med"/>
          </a:ln>
        </p:spPr>
      </p:sp>
      <p:sp>
        <p:nvSpPr>
          <p:cNvPr id="36876" name="Line 21"/>
          <p:cNvSpPr/>
          <p:nvPr/>
        </p:nvSpPr>
        <p:spPr>
          <a:xfrm flipH="1">
            <a:off x="1176338" y="4256088"/>
            <a:ext cx="258762" cy="758825"/>
          </a:xfrm>
          <a:prstGeom prst="line">
            <a:avLst/>
          </a:prstGeom>
          <a:ln w="19050" cap="flat" cmpd="sng">
            <a:solidFill>
              <a:schemeClr val="tx1"/>
            </a:solidFill>
            <a:prstDash val="dash"/>
            <a:headEnd type="none" w="med" len="med"/>
            <a:tailEnd type="none" w="med" len="med"/>
          </a:ln>
        </p:spPr>
      </p:sp>
      <p:sp>
        <p:nvSpPr>
          <p:cNvPr id="89112" name="Line 24"/>
          <p:cNvSpPr/>
          <p:nvPr/>
        </p:nvSpPr>
        <p:spPr>
          <a:xfrm flipH="1">
            <a:off x="3984625" y="4318000"/>
            <a:ext cx="180975" cy="696913"/>
          </a:xfrm>
          <a:prstGeom prst="line">
            <a:avLst/>
          </a:prstGeom>
          <a:ln w="19050" cap="flat" cmpd="sng">
            <a:solidFill>
              <a:schemeClr val="tx1"/>
            </a:solidFill>
            <a:prstDash val="dash"/>
            <a:headEnd type="none" w="med" len="med"/>
            <a:tailEnd type="none" w="med" len="med"/>
          </a:ln>
        </p:spPr>
      </p:sp>
      <p:sp>
        <p:nvSpPr>
          <p:cNvPr id="89113" name="Line 25"/>
          <p:cNvSpPr/>
          <p:nvPr/>
        </p:nvSpPr>
        <p:spPr>
          <a:xfrm>
            <a:off x="4370388" y="4300538"/>
            <a:ext cx="190500" cy="714375"/>
          </a:xfrm>
          <a:prstGeom prst="line">
            <a:avLst/>
          </a:prstGeom>
          <a:ln w="19050" cap="flat" cmpd="sng">
            <a:solidFill>
              <a:schemeClr val="tx1"/>
            </a:solidFill>
            <a:prstDash val="dash"/>
            <a:headEnd type="none" w="med" len="med"/>
            <a:tailEnd type="none" w="med" len="med"/>
          </a:ln>
        </p:spPr>
      </p:sp>
      <p:sp>
        <p:nvSpPr>
          <p:cNvPr id="89116" name="Text Box 28"/>
          <p:cNvSpPr txBox="1"/>
          <p:nvPr/>
        </p:nvSpPr>
        <p:spPr>
          <a:xfrm>
            <a:off x="3984625" y="2354263"/>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89117" name="Text Box 29"/>
          <p:cNvSpPr txBox="1"/>
          <p:nvPr/>
        </p:nvSpPr>
        <p:spPr>
          <a:xfrm>
            <a:off x="2411413" y="3217863"/>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89118" name="Text Box 30"/>
          <p:cNvSpPr txBox="1"/>
          <p:nvPr/>
        </p:nvSpPr>
        <p:spPr>
          <a:xfrm>
            <a:off x="4162425" y="333057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89119" name="Text Box 31"/>
          <p:cNvSpPr txBox="1"/>
          <p:nvPr/>
        </p:nvSpPr>
        <p:spPr>
          <a:xfrm>
            <a:off x="5170488" y="3257550"/>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36883" name="Text Box 32"/>
          <p:cNvSpPr txBox="1"/>
          <p:nvPr/>
        </p:nvSpPr>
        <p:spPr>
          <a:xfrm>
            <a:off x="971550" y="444182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36884" name="Oval 33"/>
          <p:cNvSpPr/>
          <p:nvPr/>
        </p:nvSpPr>
        <p:spPr>
          <a:xfrm>
            <a:off x="3236913" y="2206625"/>
            <a:ext cx="360362"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0</a:t>
            </a:r>
            <a:endParaRPr lang="en-US" altLang="zh-CN" sz="2400" dirty="0">
              <a:latin typeface="Arial" panose="020B0604020202020204" pitchFamily="34" charset="0"/>
              <a:ea typeface="楷体_GB2312" pitchFamily="49" charset="-122"/>
            </a:endParaRPr>
          </a:p>
        </p:txBody>
      </p:sp>
      <p:sp>
        <p:nvSpPr>
          <p:cNvPr id="36885" name="Oval 34"/>
          <p:cNvSpPr/>
          <p:nvPr/>
        </p:nvSpPr>
        <p:spPr>
          <a:xfrm>
            <a:off x="1978025" y="2967038"/>
            <a:ext cx="360363" cy="36036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36886" name="Oval 35"/>
          <p:cNvSpPr/>
          <p:nvPr/>
        </p:nvSpPr>
        <p:spPr>
          <a:xfrm>
            <a:off x="1362075" y="39687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89124" name="Oval 36"/>
          <p:cNvSpPr/>
          <p:nvPr/>
        </p:nvSpPr>
        <p:spPr>
          <a:xfrm>
            <a:off x="1651000" y="4946650"/>
            <a:ext cx="360363" cy="36036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36888" name="Line 37"/>
          <p:cNvSpPr/>
          <p:nvPr/>
        </p:nvSpPr>
        <p:spPr>
          <a:xfrm flipH="1">
            <a:off x="2298700" y="2493963"/>
            <a:ext cx="966788" cy="544512"/>
          </a:xfrm>
          <a:prstGeom prst="line">
            <a:avLst/>
          </a:prstGeom>
          <a:ln w="19050" cap="flat" cmpd="sng">
            <a:solidFill>
              <a:schemeClr val="tx1"/>
            </a:solidFill>
            <a:prstDash val="solid"/>
            <a:headEnd type="none" w="med" len="med"/>
            <a:tailEnd type="none" w="med" len="med"/>
          </a:ln>
        </p:spPr>
      </p:sp>
      <p:sp>
        <p:nvSpPr>
          <p:cNvPr id="36889" name="Line 38"/>
          <p:cNvSpPr/>
          <p:nvPr/>
        </p:nvSpPr>
        <p:spPr>
          <a:xfrm flipH="1">
            <a:off x="1608138" y="3254375"/>
            <a:ext cx="403225" cy="752475"/>
          </a:xfrm>
          <a:prstGeom prst="line">
            <a:avLst/>
          </a:prstGeom>
          <a:ln w="19050" cap="flat" cmpd="sng">
            <a:solidFill>
              <a:schemeClr val="tx1"/>
            </a:solidFill>
            <a:prstDash val="solid"/>
            <a:headEnd type="none" w="med" len="med"/>
            <a:tailEnd type="none" w="med" len="med"/>
          </a:ln>
        </p:spPr>
      </p:sp>
      <p:sp>
        <p:nvSpPr>
          <p:cNvPr id="89127" name="Line 39"/>
          <p:cNvSpPr/>
          <p:nvPr/>
        </p:nvSpPr>
        <p:spPr>
          <a:xfrm>
            <a:off x="1651000" y="4256088"/>
            <a:ext cx="173038" cy="685800"/>
          </a:xfrm>
          <a:prstGeom prst="line">
            <a:avLst/>
          </a:prstGeom>
          <a:ln w="19050" cap="flat" cmpd="sng">
            <a:solidFill>
              <a:schemeClr val="tx1"/>
            </a:solidFill>
            <a:prstDash val="solid"/>
            <a:headEnd type="none" w="med" len="med"/>
            <a:tailEnd type="none" w="med" len="med"/>
          </a:ln>
        </p:spPr>
      </p:sp>
      <p:sp>
        <p:nvSpPr>
          <p:cNvPr id="36891" name="Text Box 40"/>
          <p:cNvSpPr txBox="1"/>
          <p:nvPr/>
        </p:nvSpPr>
        <p:spPr>
          <a:xfrm>
            <a:off x="2544763" y="2427288"/>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36892" name="Text Box 41"/>
          <p:cNvSpPr txBox="1"/>
          <p:nvPr/>
        </p:nvSpPr>
        <p:spPr>
          <a:xfrm>
            <a:off x="1465263" y="3330575"/>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89130" name="Text Box 42"/>
          <p:cNvSpPr txBox="1"/>
          <p:nvPr/>
        </p:nvSpPr>
        <p:spPr>
          <a:xfrm>
            <a:off x="1681163" y="4414838"/>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89133" name="Text Box 45"/>
          <p:cNvSpPr txBox="1"/>
          <p:nvPr/>
        </p:nvSpPr>
        <p:spPr>
          <a:xfrm>
            <a:off x="3741738" y="4394200"/>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89134" name="Text Box 46"/>
          <p:cNvSpPr txBox="1"/>
          <p:nvPr/>
        </p:nvSpPr>
        <p:spPr>
          <a:xfrm>
            <a:off x="4427538" y="4394200"/>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36896" name="Text Box 49"/>
          <p:cNvSpPr txBox="1"/>
          <p:nvPr/>
        </p:nvSpPr>
        <p:spPr>
          <a:xfrm>
            <a:off x="1012825" y="2927350"/>
            <a:ext cx="990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cw=10</a:t>
            </a:r>
            <a:endParaRPr lang="en-US" altLang="zh-CN" sz="2400" dirty="0">
              <a:latin typeface="Calibri" panose="020F0502020204030204" pitchFamily="34" charset="0"/>
            </a:endParaRPr>
          </a:p>
        </p:txBody>
      </p:sp>
      <p:sp>
        <p:nvSpPr>
          <p:cNvPr id="36897" name="Text Box 50"/>
          <p:cNvSpPr txBox="1"/>
          <p:nvPr/>
        </p:nvSpPr>
        <p:spPr>
          <a:xfrm>
            <a:off x="323850" y="3902075"/>
            <a:ext cx="990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cw=50</a:t>
            </a:r>
            <a:endParaRPr lang="en-US" altLang="zh-CN" sz="2400" dirty="0">
              <a:latin typeface="Calibri" panose="020F0502020204030204" pitchFamily="34" charset="0"/>
            </a:endParaRPr>
          </a:p>
        </p:txBody>
      </p:sp>
      <p:sp>
        <p:nvSpPr>
          <p:cNvPr id="89140" name="Text Box 52"/>
          <p:cNvSpPr txBox="1"/>
          <p:nvPr/>
        </p:nvSpPr>
        <p:spPr>
          <a:xfrm>
            <a:off x="4910138" y="2905125"/>
            <a:ext cx="83661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cw=0</a:t>
            </a:r>
            <a:endParaRPr lang="en-US" altLang="zh-CN" sz="2400" dirty="0">
              <a:latin typeface="Calibri" panose="020F0502020204030204" pitchFamily="34" charset="0"/>
            </a:endParaRPr>
          </a:p>
        </p:txBody>
      </p:sp>
      <p:sp>
        <p:nvSpPr>
          <p:cNvPr id="89141" name="Text Box 53"/>
          <p:cNvSpPr txBox="1"/>
          <p:nvPr/>
        </p:nvSpPr>
        <p:spPr>
          <a:xfrm>
            <a:off x="1570038" y="5324475"/>
            <a:ext cx="4921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50</a:t>
            </a:r>
            <a:endParaRPr lang="en-US" altLang="zh-CN" sz="2400" dirty="0">
              <a:latin typeface="Calibri" panose="020F0502020204030204" pitchFamily="34" charset="0"/>
            </a:endParaRPr>
          </a:p>
        </p:txBody>
      </p:sp>
      <p:sp>
        <p:nvSpPr>
          <p:cNvPr id="89142" name="Text Box 54"/>
          <p:cNvSpPr txBox="1"/>
          <p:nvPr/>
        </p:nvSpPr>
        <p:spPr>
          <a:xfrm>
            <a:off x="1408113" y="5929313"/>
            <a:ext cx="9350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bestw</a:t>
            </a:r>
            <a:endParaRPr lang="en-US" altLang="zh-CN" sz="2400" dirty="0">
              <a:latin typeface="Calibri" panose="020F0502020204030204" pitchFamily="34" charset="0"/>
            </a:endParaRPr>
          </a:p>
        </p:txBody>
      </p:sp>
      <p:sp>
        <p:nvSpPr>
          <p:cNvPr id="89143" name="Line 55"/>
          <p:cNvSpPr/>
          <p:nvPr/>
        </p:nvSpPr>
        <p:spPr>
          <a:xfrm flipV="1">
            <a:off x="1839913" y="5700713"/>
            <a:ext cx="0" cy="360362"/>
          </a:xfrm>
          <a:prstGeom prst="line">
            <a:avLst/>
          </a:prstGeom>
          <a:ln w="9525" cap="flat" cmpd="sng">
            <a:solidFill>
              <a:schemeClr val="tx1"/>
            </a:solidFill>
            <a:prstDash val="solid"/>
            <a:headEnd type="none" w="med" len="med"/>
            <a:tailEnd type="triangle" w="med" len="med"/>
          </a:ln>
        </p:spPr>
      </p:sp>
      <p:sp>
        <p:nvSpPr>
          <p:cNvPr id="36902" name="Text Box 56"/>
          <p:cNvSpPr txBox="1"/>
          <p:nvPr/>
        </p:nvSpPr>
        <p:spPr>
          <a:xfrm>
            <a:off x="2960688" y="1778000"/>
            <a:ext cx="83661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cw=0</a:t>
            </a:r>
            <a:endParaRPr lang="en-US" altLang="zh-CN" sz="2400" dirty="0">
              <a:latin typeface="Calibri" panose="020F0502020204030204" pitchFamily="34" charset="0"/>
            </a:endParaRPr>
          </a:p>
        </p:txBody>
      </p:sp>
      <p:sp>
        <p:nvSpPr>
          <p:cNvPr id="89145" name="Text Box 57"/>
          <p:cNvSpPr txBox="1"/>
          <p:nvPr/>
        </p:nvSpPr>
        <p:spPr>
          <a:xfrm>
            <a:off x="4284663" y="4921250"/>
            <a:ext cx="5969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r=0</a:t>
            </a:r>
            <a:endParaRPr lang="en-US" altLang="zh-CN" sz="2400" dirty="0">
              <a:solidFill>
                <a:srgbClr val="CC3300"/>
              </a:solidFill>
              <a:latin typeface="Calibri" panose="020F0502020204030204" pitchFamily="34" charset="0"/>
            </a:endParaRPr>
          </a:p>
        </p:txBody>
      </p:sp>
      <p:sp>
        <p:nvSpPr>
          <p:cNvPr id="89146" name="Text Box 58"/>
          <p:cNvSpPr txBox="1"/>
          <p:nvPr/>
        </p:nvSpPr>
        <p:spPr>
          <a:xfrm>
            <a:off x="4389438" y="3840163"/>
            <a:ext cx="990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cw=40</a:t>
            </a:r>
            <a:endParaRPr lang="en-US" altLang="zh-CN" sz="2400" dirty="0">
              <a:latin typeface="Calibri" panose="020F0502020204030204" pitchFamily="34" charset="0"/>
            </a:endParaRPr>
          </a:p>
        </p:txBody>
      </p:sp>
      <p:sp>
        <p:nvSpPr>
          <p:cNvPr id="89148" name="Text Box 60"/>
          <p:cNvSpPr txBox="1">
            <a:spLocks noChangeArrowheads="1"/>
          </p:cNvSpPr>
          <p:nvPr/>
        </p:nvSpPr>
        <p:spPr bwMode="auto">
          <a:xfrm>
            <a:off x="5113338" y="4797425"/>
            <a:ext cx="3922713" cy="120015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解空间树的结点总数：</a:t>
            </a:r>
            <a:r>
              <a:rPr kumimoji="0" lang="en-US" altLang="zh-CN"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15</a:t>
            </a:r>
            <a:endParaRPr kumimoji="0" lang="en-US" altLang="zh-CN"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采用约束函数和限界函数剪枝，</a:t>
            </a:r>
            <a:r>
              <a:rPr kumimoji="0" lang="zh-CN" altLang="en-US" sz="2400" b="0" i="0" u="none" strike="noStrike" kern="1200" cap="none" spc="0" normalizeH="0" baseline="0" noProof="0" dirty="0" smtClean="0">
                <a:ln>
                  <a:noFill/>
                </a:ln>
                <a:solidFill>
                  <a:schemeClr val="tx1"/>
                </a:solidFill>
                <a:effectLst/>
                <a:uLnTx/>
                <a:uFillTx/>
                <a:latin typeface="Calibri" panose="020F0502020204030204" pitchFamily="34" charset="0"/>
                <a:ea typeface="宋体" panose="02010600030101010101" pitchFamily="2" charset="-122"/>
                <a:cs typeface="+mn-cs"/>
              </a:rPr>
              <a:t>实际访问</a:t>
            </a:r>
            <a:r>
              <a:rPr kumimoji="0" lang="zh-CN" altLang="en-US"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的结点数：</a:t>
            </a:r>
            <a:r>
              <a:rPr kumimoji="0" lang="en-US" altLang="zh-CN"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rPr>
              <a:t>6</a:t>
            </a:r>
            <a:endParaRPr kumimoji="0" lang="en-US" altLang="zh-CN" sz="2400" b="0" i="0" u="none" strike="noStrike" kern="12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6906" name="Rectangle 82"/>
          <p:cNvSpPr/>
          <p:nvPr/>
        </p:nvSpPr>
        <p:spPr>
          <a:xfrm>
            <a:off x="900113" y="904875"/>
            <a:ext cx="5626100"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zh-CN" altLang="en-US" dirty="0">
                <a:latin typeface="Arial" panose="020B0604020202020204" pitchFamily="34" charset="0"/>
                <a:ea typeface="楷体_GB2312" pitchFamily="49" charset="-122"/>
              </a:rPr>
              <a:t>例：</a:t>
            </a:r>
            <a:r>
              <a:rPr lang="en-US" altLang="zh-CN" dirty="0">
                <a:latin typeface="Arial" panose="020B0604020202020204" pitchFamily="34" charset="0"/>
                <a:ea typeface="楷体_GB2312" pitchFamily="49" charset="-122"/>
              </a:rPr>
              <a:t>n=3, c</a:t>
            </a:r>
            <a:r>
              <a:rPr lang="en-US" altLang="zh-CN" baseline="-25000" dirty="0">
                <a:latin typeface="Arial" panose="020B0604020202020204" pitchFamily="34" charset="0"/>
                <a:ea typeface="楷体_GB2312" pitchFamily="49" charset="-122"/>
              </a:rPr>
              <a:t>1</a:t>
            </a:r>
            <a:r>
              <a:rPr lang="en-US" altLang="zh-CN" dirty="0">
                <a:latin typeface="Arial" panose="020B0604020202020204" pitchFamily="34" charset="0"/>
                <a:ea typeface="楷体_GB2312" pitchFamily="49" charset="-122"/>
              </a:rPr>
              <a:t>=c</a:t>
            </a:r>
            <a:r>
              <a:rPr lang="en-US" altLang="zh-CN" baseline="-25000" dirty="0">
                <a:latin typeface="Arial" panose="020B0604020202020204" pitchFamily="34" charset="0"/>
                <a:ea typeface="楷体_GB2312" pitchFamily="49" charset="-122"/>
              </a:rPr>
              <a:t>2</a:t>
            </a:r>
            <a:r>
              <a:rPr lang="en-US" altLang="zh-CN" dirty="0">
                <a:latin typeface="Arial" panose="020B0604020202020204" pitchFamily="34" charset="0"/>
                <a:ea typeface="楷体_GB2312" pitchFamily="49" charset="-122"/>
              </a:rPr>
              <a:t>=50, w=[10,40,40]</a:t>
            </a:r>
            <a:endParaRPr lang="en-US" altLang="zh-CN" dirty="0">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0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1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1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91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0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91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10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0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0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1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90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1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1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1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91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9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1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91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910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909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1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9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p:bldP spid="89093" grpId="0"/>
      <p:bldP spid="89094" grpId="0"/>
      <p:bldP spid="89095" grpId="0"/>
      <p:bldP spid="89096" grpId="0" animBg="1"/>
      <p:bldP spid="89098" grpId="0" animBg="1"/>
      <p:bldP spid="89116" grpId="0"/>
      <p:bldP spid="89117" grpId="0"/>
      <p:bldP spid="89118" grpId="0"/>
      <p:bldP spid="89119" grpId="0"/>
      <p:bldP spid="89124" grpId="0" animBg="1"/>
      <p:bldP spid="89130" grpId="0"/>
      <p:bldP spid="89133" grpId="0"/>
      <p:bldP spid="89134" grpId="0"/>
      <p:bldP spid="89140" grpId="0"/>
      <p:bldP spid="89141" grpId="0"/>
      <p:bldP spid="89142" grpId="0"/>
      <p:bldP spid="89145" grpId="0"/>
      <p:bldP spid="89146" grpId="0"/>
      <p:bldP spid="891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32155" y="1981200"/>
            <a:ext cx="7679055" cy="41148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702435" y="1981200"/>
            <a:ext cx="5737860" cy="4114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515745" y="1844675"/>
            <a:ext cx="6112510" cy="42887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22" name="Picture 199" descr="t51"/>
          <p:cNvPicPr>
            <a:picLocks noChangeAspect="1"/>
          </p:cNvPicPr>
          <p:nvPr/>
        </p:nvPicPr>
        <p:blipFill>
          <a:blip r:embed="rId1"/>
          <a:stretch>
            <a:fillRect/>
          </a:stretch>
        </p:blipFill>
        <p:spPr>
          <a:xfrm>
            <a:off x="5580063" y="60325"/>
            <a:ext cx="3563937" cy="2216150"/>
          </a:xfrm>
          <a:prstGeom prst="rect">
            <a:avLst/>
          </a:prstGeom>
          <a:noFill/>
          <a:ln w="9525">
            <a:noFill/>
          </a:ln>
        </p:spPr>
      </p:pic>
      <p:sp>
        <p:nvSpPr>
          <p:cNvPr id="56323" name="Rectangle 2"/>
          <p:cNvSpPr>
            <a:spLocks noGrp="1"/>
          </p:cNvSpPr>
          <p:nvPr>
            <p:ph type="title"/>
          </p:nvPr>
        </p:nvSpPr>
        <p:spPr>
          <a:xfrm>
            <a:off x="611188" y="609600"/>
            <a:ext cx="7772400" cy="1143000"/>
          </a:xfrm>
        </p:spPr>
        <p:txBody>
          <a:bodyPr vert="horz" wrap="square" lIns="91440" tIns="45720" rIns="91440" bIns="45720" anchor="ctr" anchorCtr="0"/>
          <a:p>
            <a:pPr algn="l" eaLnBrk="1" hangingPunct="1"/>
            <a:r>
              <a:rPr lang="en-US" altLang="zh-CN" dirty="0"/>
              <a:t>0-1</a:t>
            </a:r>
            <a:r>
              <a:rPr lang="zh-CN" altLang="en-US" dirty="0"/>
              <a:t>背包问题的回溯法</a:t>
            </a:r>
            <a:endParaRPr lang="zh-CN" altLang="en-US" dirty="0">
              <a:solidFill>
                <a:srgbClr val="C00000"/>
              </a:solidFill>
            </a:endParaRPr>
          </a:p>
        </p:txBody>
      </p:sp>
      <p:sp>
        <p:nvSpPr>
          <p:cNvPr id="4100" name="Rectangle 3"/>
          <p:cNvSpPr>
            <a:spLocks noGrp="1"/>
          </p:cNvSpPr>
          <p:nvPr>
            <p:ph idx="1"/>
          </p:nvPr>
        </p:nvSpPr>
        <p:spPr>
          <a:xfrm>
            <a:off x="457200" y="1600200"/>
            <a:ext cx="8229600" cy="4997450"/>
          </a:xfrm>
        </p:spPr>
        <p:txBody>
          <a:bodyPr vert="horz" wrap="square" lIns="91440" tIns="45720" rIns="91440" bIns="45720" anchor="t" anchorCtr="0"/>
          <a:p>
            <a:pPr eaLnBrk="1" hangingPunct="1">
              <a:lnSpc>
                <a:spcPct val="90000"/>
              </a:lnSpc>
            </a:pPr>
            <a:r>
              <a:rPr lang="zh-CN" altLang="en-US" dirty="0"/>
              <a:t>子集树</a:t>
            </a:r>
            <a:endParaRPr lang="zh-CN" altLang="en-US" dirty="0"/>
          </a:p>
          <a:p>
            <a:pPr eaLnBrk="1" hangingPunct="1">
              <a:lnSpc>
                <a:spcPct val="90000"/>
              </a:lnSpc>
            </a:pPr>
            <a:r>
              <a:rPr lang="zh-CN" altLang="en-US" dirty="0"/>
              <a:t>在搜索解空间树时，只要其左儿子结点是一个可行结点，就进入其左子树。</a:t>
            </a:r>
            <a:endParaRPr lang="zh-CN" altLang="en-US" dirty="0"/>
          </a:p>
          <a:p>
            <a:pPr lvl="1" eaLnBrk="1" hangingPunct="1">
              <a:lnSpc>
                <a:spcPct val="90000"/>
              </a:lnSpc>
            </a:pPr>
            <a:r>
              <a:rPr lang="zh-CN" altLang="en-US" dirty="0">
                <a:solidFill>
                  <a:srgbClr val="C00000"/>
                </a:solidFill>
              </a:rPr>
              <a:t>约束函数</a:t>
            </a:r>
            <a:r>
              <a:rPr lang="zh-CN" altLang="en-US" dirty="0"/>
              <a:t>：</a:t>
            </a:r>
            <a:endParaRPr lang="zh-CN" altLang="en-US" dirty="0"/>
          </a:p>
          <a:p>
            <a:pPr eaLnBrk="1" hangingPunct="1">
              <a:lnSpc>
                <a:spcPct val="90000"/>
              </a:lnSpc>
            </a:pPr>
            <a:r>
              <a:rPr lang="zh-CN" altLang="en-US" dirty="0"/>
              <a:t>在右子树中有可能包含最优解时才进入右子树。</a:t>
            </a:r>
            <a:endParaRPr lang="zh-CN" altLang="en-US" dirty="0"/>
          </a:p>
          <a:p>
            <a:pPr lvl="1" eaLnBrk="1" hangingPunct="1">
              <a:lnSpc>
                <a:spcPct val="90000"/>
              </a:lnSpc>
            </a:pPr>
            <a:r>
              <a:rPr lang="zh-CN" altLang="en-US" dirty="0">
                <a:solidFill>
                  <a:srgbClr val="C00000"/>
                </a:solidFill>
              </a:rPr>
              <a:t>限界函数</a:t>
            </a:r>
            <a:r>
              <a:rPr lang="zh-CN" altLang="en-US" dirty="0"/>
              <a:t>：</a:t>
            </a:r>
            <a:r>
              <a:rPr lang="zh-CN" altLang="en-US" dirty="0">
                <a:sym typeface="Symbol" panose="05050102010706020507" pitchFamily="18" charset="2"/>
              </a:rPr>
              <a:t>将剩余物品依其单位重量价值排序，然后依次装入物品，直至装不下时，再装入该物品的一部分而装满背包，由此得到的价值是右子树中解的一个上界。</a:t>
            </a:r>
            <a:endParaRPr lang="zh-CN" altLang="en-US" dirty="0">
              <a:sym typeface="Symbol" panose="05050102010706020507" pitchFamily="18" charset="2"/>
            </a:endParaRPr>
          </a:p>
        </p:txBody>
      </p:sp>
      <p:graphicFrame>
        <p:nvGraphicFramePr>
          <p:cNvPr id="4098" name="Object 197"/>
          <p:cNvGraphicFramePr>
            <a:graphicFrameLocks noGrp="1" noChangeAspect="1"/>
          </p:cNvGraphicFramePr>
          <p:nvPr>
            <p:ph sz="half" idx="1"/>
          </p:nvPr>
        </p:nvGraphicFramePr>
        <p:xfrm>
          <a:off x="2987675" y="2990850"/>
          <a:ext cx="1152525" cy="654050"/>
        </p:xfrm>
        <a:graphic>
          <a:graphicData uri="http://schemas.openxmlformats.org/presentationml/2006/ole">
            <mc:AlternateContent xmlns:mc="http://schemas.openxmlformats.org/markup-compatibility/2006">
              <mc:Choice xmlns:v="urn:schemas-microsoft-com:vml" Requires="v">
                <p:oleObj spid="_x0000_s3087" name="" r:id="rId2" imgW="761365" imgH="431800" progId="Equation.3">
                  <p:embed/>
                </p:oleObj>
              </mc:Choice>
              <mc:Fallback>
                <p:oleObj name="" r:id="rId2" imgW="761365" imgH="431800" progId="Equation.3">
                  <p:embed/>
                  <p:pic>
                    <p:nvPicPr>
                      <p:cNvPr id="0" name="图片 3086"/>
                      <p:cNvPicPr/>
                      <p:nvPr/>
                    </p:nvPicPr>
                    <p:blipFill>
                      <a:blip r:embed="rId3"/>
                      <a:srcRect/>
                      <a:stretch>
                        <a:fillRect/>
                      </a:stretch>
                    </p:blipFill>
                    <p:spPr>
                      <a:xfrm>
                        <a:off x="2987675" y="2990850"/>
                        <a:ext cx="1152525" cy="654050"/>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charRg st="4" end="3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charRg st="38" end="4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xEl>
                                              <p:charRg st="44" end="6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xEl>
                                              <p:charRg st="66" end="13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Text Box 5"/>
          <p:cNvSpPr txBox="1"/>
          <p:nvPr/>
        </p:nvSpPr>
        <p:spPr>
          <a:xfrm>
            <a:off x="395288" y="1412875"/>
            <a:ext cx="86407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黑体" panose="02010609060101010101" pitchFamily="2" charset="-122"/>
                <a:ea typeface="黑体" panose="02010609060101010101" pitchFamily="2" charset="-122"/>
              </a:rPr>
              <a:t>穷举法应用：</a:t>
            </a:r>
            <a:r>
              <a:rPr lang="zh-CN" altLang="en-US" sz="2000" dirty="0">
                <a:solidFill>
                  <a:srgbClr val="0000FF"/>
                </a:solidFill>
                <a:latin typeface="Arial" panose="020B0604020202020204" pitchFamily="34" charset="0"/>
                <a:ea typeface="楷体_GB2312" pitchFamily="49" charset="-122"/>
              </a:rPr>
              <a:t>有限离散问题总可以用穷举法求得问题的全部</a:t>
            </a:r>
            <a:endParaRPr lang="zh-CN" altLang="en-US" sz="2400" dirty="0">
              <a:latin typeface="黑体" panose="02010609060101010101" pitchFamily="2" charset="-122"/>
              <a:ea typeface="黑体" panose="02010609060101010101" pitchFamily="2" charset="-122"/>
            </a:endParaRPr>
          </a:p>
        </p:txBody>
      </p:sp>
      <p:sp>
        <p:nvSpPr>
          <p:cNvPr id="103431" name="Rectangle 7"/>
          <p:cNvSpPr/>
          <p:nvPr/>
        </p:nvSpPr>
        <p:spPr>
          <a:xfrm>
            <a:off x="323850" y="1922463"/>
            <a:ext cx="8509000" cy="1511300"/>
          </a:xfrm>
          <a:prstGeom prst="rect">
            <a:avLst/>
          </a:prstGeom>
          <a:noFill/>
          <a:ln w="9525" cap="flat" cmpd="sng">
            <a:solidFill>
              <a:srgbClr val="990000"/>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05000"/>
              </a:lnSpc>
              <a:spcBef>
                <a:spcPct val="0"/>
              </a:spcBef>
              <a:buNone/>
            </a:pPr>
            <a:r>
              <a:rPr lang="en-US" altLang="zh-CN" sz="2200" dirty="0">
                <a:solidFill>
                  <a:srgbClr val="990000"/>
                </a:solidFill>
                <a:latin typeface="黑体" panose="02010609060101010101" pitchFamily="2" charset="-122"/>
                <a:ea typeface="黑体" panose="02010609060101010101" pitchFamily="2" charset="-122"/>
              </a:rPr>
              <a:t>       0-1</a:t>
            </a:r>
            <a:r>
              <a:rPr lang="zh-CN" altLang="en-US" sz="2200" dirty="0">
                <a:solidFill>
                  <a:srgbClr val="990000"/>
                </a:solidFill>
                <a:latin typeface="黑体" panose="02010609060101010101" pitchFamily="2" charset="-122"/>
                <a:ea typeface="黑体" panose="02010609060101010101" pitchFamily="2" charset="-122"/>
              </a:rPr>
              <a:t>背包问题</a:t>
            </a:r>
            <a:r>
              <a:rPr lang="en-US" altLang="zh-CN" sz="2200" dirty="0">
                <a:solidFill>
                  <a:srgbClr val="990000"/>
                </a:solidFill>
                <a:latin typeface="楷体_GB2312" pitchFamily="49" charset="-122"/>
                <a:ea typeface="楷体_GB2312" pitchFamily="49" charset="-122"/>
              </a:rPr>
              <a:t>(</a:t>
            </a:r>
            <a:r>
              <a:rPr lang="en-US" altLang="zh-CN" sz="2200" dirty="0">
                <a:solidFill>
                  <a:srgbClr val="990000"/>
                </a:solidFill>
                <a:latin typeface="黑体" panose="02010609060101010101" pitchFamily="2" charset="-122"/>
                <a:ea typeface="黑体" panose="02010609060101010101" pitchFamily="2" charset="-122"/>
              </a:rPr>
              <a:t>0-1</a:t>
            </a:r>
            <a:r>
              <a:rPr lang="en-US" altLang="zh-CN" sz="2200" dirty="0">
                <a:solidFill>
                  <a:srgbClr val="990000"/>
                </a:solidFill>
                <a:latin typeface="Century Schoolbook" pitchFamily="18" charset="0"/>
                <a:ea typeface="楷体_GB2312" pitchFamily="49" charset="-122"/>
              </a:rPr>
              <a:t>Knapsack Problem </a:t>
            </a:r>
            <a:r>
              <a:rPr lang="en-US" altLang="zh-CN" sz="2200" dirty="0">
                <a:solidFill>
                  <a:srgbClr val="990000"/>
                </a:solidFill>
                <a:latin typeface="楷体_GB2312" pitchFamily="49" charset="-122"/>
                <a:ea typeface="楷体_GB2312" pitchFamily="49" charset="-122"/>
              </a:rPr>
              <a:t>)</a:t>
            </a:r>
            <a:endParaRPr lang="en-US" altLang="zh-CN" sz="2200" dirty="0">
              <a:solidFill>
                <a:srgbClr val="990000"/>
              </a:solidFill>
              <a:latin typeface="楷体_GB2312" pitchFamily="49" charset="-122"/>
              <a:ea typeface="楷体_GB2312" pitchFamily="49" charset="-122"/>
            </a:endParaRPr>
          </a:p>
          <a:p>
            <a:pPr marL="0" lvl="0" indent="0" eaLnBrk="1" hangingPunct="1">
              <a:lnSpc>
                <a:spcPct val="105000"/>
              </a:lnSpc>
              <a:spcBef>
                <a:spcPct val="0"/>
              </a:spcBef>
              <a:buNone/>
            </a:pPr>
            <a:r>
              <a:rPr lang="zh-CN" altLang="en-US" sz="2200" dirty="0">
                <a:solidFill>
                  <a:srgbClr val="990000"/>
                </a:solidFill>
                <a:latin typeface="楷体_GB2312" pitchFamily="49" charset="-122"/>
                <a:ea typeface="楷体_GB2312" pitchFamily="49" charset="-122"/>
              </a:rPr>
              <a:t>设有</a:t>
            </a:r>
            <a:r>
              <a:rPr lang="en-US" altLang="zh-CN" sz="2200" dirty="0">
                <a:solidFill>
                  <a:srgbClr val="990000"/>
                </a:solidFill>
                <a:latin typeface="Century Schoolbook" pitchFamily="18" charset="0"/>
                <a:ea typeface="楷体_GB2312" pitchFamily="49" charset="-122"/>
              </a:rPr>
              <a:t>n</a:t>
            </a:r>
            <a:r>
              <a:rPr lang="zh-CN" altLang="en-US" sz="2200" dirty="0">
                <a:solidFill>
                  <a:srgbClr val="990000"/>
                </a:solidFill>
                <a:latin typeface="Century Schoolbook" pitchFamily="18" charset="0"/>
                <a:ea typeface="楷体_GB2312" pitchFamily="49" charset="-122"/>
              </a:rPr>
              <a:t>个物体和一个背包</a:t>
            </a:r>
            <a:r>
              <a:rPr lang="en-US" altLang="zh-CN" sz="2200" dirty="0">
                <a:solidFill>
                  <a:srgbClr val="990000"/>
                </a:solidFill>
                <a:latin typeface="Century Schoolbook" pitchFamily="18" charset="0"/>
                <a:ea typeface="楷体_GB2312" pitchFamily="49" charset="-122"/>
              </a:rPr>
              <a:t>,</a:t>
            </a:r>
            <a:r>
              <a:rPr lang="zh-CN" altLang="en-US" sz="2200" dirty="0">
                <a:solidFill>
                  <a:srgbClr val="990000"/>
                </a:solidFill>
                <a:latin typeface="Century Schoolbook" pitchFamily="18" charset="0"/>
                <a:ea typeface="楷体_GB2312" pitchFamily="49" charset="-122"/>
              </a:rPr>
              <a:t>物体</a:t>
            </a:r>
            <a:r>
              <a:rPr lang="en-US" altLang="zh-CN" sz="2200" i="1" dirty="0">
                <a:solidFill>
                  <a:srgbClr val="990000"/>
                </a:solidFill>
                <a:latin typeface="Century Schoolbook" pitchFamily="18" charset="0"/>
                <a:ea typeface="楷体_GB2312" pitchFamily="49" charset="-122"/>
              </a:rPr>
              <a:t>i</a:t>
            </a:r>
            <a:r>
              <a:rPr lang="zh-CN" altLang="en-US" sz="2200" dirty="0">
                <a:solidFill>
                  <a:srgbClr val="990000"/>
                </a:solidFill>
                <a:latin typeface="Century Schoolbook" pitchFamily="18" charset="0"/>
                <a:ea typeface="楷体_GB2312" pitchFamily="49" charset="-122"/>
              </a:rPr>
              <a:t>的重量为</a:t>
            </a:r>
            <a:r>
              <a:rPr lang="en-US" altLang="zh-CN" sz="2200" i="1" dirty="0">
                <a:solidFill>
                  <a:srgbClr val="990000"/>
                </a:solidFill>
                <a:latin typeface="Century Schoolbook" pitchFamily="18" charset="0"/>
                <a:ea typeface="楷体_GB2312" pitchFamily="49" charset="-122"/>
              </a:rPr>
              <a:t>w</a:t>
            </a:r>
            <a:r>
              <a:rPr lang="en-US" altLang="zh-CN" sz="2200" i="1" baseline="-25000" dirty="0">
                <a:solidFill>
                  <a:srgbClr val="990000"/>
                </a:solidFill>
                <a:latin typeface="Century Schoolbook" pitchFamily="18" charset="0"/>
                <a:ea typeface="楷体_GB2312" pitchFamily="49" charset="-122"/>
              </a:rPr>
              <a:t>i</a:t>
            </a:r>
            <a:r>
              <a:rPr lang="zh-CN" altLang="en-US" sz="2200" dirty="0">
                <a:solidFill>
                  <a:srgbClr val="990000"/>
                </a:solidFill>
                <a:latin typeface="Century Schoolbook" pitchFamily="18" charset="0"/>
                <a:ea typeface="楷体_GB2312" pitchFamily="49" charset="-122"/>
              </a:rPr>
              <a:t>价值为</a:t>
            </a:r>
            <a:r>
              <a:rPr lang="en-US" altLang="zh-CN" sz="2200" i="1" dirty="0">
                <a:solidFill>
                  <a:srgbClr val="990000"/>
                </a:solidFill>
                <a:latin typeface="Century Schoolbook" pitchFamily="18" charset="0"/>
                <a:ea typeface="楷体_GB2312" pitchFamily="49" charset="-122"/>
              </a:rPr>
              <a:t>p</a:t>
            </a:r>
            <a:r>
              <a:rPr lang="en-US" altLang="zh-CN" sz="2200" i="1" baseline="-25000" dirty="0">
                <a:solidFill>
                  <a:srgbClr val="990000"/>
                </a:solidFill>
                <a:latin typeface="Century Schoolbook" pitchFamily="18" charset="0"/>
                <a:ea typeface="楷体_GB2312" pitchFamily="49" charset="-122"/>
              </a:rPr>
              <a:t>i</a:t>
            </a:r>
            <a:r>
              <a:rPr lang="zh-CN" altLang="en-US" sz="2200" dirty="0">
                <a:solidFill>
                  <a:srgbClr val="990000"/>
                </a:solidFill>
                <a:latin typeface="Century Schoolbook" pitchFamily="18" charset="0"/>
                <a:ea typeface="楷体_GB2312" pitchFamily="49" charset="-122"/>
              </a:rPr>
              <a:t>背包的载荷为</a:t>
            </a:r>
            <a:r>
              <a:rPr lang="en-US" altLang="zh-CN" sz="2200" dirty="0">
                <a:solidFill>
                  <a:srgbClr val="990000"/>
                </a:solidFill>
                <a:latin typeface="Century Schoolbook" pitchFamily="18" charset="0"/>
                <a:ea typeface="楷体_GB2312" pitchFamily="49" charset="-122"/>
              </a:rPr>
              <a:t>M,</a:t>
            </a:r>
            <a:endParaRPr lang="en-US" altLang="zh-CN" sz="2200" dirty="0">
              <a:solidFill>
                <a:srgbClr val="990000"/>
              </a:solidFill>
              <a:latin typeface="Century Schoolbook" pitchFamily="18" charset="0"/>
              <a:ea typeface="楷体_GB2312" pitchFamily="49" charset="-122"/>
            </a:endParaRPr>
          </a:p>
          <a:p>
            <a:pPr marL="0" lvl="0" indent="0" eaLnBrk="1" hangingPunct="1">
              <a:lnSpc>
                <a:spcPct val="105000"/>
              </a:lnSpc>
              <a:spcBef>
                <a:spcPct val="0"/>
              </a:spcBef>
              <a:buNone/>
            </a:pPr>
            <a:r>
              <a:rPr lang="zh-CN" altLang="en-US" sz="2200" dirty="0">
                <a:solidFill>
                  <a:srgbClr val="990000"/>
                </a:solidFill>
                <a:latin typeface="Century Schoolbook" pitchFamily="18" charset="0"/>
                <a:ea typeface="楷体_GB2312" pitchFamily="49" charset="-122"/>
              </a:rPr>
              <a:t>若将物体</a:t>
            </a:r>
            <a:r>
              <a:rPr lang="en-US" altLang="zh-CN" sz="2200" i="1" dirty="0">
                <a:solidFill>
                  <a:srgbClr val="990000"/>
                </a:solidFill>
                <a:latin typeface="Century Schoolbook" pitchFamily="18" charset="0"/>
                <a:ea typeface="楷体_GB2312" pitchFamily="49" charset="-122"/>
              </a:rPr>
              <a:t>i</a:t>
            </a:r>
            <a:r>
              <a:rPr lang="en-US" altLang="zh-CN" sz="2200" dirty="0">
                <a:solidFill>
                  <a:srgbClr val="990000"/>
                </a:solidFill>
                <a:latin typeface="Century Schoolbook" pitchFamily="18" charset="0"/>
                <a:ea typeface="楷体_GB2312" pitchFamily="49" charset="-122"/>
              </a:rPr>
              <a:t>(1</a:t>
            </a:r>
            <a:r>
              <a:rPr lang="en-US" altLang="zh-CN" sz="2200" dirty="0">
                <a:solidFill>
                  <a:srgbClr val="990000"/>
                </a:solidFill>
                <a:latin typeface="Century Schoolbook" pitchFamily="18" charset="0"/>
                <a:ea typeface="楷体_GB2312" pitchFamily="49" charset="-122"/>
                <a:sym typeface="Symbol" panose="05050102010706020507" pitchFamily="18" charset="2"/>
              </a:rPr>
              <a:t> </a:t>
            </a:r>
            <a:r>
              <a:rPr lang="en-US" altLang="zh-CN" sz="2200" i="1" dirty="0">
                <a:solidFill>
                  <a:srgbClr val="990000"/>
                </a:solidFill>
                <a:latin typeface="Century Schoolbook" pitchFamily="18" charset="0"/>
                <a:ea typeface="楷体_GB2312" pitchFamily="49" charset="-122"/>
              </a:rPr>
              <a:t>i</a:t>
            </a:r>
            <a:r>
              <a:rPr lang="en-US" altLang="zh-CN" sz="2200" dirty="0">
                <a:solidFill>
                  <a:srgbClr val="990000"/>
                </a:solidFill>
                <a:latin typeface="Century Schoolbook" pitchFamily="18" charset="0"/>
                <a:ea typeface="楷体_GB2312" pitchFamily="49" charset="-122"/>
              </a:rPr>
              <a:t> </a:t>
            </a:r>
            <a:r>
              <a:rPr lang="en-US" altLang="zh-CN" sz="2200" dirty="0">
                <a:solidFill>
                  <a:srgbClr val="990000"/>
                </a:solidFill>
                <a:latin typeface="Century Schoolbook" pitchFamily="18" charset="0"/>
                <a:ea typeface="楷体_GB2312" pitchFamily="49" charset="-122"/>
                <a:sym typeface="Symbol" panose="05050102010706020507" pitchFamily="18" charset="2"/>
              </a:rPr>
              <a:t></a:t>
            </a:r>
            <a:r>
              <a:rPr lang="en-US" altLang="zh-CN" sz="2200" dirty="0">
                <a:solidFill>
                  <a:srgbClr val="990000"/>
                </a:solidFill>
                <a:latin typeface="Century Schoolbook" pitchFamily="18" charset="0"/>
                <a:ea typeface="楷体_GB2312" pitchFamily="49" charset="-122"/>
              </a:rPr>
              <a:t>n,)</a:t>
            </a:r>
            <a:r>
              <a:rPr lang="zh-CN" altLang="en-US" sz="2200" dirty="0">
                <a:solidFill>
                  <a:srgbClr val="990000"/>
                </a:solidFill>
                <a:latin typeface="Century Schoolbook" pitchFamily="18" charset="0"/>
                <a:ea typeface="楷体_GB2312" pitchFamily="49" charset="-122"/>
              </a:rPr>
              <a:t>装入背包</a:t>
            </a:r>
            <a:r>
              <a:rPr lang="en-US" altLang="zh-CN" sz="2200" dirty="0">
                <a:solidFill>
                  <a:srgbClr val="990000"/>
                </a:solidFill>
                <a:latin typeface="Century Schoolbook" pitchFamily="18" charset="0"/>
                <a:ea typeface="楷体_GB2312" pitchFamily="49" charset="-122"/>
              </a:rPr>
              <a:t>,</a:t>
            </a:r>
            <a:r>
              <a:rPr lang="zh-CN" altLang="en-US" sz="2200" dirty="0">
                <a:solidFill>
                  <a:srgbClr val="990000"/>
                </a:solidFill>
                <a:latin typeface="Century Schoolbook" pitchFamily="18" charset="0"/>
                <a:ea typeface="楷体_GB2312" pitchFamily="49" charset="-122"/>
              </a:rPr>
              <a:t>则有价值为</a:t>
            </a:r>
            <a:r>
              <a:rPr lang="en-US" altLang="zh-CN" sz="2200" i="1" dirty="0">
                <a:solidFill>
                  <a:srgbClr val="990000"/>
                </a:solidFill>
                <a:latin typeface="Century Schoolbook" pitchFamily="18" charset="0"/>
                <a:ea typeface="楷体_GB2312" pitchFamily="49" charset="-122"/>
              </a:rPr>
              <a:t>p</a:t>
            </a:r>
            <a:r>
              <a:rPr lang="en-US" altLang="zh-CN" sz="2200" i="1" baseline="-25000" dirty="0">
                <a:solidFill>
                  <a:srgbClr val="990000"/>
                </a:solidFill>
                <a:latin typeface="Century Schoolbook" pitchFamily="18" charset="0"/>
                <a:ea typeface="楷体_GB2312" pitchFamily="49" charset="-122"/>
              </a:rPr>
              <a:t>i</a:t>
            </a:r>
            <a:r>
              <a:rPr lang="en-US" altLang="zh-CN" sz="2200" dirty="0">
                <a:solidFill>
                  <a:srgbClr val="990000"/>
                </a:solidFill>
                <a:latin typeface="Century Schoolbook" pitchFamily="18" charset="0"/>
                <a:ea typeface="楷体_GB2312" pitchFamily="49" charset="-122"/>
              </a:rPr>
              <a:t> .</a:t>
            </a:r>
            <a:endParaRPr lang="en-US" altLang="zh-CN" sz="2200" dirty="0">
              <a:solidFill>
                <a:srgbClr val="990000"/>
              </a:solidFill>
              <a:latin typeface="Century Schoolbook" pitchFamily="18" charset="0"/>
              <a:ea typeface="楷体_GB2312" pitchFamily="49" charset="-122"/>
            </a:endParaRPr>
          </a:p>
          <a:p>
            <a:pPr marL="0" lvl="0" indent="0" eaLnBrk="1" hangingPunct="1">
              <a:lnSpc>
                <a:spcPct val="105000"/>
              </a:lnSpc>
              <a:spcBef>
                <a:spcPct val="0"/>
              </a:spcBef>
              <a:buNone/>
            </a:pPr>
            <a:r>
              <a:rPr lang="zh-CN" altLang="en-US" sz="2200" dirty="0">
                <a:solidFill>
                  <a:srgbClr val="990000"/>
                </a:solidFill>
                <a:latin typeface="Century Schoolbook" pitchFamily="18" charset="0"/>
                <a:ea typeface="楷体_GB2312" pitchFamily="49" charset="-122"/>
              </a:rPr>
              <a:t>目标是找到一个方案</a:t>
            </a:r>
            <a:r>
              <a:rPr lang="en-US" altLang="zh-CN" sz="2200" dirty="0">
                <a:solidFill>
                  <a:srgbClr val="990000"/>
                </a:solidFill>
                <a:latin typeface="Century Schoolbook" pitchFamily="18" charset="0"/>
                <a:ea typeface="楷体_GB2312" pitchFamily="49" charset="-122"/>
              </a:rPr>
              <a:t>,</a:t>
            </a:r>
            <a:r>
              <a:rPr lang="zh-CN" altLang="en-US" sz="2200" dirty="0">
                <a:solidFill>
                  <a:srgbClr val="990000"/>
                </a:solidFill>
                <a:latin typeface="Century Schoolbook" pitchFamily="18" charset="0"/>
                <a:ea typeface="楷体_GB2312" pitchFamily="49" charset="-122"/>
              </a:rPr>
              <a:t>使得能放入背包的物体总价值最高</a:t>
            </a:r>
            <a:endParaRPr lang="zh-CN" altLang="en-US" sz="2200" dirty="0">
              <a:solidFill>
                <a:srgbClr val="990000"/>
              </a:solidFill>
              <a:latin typeface="Century Schoolbook" pitchFamily="18" charset="0"/>
              <a:ea typeface="楷体_GB2312" pitchFamily="49" charset="-122"/>
            </a:endParaRPr>
          </a:p>
        </p:txBody>
      </p:sp>
      <p:sp>
        <p:nvSpPr>
          <p:cNvPr id="103432" name="AutoShape 8">
            <a:hlinkClick r:id="" action="ppaction://noaction" highlightClick="1"/>
          </p:cNvPr>
          <p:cNvSpPr>
            <a:spLocks noChangeArrowheads="1"/>
          </p:cNvSpPr>
          <p:nvPr/>
        </p:nvSpPr>
        <p:spPr bwMode="auto">
          <a:xfrm>
            <a:off x="468313" y="1922463"/>
            <a:ext cx="838200" cy="381000"/>
          </a:xfrm>
          <a:prstGeom prst="actionButtonBlank">
            <a:avLst/>
          </a:prstGeom>
          <a:solidFill>
            <a:srgbClr val="FF3300"/>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46800" rIns="50400" anchor="ctr" anchorCtr="1">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schemeClr val="bg1"/>
                </a:solidFill>
                <a:effectLst/>
                <a:uLnTx/>
                <a:uFillTx/>
                <a:latin typeface="Arial" panose="020B0604020202020204" pitchFamily="34" charset="0"/>
                <a:ea typeface="幼圆" panose="02010509060101010101" pitchFamily="49" charset="-122"/>
                <a:cs typeface="+mn-cs"/>
              </a:rPr>
              <a:t>例 题</a:t>
            </a:r>
            <a:endParaRPr kumimoji="0" lang="zh-CN" altLang="en-US" sz="2000" b="0" i="0" u="none" strike="noStrike" kern="1200" cap="none" spc="0" normalizeH="0" baseline="0" noProof="0">
              <a:ln>
                <a:noFill/>
              </a:ln>
              <a:solidFill>
                <a:srgbClr val="FF3300"/>
              </a:solidFill>
              <a:effectDag name="">
                <a:cont type="tree" name="">
                  <a:effect ref="fillLine"/>
                  <a:outerShdw dist="38100" dir="13500000" algn="br">
                    <a:srgbClr val="FF7755"/>
                  </a:outerShdw>
                </a:cont>
                <a:cont type="tree" name="">
                  <a:effect ref="fillLine"/>
                  <a:outerShdw dist="38100" dir="2700000" algn="tl">
                    <a:srgbClr val="991E00"/>
                  </a:outerShdw>
                </a:cont>
                <a:effect ref="fillLine"/>
              </a:effectDag>
              <a:uLnTx/>
              <a:uFillTx/>
              <a:latin typeface="Arial" panose="020B0604020202020204" pitchFamily="34" charset="0"/>
              <a:ea typeface="隶书" panose="02010509060101010101" pitchFamily="49" charset="-122"/>
              <a:cs typeface="+mn-cs"/>
            </a:endParaRPr>
          </a:p>
        </p:txBody>
      </p:sp>
      <p:sp>
        <p:nvSpPr>
          <p:cNvPr id="103434" name="Rectangle 10"/>
          <p:cNvSpPr/>
          <p:nvPr/>
        </p:nvSpPr>
        <p:spPr>
          <a:xfrm>
            <a:off x="468313" y="4751388"/>
            <a:ext cx="7991475" cy="838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None/>
            </a:pPr>
            <a:r>
              <a:rPr lang="zh-CN" altLang="en-US" sz="2200" dirty="0">
                <a:latin typeface="Century Schoolbook" pitchFamily="18" charset="0"/>
                <a:ea typeface="楷体_GB2312" pitchFamily="49" charset="-122"/>
              </a:rPr>
              <a:t>若取</a:t>
            </a:r>
            <a:r>
              <a:rPr lang="en-US" altLang="zh-CN" sz="2200" dirty="0">
                <a:latin typeface="Century Schoolbook" pitchFamily="18" charset="0"/>
                <a:ea typeface="楷体_GB2312" pitchFamily="49" charset="-122"/>
              </a:rPr>
              <a:t>W= (16,15, 15), V= (40,25, 25), C=30</a:t>
            </a:r>
            <a:endParaRPr lang="en-US" altLang="zh-CN" sz="2200" dirty="0">
              <a:latin typeface="Century Schoolbook" pitchFamily="18" charset="0"/>
              <a:ea typeface="楷体_GB2312" pitchFamily="49" charset="-122"/>
            </a:endParaRPr>
          </a:p>
          <a:p>
            <a:pPr marL="0" lvl="0" indent="0" eaLnBrk="1" hangingPunct="1">
              <a:lnSpc>
                <a:spcPct val="110000"/>
              </a:lnSpc>
              <a:spcBef>
                <a:spcPct val="0"/>
              </a:spcBef>
              <a:buNone/>
            </a:pPr>
            <a:r>
              <a:rPr lang="zh-CN" altLang="en-US" sz="2200" dirty="0">
                <a:latin typeface="Century Schoolbook" pitchFamily="18" charset="0"/>
                <a:ea typeface="楷体_GB2312" pitchFamily="49" charset="-122"/>
              </a:rPr>
              <a:t>穷举法求解相当于分别计算每个可能解，再求优解</a:t>
            </a:r>
            <a:endParaRPr lang="zh-CN" altLang="en-US" sz="2200" dirty="0">
              <a:latin typeface="Century Schoolbook" pitchFamily="18" charset="0"/>
              <a:ea typeface="楷体_GB2312" pitchFamily="49" charset="-122"/>
            </a:endParaRPr>
          </a:p>
        </p:txBody>
      </p:sp>
      <p:sp>
        <p:nvSpPr>
          <p:cNvPr id="103435" name="Text Box 11"/>
          <p:cNvSpPr txBox="1"/>
          <p:nvPr/>
        </p:nvSpPr>
        <p:spPr>
          <a:xfrm>
            <a:off x="533400" y="3470275"/>
            <a:ext cx="7710488" cy="1209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None/>
            </a:pPr>
            <a:r>
              <a:rPr lang="zh-CN" altLang="en-US" sz="2200" dirty="0">
                <a:latin typeface="Century Schoolbook" pitchFamily="18" charset="0"/>
                <a:ea typeface="楷体_GB2312" pitchFamily="49" charset="-122"/>
              </a:rPr>
              <a:t>例如  取</a:t>
            </a:r>
            <a:r>
              <a:rPr lang="en-US" altLang="zh-CN" sz="2200" dirty="0">
                <a:latin typeface="Century Schoolbook" pitchFamily="18" charset="0"/>
                <a:ea typeface="楷体_GB2312" pitchFamily="49" charset="-122"/>
              </a:rPr>
              <a:t>N=3 , </a:t>
            </a:r>
            <a:r>
              <a:rPr lang="zh-CN" altLang="en-US" sz="2200" dirty="0">
                <a:latin typeface="Arial" panose="020B0604020202020204" pitchFamily="34" charset="0"/>
                <a:ea typeface="楷体_GB2312" pitchFamily="49" charset="-122"/>
              </a:rPr>
              <a:t>问题所有可能的解为</a:t>
            </a:r>
            <a:r>
              <a:rPr lang="en-US" altLang="zh-CN" sz="2200" dirty="0">
                <a:latin typeface="Arial" panose="020B0604020202020204" pitchFamily="34" charset="0"/>
                <a:ea typeface="楷体_GB2312" pitchFamily="49" charset="-122"/>
              </a:rPr>
              <a:t>(</a:t>
            </a:r>
            <a:r>
              <a:rPr lang="zh-CN" altLang="en-US" sz="2200" dirty="0">
                <a:latin typeface="Arial" panose="020B0604020202020204" pitchFamily="34" charset="0"/>
                <a:ea typeface="楷体_GB2312" pitchFamily="49" charset="-122"/>
              </a:rPr>
              <a:t>解空间</a:t>
            </a:r>
            <a:r>
              <a:rPr lang="en-US" altLang="zh-CN" sz="2200" dirty="0">
                <a:latin typeface="Arial" panose="020B0604020202020204" pitchFamily="34" charset="0"/>
                <a:ea typeface="楷体_GB2312" pitchFamily="49" charset="-122"/>
              </a:rPr>
              <a:t>): </a:t>
            </a:r>
            <a:endParaRPr lang="en-US" altLang="zh-CN" sz="22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en-US" altLang="zh-CN" sz="2200" dirty="0">
                <a:latin typeface="Arial" panose="020B0604020202020204" pitchFamily="34" charset="0"/>
                <a:ea typeface="楷体_GB2312" pitchFamily="49" charset="-122"/>
              </a:rPr>
              <a:t>(0, 0, 0), (0, 0, 1), (0, 1, 0), (0, 1, 1), (1, 0, 0), (1, 0, 1), (1, 1, 0), (1, 1, 1)</a:t>
            </a:r>
            <a:endParaRPr lang="en-US" altLang="zh-CN" sz="2200" dirty="0">
              <a:latin typeface="Arial" panose="020B0604020202020204" pitchFamily="34" charset="0"/>
              <a:ea typeface="楷体_GB2312" pitchFamily="49" charset="-122"/>
            </a:endParaRPr>
          </a:p>
        </p:txBody>
      </p:sp>
      <p:sp>
        <p:nvSpPr>
          <p:cNvPr id="6151" name="Rectangle 12"/>
          <p:cNvSpPr/>
          <p:nvPr/>
        </p:nvSpPr>
        <p:spPr>
          <a:xfrm>
            <a:off x="457200" y="3290888"/>
            <a:ext cx="265113"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latin typeface="Century Schoolbook" pitchFamily="18" charset="0"/>
                <a:ea typeface="楷体_GB2312" pitchFamily="49" charset="-122"/>
              </a:rPr>
              <a:t> </a:t>
            </a:r>
            <a:endParaRPr lang="en-US" altLang="zh-CN" sz="2200" dirty="0">
              <a:latin typeface="Century Schoolbook" pitchFamily="18" charset="0"/>
              <a:ea typeface="楷体_GB2312" pitchFamily="49" charset="-122"/>
            </a:endParaRPr>
          </a:p>
        </p:txBody>
      </p:sp>
      <p:sp>
        <p:nvSpPr>
          <p:cNvPr id="103438" name="Text Box 14"/>
          <p:cNvSpPr txBox="1"/>
          <p:nvPr/>
        </p:nvSpPr>
        <p:spPr>
          <a:xfrm>
            <a:off x="468313" y="5738813"/>
            <a:ext cx="2403475"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黑体" panose="02010609060101010101" pitchFamily="2" charset="-122"/>
              </a:rPr>
              <a:t>时间复杂性</a:t>
            </a:r>
            <a:r>
              <a:rPr lang="en-US" altLang="zh-CN" sz="2200" dirty="0">
                <a:latin typeface="Arial" panose="020B0604020202020204" pitchFamily="34" charset="0"/>
                <a:ea typeface="黑体" panose="02010609060101010101" pitchFamily="2" charset="-122"/>
              </a:rPr>
              <a:t>:</a:t>
            </a:r>
            <a:r>
              <a:rPr lang="en-US" altLang="zh-CN" sz="2200" dirty="0">
                <a:latin typeface="Arial" panose="020B0604020202020204" pitchFamily="34" charset="0"/>
                <a:ea typeface="楷体_GB2312" pitchFamily="49" charset="-122"/>
              </a:rPr>
              <a:t> O(2</a:t>
            </a:r>
            <a:r>
              <a:rPr lang="en-US" altLang="zh-CN" sz="2200" baseline="30000" dirty="0">
                <a:latin typeface="Arial" panose="020B0604020202020204" pitchFamily="34" charset="0"/>
                <a:ea typeface="楷体_GB2312" pitchFamily="49" charset="-122"/>
              </a:rPr>
              <a:t>n</a:t>
            </a:r>
            <a:r>
              <a:rPr lang="en-US" altLang="zh-CN" sz="22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p:txBody>
      </p:sp>
      <p:sp>
        <p:nvSpPr>
          <p:cNvPr id="6153" name="标题 1"/>
          <p:cNvSpPr>
            <a:spLocks noGrp="1"/>
          </p:cNvSpPr>
          <p:nvPr>
            <p:ph type="title"/>
          </p:nvPr>
        </p:nvSpPr>
        <p:spPr>
          <a:xfrm>
            <a:off x="481013" y="765175"/>
            <a:ext cx="8245475" cy="498475"/>
          </a:xfrm>
        </p:spPr>
        <p:txBody>
          <a:bodyPr vert="horz" wrap="square" lIns="91440" tIns="45720" rIns="91440" bIns="45720" anchor="ctr" anchorCtr="0"/>
          <a:p>
            <a:pPr eaLnBrk="1" hangingPunct="1"/>
            <a:r>
              <a:rPr lang="zh-CN" altLang="en-US" dirty="0"/>
              <a:t>穷举法</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431"/>
                                        </p:tgtEl>
                                        <p:attrNameLst>
                                          <p:attrName>style.visibility</p:attrName>
                                        </p:attrNameLst>
                                      </p:cBhvr>
                                      <p:to>
                                        <p:strVal val="visible"/>
                                      </p:to>
                                    </p:set>
                                    <p:animEffect transition="in" filter="wipe(left)">
                                      <p:cBhvr>
                                        <p:cTn id="7" dur="500"/>
                                        <p:tgtEl>
                                          <p:spTgt spid="1034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432"/>
                                        </p:tgtEl>
                                        <p:attrNameLst>
                                          <p:attrName>style.visibility</p:attrName>
                                        </p:attrNameLst>
                                      </p:cBhvr>
                                      <p:to>
                                        <p:strVal val="visible"/>
                                      </p:to>
                                    </p:set>
                                    <p:animEffect transition="in" filter="wipe(left)">
                                      <p:cBhvr>
                                        <p:cTn id="10" dur="500"/>
                                        <p:tgtEl>
                                          <p:spTgt spid="1034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3435"/>
                                        </p:tgtEl>
                                        <p:attrNameLst>
                                          <p:attrName>style.visibility</p:attrName>
                                        </p:attrNameLst>
                                      </p:cBhvr>
                                      <p:to>
                                        <p:strVal val="visible"/>
                                      </p:to>
                                    </p:set>
                                    <p:animEffect transition="in" filter="wipe(left)">
                                      <p:cBhvr>
                                        <p:cTn id="15" dur="500"/>
                                        <p:tgtEl>
                                          <p:spTgt spid="1034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3434"/>
                                        </p:tgtEl>
                                        <p:attrNameLst>
                                          <p:attrName>style.visibility</p:attrName>
                                        </p:attrNameLst>
                                      </p:cBhvr>
                                      <p:to>
                                        <p:strVal val="visible"/>
                                      </p:to>
                                    </p:set>
                                    <p:animEffect transition="in" filter="wipe(left)">
                                      <p:cBhvr>
                                        <p:cTn id="20" dur="500"/>
                                        <p:tgtEl>
                                          <p:spTgt spid="10343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3438"/>
                                        </p:tgtEl>
                                        <p:attrNameLst>
                                          <p:attrName>style.visibility</p:attrName>
                                        </p:attrNameLst>
                                      </p:cBhvr>
                                      <p:to>
                                        <p:strVal val="visible"/>
                                      </p:to>
                                    </p:set>
                                    <p:animEffect transition="in" filter="wipe(left)">
                                      <p:cBhvr>
                                        <p:cTn id="25" dur="500"/>
                                        <p:tgtEl>
                                          <p:spTgt spid="103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 grpId="0" animBg="1"/>
      <p:bldP spid="103432" grpId="0" animBg="1"/>
      <p:bldP spid="103434" grpId="0"/>
      <p:bldP spid="103435" grpId="0"/>
      <p:bldP spid="1034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标题 1"/>
          <p:cNvSpPr>
            <a:spLocks noGrp="1"/>
          </p:cNvSpPr>
          <p:nvPr>
            <p:ph type="title"/>
          </p:nvPr>
        </p:nvSpPr>
        <p:spPr/>
        <p:txBody>
          <a:bodyPr vert="horz" wrap="square" lIns="91440" tIns="45720" rIns="91440" bIns="45720" anchor="ctr" anchorCtr="0"/>
          <a:p>
            <a:pPr eaLnBrk="1" hangingPunct="1"/>
            <a:r>
              <a:rPr lang="zh-CN" altLang="en-US" dirty="0"/>
              <a:t>限界函数是什么</a:t>
            </a:r>
            <a:endParaRPr lang="zh-CN" altLang="en-US" dirty="0"/>
          </a:p>
        </p:txBody>
      </p:sp>
      <p:sp>
        <p:nvSpPr>
          <p:cNvPr id="57347" name="Rectangle 3"/>
          <p:cNvSpPr>
            <a:spLocks noGrp="1"/>
          </p:cNvSpPr>
          <p:nvPr>
            <p:ph idx="1"/>
          </p:nvPr>
        </p:nvSpPr>
        <p:spPr/>
        <p:txBody>
          <a:bodyPr vert="horz" wrap="square" lIns="91440" tIns="45720" rIns="91440" bIns="45720" anchor="t" anchorCtr="0"/>
          <a:p>
            <a:pPr eaLnBrk="1" hangingPunct="1"/>
            <a:r>
              <a:rPr lang="zh-CN" altLang="en-US" sz="2600" dirty="0"/>
              <a:t>例如，</a:t>
            </a:r>
            <a:r>
              <a:rPr lang="en-US" altLang="zh-CN" sz="2600" dirty="0"/>
              <a:t>c=7, w=[3, 5, 2, 1], v=[9, 10, 7, 4] </a:t>
            </a:r>
            <a:r>
              <a:rPr lang="zh-CN" altLang="en-US" sz="2600" dirty="0"/>
              <a:t>。</a:t>
            </a:r>
            <a:r>
              <a:rPr lang="en-US" altLang="zh-CN" sz="2600" dirty="0"/>
              <a:t>v/w=[3, 2, 3.5, 4]</a:t>
            </a:r>
            <a:r>
              <a:rPr lang="zh-CN" altLang="en-US" sz="2600" dirty="0"/>
              <a:t>。</a:t>
            </a:r>
            <a:endParaRPr lang="en-US" altLang="zh-CN" sz="2600" dirty="0"/>
          </a:p>
          <a:p>
            <a:pPr eaLnBrk="1" hangingPunct="1"/>
            <a:r>
              <a:rPr lang="zh-CN" altLang="en-US" sz="2600" dirty="0"/>
              <a:t>以</a:t>
            </a:r>
            <a:r>
              <a:rPr lang="zh-CN" altLang="en-US" sz="2600" dirty="0">
                <a:solidFill>
                  <a:srgbClr val="C00000"/>
                </a:solidFill>
              </a:rPr>
              <a:t>物品单位重量价值的递减序装入物品</a:t>
            </a:r>
            <a:r>
              <a:rPr lang="zh-CN" altLang="en-US" sz="2600" dirty="0"/>
              <a:t>。装入物品</a:t>
            </a:r>
            <a:r>
              <a:rPr lang="en-US" altLang="zh-CN" sz="2600" dirty="0"/>
              <a:t>4</a:t>
            </a:r>
            <a:r>
              <a:rPr lang="zh-CN" altLang="en-US" sz="2600" dirty="0"/>
              <a:t>、</a:t>
            </a:r>
            <a:r>
              <a:rPr lang="en-US" altLang="zh-CN" sz="2600" dirty="0"/>
              <a:t>3</a:t>
            </a:r>
            <a:r>
              <a:rPr lang="zh-CN" altLang="en-US" sz="2600" dirty="0"/>
              <a:t>、</a:t>
            </a:r>
            <a:r>
              <a:rPr lang="en-US" altLang="zh-CN" sz="2600" dirty="0"/>
              <a:t>1</a:t>
            </a:r>
            <a:r>
              <a:rPr lang="zh-CN" altLang="en-US" sz="2600" dirty="0"/>
              <a:t>后，只能装入</a:t>
            </a:r>
            <a:r>
              <a:rPr lang="en-US" altLang="zh-CN" sz="2600" dirty="0"/>
              <a:t>0.2</a:t>
            </a:r>
            <a:r>
              <a:rPr lang="zh-CN" altLang="en-US" sz="2600" dirty="0"/>
              <a:t>的物品</a:t>
            </a:r>
            <a:r>
              <a:rPr lang="en-US" altLang="zh-CN" sz="2600" dirty="0"/>
              <a:t>2</a:t>
            </a:r>
            <a:r>
              <a:rPr lang="zh-CN" altLang="en-US" sz="2600" dirty="0"/>
              <a:t>，由此得到一个解</a:t>
            </a:r>
            <a:r>
              <a:rPr lang="en-US" altLang="zh-CN" sz="2600" dirty="0"/>
              <a:t>x=[1, 0.2, 1, 1]</a:t>
            </a:r>
            <a:r>
              <a:rPr lang="zh-CN" altLang="en-US" sz="2600" dirty="0"/>
              <a:t>，其相应的价值为</a:t>
            </a:r>
            <a:r>
              <a:rPr lang="en-US" altLang="zh-CN" sz="2600" dirty="0"/>
              <a:t>22</a:t>
            </a:r>
            <a:r>
              <a:rPr lang="zh-CN" altLang="en-US" sz="2600" dirty="0"/>
              <a:t>。</a:t>
            </a:r>
            <a:r>
              <a:rPr lang="zh-CN" altLang="en-US" sz="2600" dirty="0">
                <a:solidFill>
                  <a:srgbClr val="C00000"/>
                </a:solidFill>
              </a:rPr>
              <a:t>尽管这个解不是一个可行解，但其价值是最优值的一个上界，即对于该问题，最优值不超过</a:t>
            </a:r>
            <a:r>
              <a:rPr lang="en-US" altLang="zh-CN" sz="2600" dirty="0">
                <a:solidFill>
                  <a:srgbClr val="C00000"/>
                </a:solidFill>
              </a:rPr>
              <a:t>22</a:t>
            </a:r>
            <a:r>
              <a:rPr lang="zh-CN" altLang="en-US" sz="2600" dirty="0">
                <a:solidFill>
                  <a:srgbClr val="C00000"/>
                </a:solidFill>
              </a:rPr>
              <a:t>。</a:t>
            </a:r>
            <a:endParaRPr lang="zh-CN" altLang="en-US" sz="2600" dirty="0">
              <a:solidFill>
                <a:srgbClr val="C00000"/>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标题 4"/>
          <p:cNvSpPr>
            <a:spLocks noGrp="1"/>
          </p:cNvSpPr>
          <p:nvPr>
            <p:ph type="title"/>
          </p:nvPr>
        </p:nvSpPr>
        <p:spPr>
          <a:xfrm>
            <a:off x="153988" y="476250"/>
            <a:ext cx="8245475" cy="498475"/>
          </a:xfrm>
        </p:spPr>
        <p:txBody>
          <a:bodyPr vert="horz" wrap="square" lIns="91440" tIns="45720" rIns="91440" bIns="45720" anchor="ctr" anchorCtr="0"/>
          <a:p>
            <a:pPr eaLnBrk="1" hangingPunct="1"/>
            <a:r>
              <a:rPr lang="en-US" altLang="en-US" dirty="0">
                <a:ea typeface="黑体" panose="02010609060101010101" pitchFamily="2" charset="-122"/>
              </a:rPr>
              <a:t>0-1背包问题</a:t>
            </a:r>
            <a:r>
              <a:rPr lang="zh-CN" altLang="en-US" dirty="0">
                <a:ea typeface="黑体" panose="02010609060101010101" pitchFamily="2" charset="-122"/>
              </a:rPr>
              <a:t>的限界函数设计</a:t>
            </a:r>
            <a:endParaRPr lang="zh-CN" altLang="en-US" dirty="0"/>
          </a:p>
        </p:txBody>
      </p:sp>
      <p:sp>
        <p:nvSpPr>
          <p:cNvPr id="303108"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8372" name="Text Box 5"/>
          <p:cNvSpPr txBox="1"/>
          <p:nvPr/>
        </p:nvSpPr>
        <p:spPr>
          <a:xfrm>
            <a:off x="4779963" y="995363"/>
            <a:ext cx="4976812" cy="1570037"/>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解空间：子集树</a:t>
            </a:r>
            <a:endParaRPr lang="zh-CN" altLang="en-US"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可行性约束函数：</a:t>
            </a: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endParaRPr lang="zh-CN" altLang="en-US"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限界函数：</a:t>
            </a:r>
            <a:endParaRPr lang="en-US" altLang="zh-CN" sz="2400" dirty="0">
              <a:latin typeface="Arial" panose="020B0604020202020204" pitchFamily="34" charset="0"/>
              <a:ea typeface="楷体_GB2312" pitchFamily="49" charset="-122"/>
            </a:endParaRPr>
          </a:p>
        </p:txBody>
      </p:sp>
      <p:pic>
        <p:nvPicPr>
          <p:cNvPr id="58373" name="Picture 6" descr="t51"/>
          <p:cNvPicPr>
            <a:picLocks noChangeAspect="1"/>
          </p:cNvPicPr>
          <p:nvPr/>
        </p:nvPicPr>
        <p:blipFill>
          <a:blip r:embed="rId1"/>
          <a:stretch>
            <a:fillRect/>
          </a:stretch>
        </p:blipFill>
        <p:spPr>
          <a:xfrm>
            <a:off x="5084763" y="2486025"/>
            <a:ext cx="3671887" cy="1857375"/>
          </a:xfrm>
          <a:prstGeom prst="rect">
            <a:avLst/>
          </a:prstGeom>
          <a:noFill/>
          <a:ln w="9525">
            <a:noFill/>
          </a:ln>
        </p:spPr>
      </p:pic>
      <p:graphicFrame>
        <p:nvGraphicFramePr>
          <p:cNvPr id="58374" name="Object 7"/>
          <p:cNvGraphicFramePr>
            <a:graphicFrameLocks noChangeAspect="1"/>
          </p:cNvGraphicFramePr>
          <p:nvPr/>
        </p:nvGraphicFramePr>
        <p:xfrm>
          <a:off x="7588250" y="1395413"/>
          <a:ext cx="1368425" cy="768350"/>
        </p:xfrm>
        <a:graphic>
          <a:graphicData uri="http://schemas.openxmlformats.org/presentationml/2006/ole">
            <mc:AlternateContent xmlns:mc="http://schemas.openxmlformats.org/markup-compatibility/2006">
              <mc:Choice xmlns:v="urn:schemas-microsoft-com:vml" Requires="v">
                <p:oleObj spid="_x0000_s3081" name="" r:id="rId2" imgW="761365" imgH="431800" progId="Equation.3">
                  <p:embed/>
                </p:oleObj>
              </mc:Choice>
              <mc:Fallback>
                <p:oleObj name="" r:id="rId2" imgW="761365" imgH="431800" progId="Equation.3">
                  <p:embed/>
                  <p:pic>
                    <p:nvPicPr>
                      <p:cNvPr id="0" name="图片 3080"/>
                      <p:cNvPicPr/>
                      <p:nvPr/>
                    </p:nvPicPr>
                    <p:blipFill>
                      <a:blip r:embed="rId3"/>
                      <a:stretch>
                        <a:fillRect/>
                      </a:stretch>
                    </p:blipFill>
                    <p:spPr>
                      <a:xfrm>
                        <a:off x="7588250" y="1395413"/>
                        <a:ext cx="1368425" cy="768350"/>
                      </a:xfrm>
                      <a:prstGeom prst="rect">
                        <a:avLst/>
                      </a:prstGeom>
                      <a:noFill/>
                      <a:ln w="38100">
                        <a:noFill/>
                        <a:miter/>
                      </a:ln>
                    </p:spPr>
                  </p:pic>
                </p:oleObj>
              </mc:Fallback>
            </mc:AlternateContent>
          </a:graphicData>
        </a:graphic>
      </p:graphicFrame>
      <p:sp>
        <p:nvSpPr>
          <p:cNvPr id="58375" name="Text Box 8"/>
          <p:cNvSpPr txBox="1"/>
          <p:nvPr/>
        </p:nvSpPr>
        <p:spPr>
          <a:xfrm>
            <a:off x="468313" y="1052513"/>
            <a:ext cx="5637212" cy="48545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template&lt;class Typew, class Typep&gt;</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Typep Knap&lt;Typew, Typep&gt;::</a:t>
            </a:r>
            <a:r>
              <a:rPr lang="en-US" altLang="zh-CN" sz="1600" b="1" dirty="0">
                <a:latin typeface="Arial" panose="020B0604020202020204" pitchFamily="34" charset="0"/>
                <a:ea typeface="楷体_GB2312" pitchFamily="49" charset="-122"/>
              </a:rPr>
              <a:t>Bound</a:t>
            </a:r>
            <a:r>
              <a:rPr lang="en-US" altLang="zh-CN" sz="1600" dirty="0">
                <a:latin typeface="Arial" panose="020B0604020202020204" pitchFamily="34" charset="0"/>
                <a:ea typeface="楷体_GB2312" pitchFamily="49" charset="-122"/>
              </a:rPr>
              <a:t>(int i)</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a:t>
            </a:r>
            <a:r>
              <a:rPr lang="zh-CN" altLang="en-US" sz="1600" dirty="0">
                <a:latin typeface="Arial" panose="020B0604020202020204" pitchFamily="34" charset="0"/>
                <a:ea typeface="楷体_GB2312" pitchFamily="49" charset="-122"/>
              </a:rPr>
              <a:t>计算上界</a:t>
            </a:r>
            <a:endParaRPr lang="zh-CN" altLang="en-US"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Typew cleft = c - cw;  // </a:t>
            </a:r>
            <a:r>
              <a:rPr lang="zh-CN" altLang="en-US" sz="1600" dirty="0">
                <a:latin typeface="Arial" panose="020B0604020202020204" pitchFamily="34" charset="0"/>
                <a:ea typeface="楷体_GB2312" pitchFamily="49" charset="-122"/>
              </a:rPr>
              <a:t>剩余容量</a:t>
            </a:r>
            <a:endParaRPr lang="zh-CN" altLang="en-US"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Typep b = cp;</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solidFill>
                  <a:srgbClr val="C00000"/>
                </a:solidFill>
                <a:latin typeface="Arial" panose="020B0604020202020204" pitchFamily="34" charset="0"/>
                <a:ea typeface="楷体_GB2312" pitchFamily="49" charset="-122"/>
              </a:rPr>
              <a:t>   // </a:t>
            </a:r>
            <a:r>
              <a:rPr lang="zh-CN" altLang="en-US" sz="1600" dirty="0">
                <a:solidFill>
                  <a:srgbClr val="C00000"/>
                </a:solidFill>
                <a:latin typeface="Arial" panose="020B0604020202020204" pitchFamily="34" charset="0"/>
                <a:ea typeface="楷体_GB2312" pitchFamily="49" charset="-122"/>
              </a:rPr>
              <a:t>以物品单位重量价值递减序装入物品</a:t>
            </a:r>
            <a:endParaRPr lang="zh-CN" altLang="en-US" sz="1600" dirty="0">
              <a:solidFill>
                <a:srgbClr val="C00000"/>
              </a:solidFill>
              <a:latin typeface="Arial" panose="020B0604020202020204" pitchFamily="34" charset="0"/>
              <a:ea typeface="楷体_GB2312" pitchFamily="49" charset="-122"/>
            </a:endParaRPr>
          </a:p>
          <a:p>
            <a:pPr marL="0" lvl="0" indent="0" eaLnBrk="1" hangingPunct="1">
              <a:lnSpc>
                <a:spcPct val="130000"/>
              </a:lnSpc>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while (i &lt;= n &amp;&amp; w[i] &lt;= cleft) {</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cleft -= w[i];</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b += p[i];</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i++;</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solidFill>
                  <a:srgbClr val="C00000"/>
                </a:solidFill>
                <a:latin typeface="Arial" panose="020B0604020202020204" pitchFamily="34" charset="0"/>
                <a:ea typeface="楷体_GB2312" pitchFamily="49" charset="-122"/>
              </a:rPr>
              <a:t>   // </a:t>
            </a:r>
            <a:r>
              <a:rPr lang="zh-CN" altLang="en-US" sz="1600" dirty="0">
                <a:solidFill>
                  <a:srgbClr val="C00000"/>
                </a:solidFill>
                <a:latin typeface="Arial" panose="020B0604020202020204" pitchFamily="34" charset="0"/>
                <a:ea typeface="楷体_GB2312" pitchFamily="49" charset="-122"/>
              </a:rPr>
              <a:t>装满背包</a:t>
            </a:r>
            <a:endParaRPr lang="zh-CN" altLang="en-US" sz="1600" dirty="0">
              <a:solidFill>
                <a:srgbClr val="C00000"/>
              </a:solidFill>
              <a:latin typeface="Arial" panose="020B0604020202020204" pitchFamily="34" charset="0"/>
              <a:ea typeface="楷体_GB2312" pitchFamily="49" charset="-122"/>
            </a:endParaRPr>
          </a:p>
          <a:p>
            <a:pPr marL="0" lvl="0" indent="0" eaLnBrk="1" hangingPunct="1">
              <a:lnSpc>
                <a:spcPct val="130000"/>
              </a:lnSpc>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if (i &lt;= n) b += p[i]/w[i] * cleft;</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   return b;</a:t>
            </a:r>
            <a:endParaRPr lang="en-US" altLang="zh-CN" sz="1600" dirty="0">
              <a:latin typeface="Arial" panose="020B0604020202020204" pitchFamily="34" charset="0"/>
              <a:ea typeface="楷体_GB2312" pitchFamily="49" charset="-122"/>
            </a:endParaRPr>
          </a:p>
          <a:p>
            <a:pPr marL="0" lvl="0" indent="0" eaLnBrk="1" hangingPunct="1">
              <a:lnSpc>
                <a:spcPct val="130000"/>
              </a:lnSpc>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p:txBody>
      </p:sp>
      <p:sp>
        <p:nvSpPr>
          <p:cNvPr id="58376" name="Rectangle 6"/>
          <p:cNvSpPr/>
          <p:nvPr/>
        </p:nvSpPr>
        <p:spPr>
          <a:xfrm>
            <a:off x="5084763" y="4494213"/>
            <a:ext cx="2374900" cy="20304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1800" b="1" dirty="0">
                <a:latin typeface="Arial" panose="020B0604020202020204" pitchFamily="34" charset="0"/>
                <a:ea typeface="楷体_GB2312" pitchFamily="49" charset="-122"/>
              </a:rPr>
              <a:t>变量说明：</a:t>
            </a:r>
            <a:endParaRPr lang="zh-CN" altLang="en-US" sz="1800" b="1"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n</a:t>
            </a:r>
            <a:r>
              <a:rPr lang="zh-CN" altLang="en-US" sz="1800" dirty="0">
                <a:latin typeface="Arial" panose="020B0604020202020204" pitchFamily="34" charset="0"/>
                <a:ea typeface="楷体_GB2312" pitchFamily="49" charset="-122"/>
              </a:rPr>
              <a:t>：物品数</a:t>
            </a:r>
            <a:endParaRPr lang="zh-CN" altLang="en-US"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w</a:t>
            </a:r>
            <a:r>
              <a:rPr lang="zh-CN" altLang="en-US" sz="1800" dirty="0">
                <a:latin typeface="Arial" panose="020B0604020202020204" pitchFamily="34" charset="0"/>
                <a:ea typeface="楷体_GB2312" pitchFamily="49" charset="-122"/>
              </a:rPr>
              <a:t>：物品重量数组</a:t>
            </a:r>
            <a:endParaRPr lang="zh-CN" altLang="en-US"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c</a:t>
            </a:r>
            <a:r>
              <a:rPr lang="zh-CN" altLang="en-US" sz="1800" dirty="0">
                <a:latin typeface="Arial" panose="020B0604020202020204" pitchFamily="34" charset="0"/>
                <a:ea typeface="楷体_GB2312" pitchFamily="49" charset="-122"/>
              </a:rPr>
              <a:t>：背包容量</a:t>
            </a:r>
            <a:endParaRPr lang="zh-CN" altLang="en-US"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p</a:t>
            </a:r>
            <a:r>
              <a:rPr lang="zh-CN" altLang="en-US" sz="1800" dirty="0">
                <a:latin typeface="Arial" panose="020B0604020202020204" pitchFamily="34" charset="0"/>
                <a:ea typeface="楷体_GB2312" pitchFamily="49" charset="-122"/>
              </a:rPr>
              <a:t>：物品价值数组</a:t>
            </a:r>
            <a:endParaRPr lang="zh-CN" altLang="en-US"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cw</a:t>
            </a:r>
            <a:r>
              <a:rPr lang="zh-CN" altLang="en-US" sz="1800" dirty="0">
                <a:latin typeface="Arial" panose="020B0604020202020204" pitchFamily="34" charset="0"/>
                <a:ea typeface="楷体_GB2312" pitchFamily="49" charset="-122"/>
              </a:rPr>
              <a:t>：当前重量</a:t>
            </a:r>
            <a:endParaRPr lang="zh-CN" altLang="en-US" sz="1800" dirty="0">
              <a:latin typeface="Arial" panose="020B0604020202020204" pitchFamily="34" charset="0"/>
              <a:ea typeface="楷体_GB2312" pitchFamily="49" charset="-122"/>
            </a:endParaRPr>
          </a:p>
          <a:p>
            <a:pPr marL="0" lvl="0" indent="0" eaLnBrk="1" hangingPunct="1">
              <a:spcBef>
                <a:spcPct val="0"/>
              </a:spcBef>
              <a:buNone/>
            </a:pPr>
            <a:r>
              <a:rPr lang="en-US" altLang="zh-CN" sz="1800" dirty="0">
                <a:latin typeface="Arial" panose="020B0604020202020204" pitchFamily="34" charset="0"/>
                <a:ea typeface="楷体_GB2312" pitchFamily="49" charset="-122"/>
              </a:rPr>
              <a:t>cp</a:t>
            </a:r>
            <a:r>
              <a:rPr lang="zh-CN" altLang="en-US" sz="1800" dirty="0">
                <a:latin typeface="Arial" panose="020B0604020202020204" pitchFamily="34" charset="0"/>
                <a:ea typeface="楷体_GB2312" pitchFamily="49" charset="-122"/>
              </a:rPr>
              <a:t>：当前价值</a:t>
            </a:r>
            <a:endParaRPr lang="zh-CN" altLang="en-US" sz="1800" dirty="0">
              <a:latin typeface="Arial" panose="020B0604020202020204" pitchFamily="34" charset="0"/>
              <a:ea typeface="楷体_GB2312" pitchFamily="49"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7"/>
          <p:cNvSpPr>
            <a:spLocks noGrp="1"/>
          </p:cNvSpPr>
          <p:nvPr>
            <p:ph idx="1"/>
          </p:nvPr>
        </p:nvSpPr>
        <p:spPr>
          <a:xfrm>
            <a:off x="4067175" y="1639888"/>
            <a:ext cx="5040313" cy="4525962"/>
          </a:xfrm>
        </p:spPr>
        <p:txBody>
          <a:bodyPr vert="horz" wrap="square" lIns="91440" tIns="45720" rIns="91440" bIns="45720" anchor="t" anchorCtr="0"/>
          <a:p>
            <a:pPr eaLnBrk="1" hangingPunct="1">
              <a:lnSpc>
                <a:spcPct val="80000"/>
              </a:lnSpc>
              <a:buNone/>
            </a:pPr>
            <a:r>
              <a:rPr lang="en-US" altLang="zh-CN" sz="1800" dirty="0"/>
              <a:t>Knapsack::backtrack (i)</a:t>
            </a:r>
            <a:endParaRPr lang="en-US" altLang="zh-CN" sz="1800" dirty="0"/>
          </a:p>
          <a:p>
            <a:pPr eaLnBrk="1" hangingPunct="1">
              <a:lnSpc>
                <a:spcPct val="80000"/>
              </a:lnSpc>
              <a:buNone/>
            </a:pPr>
            <a:r>
              <a:rPr lang="en-US" altLang="zh-CN" sz="1800" dirty="0"/>
              <a:t>    //</a:t>
            </a:r>
            <a:r>
              <a:rPr lang="zh-CN" altLang="en-US" sz="1800" dirty="0"/>
              <a:t>搜索第</a:t>
            </a:r>
            <a:r>
              <a:rPr lang="en-US" altLang="zh-CN" sz="1800" dirty="0"/>
              <a:t>i</a:t>
            </a:r>
            <a:r>
              <a:rPr lang="zh-CN" altLang="en-US" sz="1800" dirty="0"/>
              <a:t>层结点</a:t>
            </a:r>
            <a:endParaRPr lang="zh-CN" altLang="en-US" sz="1800" dirty="0"/>
          </a:p>
          <a:p>
            <a:pPr eaLnBrk="1" hangingPunct="1">
              <a:lnSpc>
                <a:spcPct val="80000"/>
              </a:lnSpc>
              <a:buNone/>
            </a:pPr>
            <a:r>
              <a:rPr lang="zh-CN" altLang="en-US" sz="1800" dirty="0"/>
              <a:t>    </a:t>
            </a:r>
            <a:r>
              <a:rPr lang="en-US" altLang="zh-CN" sz="1800" u="sng" dirty="0"/>
              <a:t>if</a:t>
            </a:r>
            <a:r>
              <a:rPr lang="en-US" altLang="zh-CN" sz="1800" dirty="0"/>
              <a:t> i &gt; n  // </a:t>
            </a:r>
            <a:r>
              <a:rPr lang="zh-CN" altLang="en-US" sz="1800" dirty="0"/>
              <a:t>到达叶结点</a:t>
            </a:r>
            <a:endParaRPr lang="zh-CN" altLang="en-US" sz="1800" dirty="0"/>
          </a:p>
          <a:p>
            <a:pPr eaLnBrk="1" hangingPunct="1">
              <a:lnSpc>
                <a:spcPct val="80000"/>
              </a:lnSpc>
              <a:buNone/>
            </a:pPr>
            <a:r>
              <a:rPr lang="zh-CN" altLang="en-US" sz="1800" dirty="0"/>
              <a:t>          </a:t>
            </a:r>
            <a:r>
              <a:rPr lang="en-US" altLang="zh-CN" sz="1800" dirty="0"/>
              <a:t>bestp = cp</a:t>
            </a:r>
            <a:endParaRPr lang="en-US" altLang="zh-CN" sz="1800" dirty="0"/>
          </a:p>
          <a:p>
            <a:pPr eaLnBrk="1" hangingPunct="1">
              <a:lnSpc>
                <a:spcPct val="80000"/>
              </a:lnSpc>
              <a:buNone/>
            </a:pPr>
            <a:r>
              <a:rPr lang="en-US" altLang="zh-CN" sz="1800" dirty="0"/>
              <a:t>          </a:t>
            </a:r>
            <a:r>
              <a:rPr lang="en-US" altLang="zh-CN" sz="1800" u="sng" dirty="0"/>
              <a:t>return</a:t>
            </a:r>
            <a:endParaRPr lang="en-US" altLang="zh-CN" sz="1800" u="sng" dirty="0"/>
          </a:p>
          <a:p>
            <a:pPr eaLnBrk="1" hangingPunct="1">
              <a:lnSpc>
                <a:spcPct val="80000"/>
              </a:lnSpc>
              <a:buNone/>
            </a:pPr>
            <a:r>
              <a:rPr lang="en-US" altLang="zh-CN" sz="1800" dirty="0"/>
              <a:t>    </a:t>
            </a:r>
            <a:r>
              <a:rPr lang="en-US" altLang="zh-CN" sz="1800" u="sng" dirty="0"/>
              <a:t>if</a:t>
            </a:r>
            <a:r>
              <a:rPr lang="en-US" altLang="zh-CN" sz="1800" dirty="0"/>
              <a:t> cw + w[i] &lt;= c //x[i]=1</a:t>
            </a:r>
            <a:endParaRPr lang="en-US" altLang="zh-CN" sz="1800" dirty="0"/>
          </a:p>
          <a:p>
            <a:pPr eaLnBrk="1" hangingPunct="1">
              <a:lnSpc>
                <a:spcPct val="80000"/>
              </a:lnSpc>
              <a:buNone/>
            </a:pPr>
            <a:r>
              <a:rPr lang="en-US" altLang="zh-CN" sz="1800" dirty="0"/>
              <a:t>          cw = cw + w[i]</a:t>
            </a:r>
            <a:endParaRPr lang="en-US" altLang="zh-CN" sz="1800" dirty="0"/>
          </a:p>
          <a:p>
            <a:pPr eaLnBrk="1" hangingPunct="1">
              <a:lnSpc>
                <a:spcPct val="80000"/>
              </a:lnSpc>
              <a:buNone/>
            </a:pPr>
            <a:r>
              <a:rPr lang="en-US" altLang="zh-CN" sz="1800" dirty="0"/>
              <a:t>          cp = cp + p[i]</a:t>
            </a:r>
            <a:endParaRPr lang="en-US" altLang="zh-CN" sz="1800" dirty="0"/>
          </a:p>
          <a:p>
            <a:pPr eaLnBrk="1" hangingPunct="1">
              <a:lnSpc>
                <a:spcPct val="80000"/>
              </a:lnSpc>
              <a:buNone/>
            </a:pPr>
            <a:r>
              <a:rPr lang="en-US" altLang="zh-CN" sz="1800" dirty="0"/>
              <a:t>          Backtrack(i+1)</a:t>
            </a:r>
            <a:endParaRPr lang="en-US" altLang="zh-CN" sz="1800" dirty="0"/>
          </a:p>
          <a:p>
            <a:pPr eaLnBrk="1" hangingPunct="1">
              <a:lnSpc>
                <a:spcPct val="80000"/>
              </a:lnSpc>
              <a:buNone/>
            </a:pPr>
            <a:r>
              <a:rPr lang="en-US" altLang="zh-CN" sz="1800" dirty="0"/>
              <a:t>          cw = cw – w[i] //</a:t>
            </a:r>
            <a:r>
              <a:rPr lang="zh-CN" altLang="en-US" sz="1800" dirty="0"/>
              <a:t>回溯到父结点</a:t>
            </a:r>
            <a:endParaRPr lang="zh-CN" altLang="en-US" sz="1800" dirty="0"/>
          </a:p>
          <a:p>
            <a:pPr eaLnBrk="1" hangingPunct="1">
              <a:lnSpc>
                <a:spcPct val="80000"/>
              </a:lnSpc>
              <a:buNone/>
            </a:pPr>
            <a:r>
              <a:rPr lang="en-US" altLang="zh-CN" sz="1800" dirty="0"/>
              <a:t>          cp = cp – p[i]</a:t>
            </a:r>
            <a:endParaRPr lang="en-US" altLang="zh-CN" sz="1800" dirty="0"/>
          </a:p>
          <a:p>
            <a:pPr eaLnBrk="1" hangingPunct="1">
              <a:lnSpc>
                <a:spcPct val="80000"/>
              </a:lnSpc>
              <a:buNone/>
            </a:pPr>
            <a:r>
              <a:rPr lang="en-US" altLang="zh-CN" sz="1800" dirty="0"/>
              <a:t>    </a:t>
            </a:r>
            <a:r>
              <a:rPr lang="en-US" altLang="zh-CN" sz="1800" u="sng" dirty="0"/>
              <a:t>if</a:t>
            </a:r>
            <a:r>
              <a:rPr lang="en-US" altLang="zh-CN" sz="1800" dirty="0"/>
              <a:t> Bound(i+1) &gt; bestp //x[i]=0</a:t>
            </a:r>
            <a:endParaRPr lang="en-US" altLang="zh-CN" sz="1800" dirty="0"/>
          </a:p>
          <a:p>
            <a:pPr eaLnBrk="1" hangingPunct="1">
              <a:lnSpc>
                <a:spcPct val="80000"/>
              </a:lnSpc>
              <a:buNone/>
            </a:pPr>
            <a:r>
              <a:rPr lang="en-US" altLang="zh-CN" sz="1800" dirty="0"/>
              <a:t>          Backtrack(i+1)</a:t>
            </a:r>
            <a:endParaRPr lang="en-US" altLang="zh-CN" sz="1800" dirty="0"/>
          </a:p>
        </p:txBody>
      </p:sp>
      <p:sp>
        <p:nvSpPr>
          <p:cNvPr id="59395" name="Text Box 9"/>
          <p:cNvSpPr txBox="1"/>
          <p:nvPr/>
        </p:nvSpPr>
        <p:spPr>
          <a:xfrm>
            <a:off x="71438" y="388938"/>
            <a:ext cx="5940425" cy="1311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dirty="0">
                <a:latin typeface="Calibri" panose="020F0502020204030204" pitchFamily="34" charset="0"/>
              </a:rPr>
              <a:t>变量说明：</a:t>
            </a:r>
            <a:endParaRPr lang="zh-CN" altLang="en-US" sz="2000" b="1" dirty="0">
              <a:latin typeface="Calibri" panose="020F0502020204030204" pitchFamily="34" charset="0"/>
            </a:endParaRPr>
          </a:p>
          <a:p>
            <a:pPr marL="0" lvl="0" indent="0" eaLnBrk="1" hangingPunct="1">
              <a:spcBef>
                <a:spcPct val="0"/>
              </a:spcBef>
              <a:buNone/>
            </a:pPr>
            <a:r>
              <a:rPr lang="en-US" altLang="zh-CN" sz="2000" dirty="0">
                <a:latin typeface="Calibri" panose="020F0502020204030204" pitchFamily="34" charset="0"/>
              </a:rPr>
              <a:t>n</a:t>
            </a:r>
            <a:r>
              <a:rPr lang="zh-CN" altLang="en-US" sz="2000" dirty="0">
                <a:latin typeface="Calibri" panose="020F0502020204030204" pitchFamily="34" charset="0"/>
              </a:rPr>
              <a:t>：物品数，</a:t>
            </a:r>
            <a:r>
              <a:rPr lang="en-US" altLang="zh-CN" sz="2000" dirty="0">
                <a:latin typeface="Calibri" panose="020F0502020204030204" pitchFamily="34" charset="0"/>
              </a:rPr>
              <a:t>w</a:t>
            </a:r>
            <a:r>
              <a:rPr lang="zh-CN" altLang="en-US" sz="2000" dirty="0">
                <a:latin typeface="Calibri" panose="020F0502020204030204" pitchFamily="34" charset="0"/>
              </a:rPr>
              <a:t>：物品重量数组，</a:t>
            </a:r>
            <a:r>
              <a:rPr lang="en-US" altLang="zh-CN" sz="2000" dirty="0">
                <a:latin typeface="Calibri" panose="020F0502020204030204" pitchFamily="34" charset="0"/>
              </a:rPr>
              <a:t>c</a:t>
            </a:r>
            <a:r>
              <a:rPr lang="zh-CN" altLang="en-US" sz="2000" dirty="0">
                <a:latin typeface="Calibri" panose="020F0502020204030204" pitchFamily="34" charset="0"/>
              </a:rPr>
              <a:t>：背包容量，</a:t>
            </a:r>
            <a:endParaRPr lang="zh-CN" altLang="en-US" sz="2000" dirty="0">
              <a:latin typeface="Calibri" panose="020F0502020204030204" pitchFamily="34" charset="0"/>
            </a:endParaRPr>
          </a:p>
          <a:p>
            <a:pPr marL="0" lvl="0" indent="0" eaLnBrk="1" hangingPunct="1">
              <a:spcBef>
                <a:spcPct val="0"/>
              </a:spcBef>
              <a:buNone/>
            </a:pPr>
            <a:r>
              <a:rPr lang="en-US" altLang="zh-CN" sz="2000" dirty="0">
                <a:latin typeface="Calibri" panose="020F0502020204030204" pitchFamily="34" charset="0"/>
              </a:rPr>
              <a:t>p</a:t>
            </a:r>
            <a:r>
              <a:rPr lang="zh-CN" altLang="en-US" sz="2000" dirty="0">
                <a:latin typeface="Calibri" panose="020F0502020204030204" pitchFamily="34" charset="0"/>
              </a:rPr>
              <a:t>：物品价值数组，</a:t>
            </a:r>
            <a:r>
              <a:rPr lang="en-US" altLang="zh-CN" sz="2000" dirty="0">
                <a:latin typeface="Calibri" panose="020F0502020204030204" pitchFamily="34" charset="0"/>
              </a:rPr>
              <a:t>cw</a:t>
            </a:r>
            <a:r>
              <a:rPr lang="zh-CN" altLang="en-US" sz="2000" dirty="0">
                <a:latin typeface="Calibri" panose="020F0502020204030204" pitchFamily="34" charset="0"/>
              </a:rPr>
              <a:t>：当前重量，</a:t>
            </a:r>
            <a:r>
              <a:rPr lang="en-US" altLang="zh-CN" sz="2000" dirty="0">
                <a:latin typeface="Calibri" panose="020F0502020204030204" pitchFamily="34" charset="0"/>
              </a:rPr>
              <a:t>cp</a:t>
            </a:r>
            <a:r>
              <a:rPr lang="zh-CN" altLang="en-US" sz="2000" dirty="0">
                <a:latin typeface="Calibri" panose="020F0502020204030204" pitchFamily="34" charset="0"/>
              </a:rPr>
              <a:t>：当前价值，</a:t>
            </a:r>
            <a:r>
              <a:rPr lang="en-US" altLang="zh-CN" sz="2000" dirty="0">
                <a:latin typeface="Calibri" panose="020F0502020204030204" pitchFamily="34" charset="0"/>
              </a:rPr>
              <a:t>bestp</a:t>
            </a:r>
            <a:r>
              <a:rPr lang="zh-CN" altLang="en-US" sz="2000" dirty="0">
                <a:latin typeface="Calibri" panose="020F0502020204030204" pitchFamily="34" charset="0"/>
              </a:rPr>
              <a:t>：当前最优价值</a:t>
            </a:r>
            <a:endParaRPr lang="zh-CN" altLang="en-US" sz="2000" dirty="0">
              <a:latin typeface="Calibri" panose="020F0502020204030204" pitchFamily="34" charset="0"/>
            </a:endParaRPr>
          </a:p>
        </p:txBody>
      </p:sp>
      <p:sp>
        <p:nvSpPr>
          <p:cNvPr id="59396" name="Rectangle 7"/>
          <p:cNvSpPr/>
          <p:nvPr/>
        </p:nvSpPr>
        <p:spPr>
          <a:xfrm>
            <a:off x="250825" y="2143125"/>
            <a:ext cx="3529013" cy="3373438"/>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eaLnBrk="1" hangingPunct="1">
              <a:lnSpc>
                <a:spcPct val="80000"/>
              </a:lnSpc>
              <a:buNone/>
            </a:pPr>
            <a:r>
              <a:rPr lang="en-US" altLang="zh-CN" sz="2400" dirty="0">
                <a:latin typeface="Arial" panose="020B0604020202020204" pitchFamily="34" charset="0"/>
                <a:ea typeface="楷体_GB2312" pitchFamily="49" charset="-122"/>
              </a:rPr>
              <a:t>Knapsack(</a:t>
            </a:r>
            <a:r>
              <a:rPr lang="zh-CN" altLang="en-US" sz="2400" dirty="0">
                <a:latin typeface="Arial" panose="020B0604020202020204" pitchFamily="34" charset="0"/>
                <a:ea typeface="楷体_GB2312" pitchFamily="49" charset="-122"/>
              </a:rPr>
              <a:t>简略版主程序</a:t>
            </a:r>
            <a:r>
              <a:rPr lang="en-US" altLang="zh-CN" sz="24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a:p>
            <a:pPr marL="342900" lvl="0" indent="-342900" eaLnBrk="1" hangingPunct="1">
              <a:lnSpc>
                <a:spcPct val="80000"/>
              </a:lnSpc>
              <a:buNone/>
            </a:pPr>
            <a:r>
              <a:rPr lang="en-US" altLang="zh-CN" sz="2400" dirty="0">
                <a:latin typeface="Arial" panose="020B0604020202020204" pitchFamily="34" charset="0"/>
                <a:ea typeface="楷体_GB2312" pitchFamily="49" charset="-122"/>
              </a:rPr>
              <a:t>    sort (Q, n)</a:t>
            </a:r>
            <a:endParaRPr lang="en-US" altLang="zh-CN" sz="2400" dirty="0">
              <a:latin typeface="Arial" panose="020B0604020202020204" pitchFamily="34" charset="0"/>
              <a:ea typeface="楷体_GB2312" pitchFamily="49" charset="-122"/>
            </a:endParaRPr>
          </a:p>
          <a:p>
            <a:pPr marL="342900" lvl="0" indent="-342900" eaLnBrk="1" hangingPunct="1">
              <a:lnSpc>
                <a:spcPct val="80000"/>
              </a:lnSpc>
              <a:buNone/>
            </a:pPr>
            <a:r>
              <a:rPr lang="en-US" altLang="zh-CN" sz="2400" dirty="0">
                <a:latin typeface="Arial" panose="020B0604020202020204" pitchFamily="34" charset="0"/>
                <a:ea typeface="楷体_GB2312" pitchFamily="49" charset="-122"/>
              </a:rPr>
              <a:t>    //</a:t>
            </a:r>
            <a:r>
              <a:rPr lang="zh-CN" altLang="en-US" sz="2400" dirty="0">
                <a:latin typeface="Arial" panose="020B0604020202020204" pitchFamily="34" charset="0"/>
                <a:ea typeface="楷体_GB2312" pitchFamily="49" charset="-122"/>
              </a:rPr>
              <a:t>回溯搜索</a:t>
            </a:r>
            <a:endParaRPr lang="zh-CN" altLang="en-US" sz="2400" dirty="0">
              <a:latin typeface="Arial" panose="020B0604020202020204" pitchFamily="34" charset="0"/>
              <a:ea typeface="楷体_GB2312" pitchFamily="49" charset="-122"/>
            </a:endParaRPr>
          </a:p>
          <a:p>
            <a:pPr marL="342900" lvl="0" indent="-342900" eaLnBrk="1" hangingPunct="1">
              <a:lnSpc>
                <a:spcPct val="80000"/>
              </a:lnSpc>
              <a:buNone/>
            </a:pPr>
            <a:r>
              <a:rPr lang="zh-CN" altLang="en-US" sz="2400" dirty="0">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Backtrack(1)</a:t>
            </a:r>
            <a:endParaRPr lang="en-US" altLang="zh-CN" sz="2400" dirty="0">
              <a:latin typeface="Arial" panose="020B0604020202020204" pitchFamily="34" charset="0"/>
              <a:ea typeface="楷体_GB2312" pitchFamily="49" charset="-122"/>
            </a:endParaRPr>
          </a:p>
          <a:p>
            <a:pPr marL="342900" lvl="0" indent="-342900" eaLnBrk="1" hangingPunct="1">
              <a:lnSpc>
                <a:spcPct val="80000"/>
              </a:lnSpc>
              <a:buNone/>
            </a:pPr>
            <a:r>
              <a:rPr lang="en-US" altLang="zh-CN" sz="2400" dirty="0">
                <a:latin typeface="Arial" panose="020B0604020202020204" pitchFamily="34" charset="0"/>
                <a:ea typeface="楷体_GB2312" pitchFamily="49" charset="-122"/>
              </a:rPr>
              <a:t>    </a:t>
            </a:r>
            <a:r>
              <a:rPr lang="en-US" altLang="zh-CN" sz="2400" u="sng" dirty="0">
                <a:latin typeface="Arial" panose="020B0604020202020204" pitchFamily="34" charset="0"/>
                <a:ea typeface="楷体_GB2312" pitchFamily="49" charset="-122"/>
              </a:rPr>
              <a:t>return</a:t>
            </a:r>
            <a:r>
              <a:rPr lang="en-US" altLang="zh-CN" sz="2400" dirty="0">
                <a:latin typeface="Arial" panose="020B0604020202020204" pitchFamily="34" charset="0"/>
                <a:ea typeface="楷体_GB2312" pitchFamily="49" charset="-122"/>
              </a:rPr>
              <a:t> bestp</a:t>
            </a:r>
            <a:endParaRPr lang="en-US" altLang="zh-CN" sz="2400" dirty="0">
              <a:latin typeface="Arial" panose="020B0604020202020204" pitchFamily="34" charset="0"/>
              <a:ea typeface="楷体_GB2312" pitchFamily="49"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115"/>
          <p:cNvSpPr/>
          <p:nvPr/>
        </p:nvSpPr>
        <p:spPr>
          <a:xfrm>
            <a:off x="323850" y="549275"/>
            <a:ext cx="8424863"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dirty="0">
                <a:latin typeface="Arial" panose="020B0604020202020204" pitchFamily="34" charset="0"/>
                <a:ea typeface="楷体_GB2312" pitchFamily="49" charset="-122"/>
              </a:rPr>
              <a:t>c=50, n=5, w={5,15,25,27,30}, v={12,30,44,46,50}</a:t>
            </a:r>
            <a:endParaRPr lang="en-US" altLang="zh-CN" sz="2800" dirty="0">
              <a:latin typeface="Arial" panose="020B0604020202020204" pitchFamily="34" charset="0"/>
              <a:ea typeface="楷体_GB2312" pitchFamily="49" charset="-122"/>
            </a:endParaRPr>
          </a:p>
          <a:p>
            <a:pPr marL="0" lvl="0" indent="0" eaLnBrk="1" hangingPunct="1">
              <a:spcBef>
                <a:spcPct val="0"/>
              </a:spcBef>
              <a:buNone/>
            </a:pPr>
            <a:r>
              <a:rPr lang="en-US" altLang="zh-CN" sz="2800" dirty="0">
                <a:latin typeface="Arial" panose="020B0604020202020204" pitchFamily="34" charset="0"/>
                <a:ea typeface="楷体_GB2312" pitchFamily="49" charset="-122"/>
              </a:rPr>
              <a:t>v/w={2.4, 2, 1.76, 1.7, 1.6}   </a:t>
            </a:r>
            <a:r>
              <a:rPr lang="zh-CN" altLang="en-US" sz="2800" dirty="0">
                <a:solidFill>
                  <a:srgbClr val="C00000"/>
                </a:solidFill>
                <a:latin typeface="Arial" panose="020B0604020202020204" pitchFamily="34" charset="0"/>
                <a:ea typeface="楷体_GB2312" pitchFamily="49" charset="-122"/>
              </a:rPr>
              <a:t>注：物品已排好序</a:t>
            </a:r>
            <a:endParaRPr lang="en-US" altLang="zh-CN" sz="2800" dirty="0">
              <a:solidFill>
                <a:srgbClr val="C00000"/>
              </a:solidFill>
              <a:latin typeface="Arial" panose="020B0604020202020204" pitchFamily="34" charset="0"/>
              <a:ea typeface="楷体_GB2312" pitchFamily="49" charset="-122"/>
            </a:endParaRPr>
          </a:p>
        </p:txBody>
      </p:sp>
      <p:grpSp>
        <p:nvGrpSpPr>
          <p:cNvPr id="31807" name="Group 63"/>
          <p:cNvGrpSpPr/>
          <p:nvPr/>
        </p:nvGrpSpPr>
        <p:grpSpPr>
          <a:xfrm>
            <a:off x="2484438" y="1844675"/>
            <a:ext cx="4243387" cy="4373563"/>
            <a:chOff x="1554" y="1162"/>
            <a:chExt cx="2673" cy="2755"/>
          </a:xfrm>
        </p:grpSpPr>
        <p:sp>
          <p:nvSpPr>
            <p:cNvPr id="60420" name="Oval 60"/>
            <p:cNvSpPr/>
            <p:nvPr/>
          </p:nvSpPr>
          <p:spPr>
            <a:xfrm>
              <a:off x="3334" y="116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0</a:t>
              </a:r>
              <a:endParaRPr lang="en-US" altLang="zh-CN" sz="2400" dirty="0">
                <a:latin typeface="Arial" panose="020B0604020202020204" pitchFamily="34" charset="0"/>
                <a:ea typeface="楷体_GB2312" pitchFamily="49" charset="-122"/>
              </a:endParaRPr>
            </a:p>
          </p:txBody>
        </p:sp>
        <p:sp>
          <p:nvSpPr>
            <p:cNvPr id="60421" name="Oval 61"/>
            <p:cNvSpPr/>
            <p:nvPr/>
          </p:nvSpPr>
          <p:spPr>
            <a:xfrm>
              <a:off x="2814" y="1525"/>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60422" name="Oval 62"/>
            <p:cNvSpPr/>
            <p:nvPr/>
          </p:nvSpPr>
          <p:spPr>
            <a:xfrm>
              <a:off x="2489" y="1933"/>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60423" name="Oval 63"/>
            <p:cNvSpPr/>
            <p:nvPr/>
          </p:nvSpPr>
          <p:spPr>
            <a:xfrm>
              <a:off x="2032" y="2344"/>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60424" name="Oval 64"/>
            <p:cNvSpPr/>
            <p:nvPr/>
          </p:nvSpPr>
          <p:spPr>
            <a:xfrm>
              <a:off x="3189" y="2386"/>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6</a:t>
              </a:r>
              <a:endParaRPr lang="en-US" altLang="zh-CN" sz="2400" dirty="0">
                <a:latin typeface="Arial" panose="020B0604020202020204" pitchFamily="34" charset="0"/>
                <a:ea typeface="楷体_GB2312" pitchFamily="49" charset="-122"/>
              </a:endParaRPr>
            </a:p>
          </p:txBody>
        </p:sp>
        <p:sp>
          <p:nvSpPr>
            <p:cNvPr id="60425" name="Line 65"/>
            <p:cNvSpPr/>
            <p:nvPr/>
          </p:nvSpPr>
          <p:spPr>
            <a:xfrm flipH="1">
              <a:off x="3016" y="1298"/>
              <a:ext cx="318" cy="272"/>
            </a:xfrm>
            <a:prstGeom prst="line">
              <a:avLst/>
            </a:prstGeom>
            <a:ln w="9525" cap="flat" cmpd="sng">
              <a:solidFill>
                <a:schemeClr val="tx1"/>
              </a:solidFill>
              <a:prstDash val="solid"/>
              <a:headEnd type="none" w="med" len="med"/>
              <a:tailEnd type="none" w="med" len="med"/>
            </a:ln>
          </p:spPr>
        </p:sp>
        <p:sp>
          <p:nvSpPr>
            <p:cNvPr id="60426" name="Line 66"/>
            <p:cNvSpPr/>
            <p:nvPr/>
          </p:nvSpPr>
          <p:spPr>
            <a:xfrm flipH="1">
              <a:off x="2653" y="1727"/>
              <a:ext cx="210" cy="206"/>
            </a:xfrm>
            <a:prstGeom prst="line">
              <a:avLst/>
            </a:prstGeom>
            <a:ln w="9525" cap="flat" cmpd="sng">
              <a:solidFill>
                <a:schemeClr val="tx1"/>
              </a:solidFill>
              <a:prstDash val="solid"/>
              <a:headEnd type="none" w="med" len="med"/>
              <a:tailEnd type="none" w="med" len="med"/>
            </a:ln>
          </p:spPr>
        </p:sp>
        <p:sp>
          <p:nvSpPr>
            <p:cNvPr id="60427" name="Line 67"/>
            <p:cNvSpPr/>
            <p:nvPr/>
          </p:nvSpPr>
          <p:spPr>
            <a:xfrm>
              <a:off x="3016" y="1706"/>
              <a:ext cx="454" cy="273"/>
            </a:xfrm>
            <a:prstGeom prst="line">
              <a:avLst/>
            </a:prstGeom>
            <a:ln w="9525" cap="flat" cmpd="sng">
              <a:solidFill>
                <a:schemeClr val="tx1"/>
              </a:solidFill>
              <a:prstDash val="dash"/>
              <a:headEnd type="none" w="med" len="med"/>
              <a:tailEnd type="none" w="med" len="med"/>
            </a:ln>
          </p:spPr>
        </p:sp>
        <p:sp>
          <p:nvSpPr>
            <p:cNvPr id="60428" name="Line 68"/>
            <p:cNvSpPr/>
            <p:nvPr/>
          </p:nvSpPr>
          <p:spPr>
            <a:xfrm flipH="1">
              <a:off x="2235" y="2114"/>
              <a:ext cx="272" cy="273"/>
            </a:xfrm>
            <a:prstGeom prst="line">
              <a:avLst/>
            </a:prstGeom>
            <a:ln w="9525" cap="flat" cmpd="sng">
              <a:solidFill>
                <a:schemeClr val="tx1"/>
              </a:solidFill>
              <a:prstDash val="solid"/>
              <a:headEnd type="none" w="med" len="med"/>
              <a:tailEnd type="none" w="med" len="med"/>
            </a:ln>
          </p:spPr>
        </p:sp>
        <p:sp>
          <p:nvSpPr>
            <p:cNvPr id="60429" name="Line 69"/>
            <p:cNvSpPr/>
            <p:nvPr/>
          </p:nvSpPr>
          <p:spPr>
            <a:xfrm>
              <a:off x="2699" y="2115"/>
              <a:ext cx="498" cy="317"/>
            </a:xfrm>
            <a:prstGeom prst="line">
              <a:avLst/>
            </a:prstGeom>
            <a:ln w="9525" cap="flat" cmpd="sng">
              <a:solidFill>
                <a:schemeClr val="tx1"/>
              </a:solidFill>
              <a:prstDash val="solid"/>
              <a:headEnd type="none" w="med" len="med"/>
              <a:tailEnd type="none" w="med" len="med"/>
            </a:ln>
          </p:spPr>
        </p:sp>
        <p:sp>
          <p:nvSpPr>
            <p:cNvPr id="60430" name="Text Box 70"/>
            <p:cNvSpPr txBox="1"/>
            <p:nvPr/>
          </p:nvSpPr>
          <p:spPr>
            <a:xfrm>
              <a:off x="3049" y="1181"/>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31" name="Text Box 71"/>
            <p:cNvSpPr txBox="1"/>
            <p:nvPr/>
          </p:nvSpPr>
          <p:spPr>
            <a:xfrm>
              <a:off x="2517" y="1661"/>
              <a:ext cx="204" cy="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32" name="Text Box 72"/>
            <p:cNvSpPr txBox="1"/>
            <p:nvPr/>
          </p:nvSpPr>
          <p:spPr>
            <a:xfrm>
              <a:off x="2142" y="2042"/>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33" name="Text Box 73"/>
            <p:cNvSpPr txBox="1"/>
            <p:nvPr/>
          </p:nvSpPr>
          <p:spPr>
            <a:xfrm>
              <a:off x="2842" y="2013"/>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34" name="Text Box 74"/>
            <p:cNvSpPr txBox="1"/>
            <p:nvPr/>
          </p:nvSpPr>
          <p:spPr>
            <a:xfrm>
              <a:off x="2472" y="1436"/>
              <a:ext cx="399"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5,12</a:t>
              </a:r>
              <a:endParaRPr lang="en-US" altLang="zh-CN" sz="2000" dirty="0">
                <a:latin typeface="Calibri" panose="020F0502020204030204" pitchFamily="34" charset="0"/>
              </a:endParaRPr>
            </a:p>
          </p:txBody>
        </p:sp>
        <p:sp>
          <p:nvSpPr>
            <p:cNvPr id="60435" name="Text Box 75"/>
            <p:cNvSpPr txBox="1"/>
            <p:nvPr/>
          </p:nvSpPr>
          <p:spPr>
            <a:xfrm>
              <a:off x="2008" y="1844"/>
              <a:ext cx="480"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20,42</a:t>
              </a:r>
              <a:endParaRPr lang="en-US" altLang="zh-CN" sz="2000" dirty="0">
                <a:latin typeface="Calibri" panose="020F0502020204030204" pitchFamily="34" charset="0"/>
              </a:endParaRPr>
            </a:p>
          </p:txBody>
        </p:sp>
        <p:sp>
          <p:nvSpPr>
            <p:cNvPr id="60436" name="Text Box 76"/>
            <p:cNvSpPr txBox="1"/>
            <p:nvPr/>
          </p:nvSpPr>
          <p:spPr>
            <a:xfrm>
              <a:off x="1554" y="2253"/>
              <a:ext cx="480"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45,86</a:t>
              </a:r>
              <a:endParaRPr lang="en-US" altLang="zh-CN" sz="2000" dirty="0">
                <a:latin typeface="Calibri" panose="020F0502020204030204" pitchFamily="34" charset="0"/>
              </a:endParaRPr>
            </a:p>
          </p:txBody>
        </p:sp>
        <p:sp>
          <p:nvSpPr>
            <p:cNvPr id="60437" name="Line 77"/>
            <p:cNvSpPr/>
            <p:nvPr/>
          </p:nvSpPr>
          <p:spPr>
            <a:xfrm flipH="1">
              <a:off x="1701" y="2523"/>
              <a:ext cx="317" cy="317"/>
            </a:xfrm>
            <a:prstGeom prst="line">
              <a:avLst/>
            </a:prstGeom>
            <a:ln w="9525" cap="flat" cmpd="sng">
              <a:solidFill>
                <a:schemeClr val="tx1"/>
              </a:solidFill>
              <a:prstDash val="dash"/>
              <a:headEnd type="none" w="med" len="med"/>
              <a:tailEnd type="none" w="med" len="med"/>
            </a:ln>
          </p:spPr>
        </p:sp>
        <p:sp>
          <p:nvSpPr>
            <p:cNvPr id="60438" name="Oval 78"/>
            <p:cNvSpPr/>
            <p:nvPr/>
          </p:nvSpPr>
          <p:spPr>
            <a:xfrm>
              <a:off x="2137" y="2798"/>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60439" name="Line 79"/>
            <p:cNvSpPr/>
            <p:nvPr/>
          </p:nvSpPr>
          <p:spPr>
            <a:xfrm>
              <a:off x="2196" y="2564"/>
              <a:ext cx="45" cy="227"/>
            </a:xfrm>
            <a:prstGeom prst="line">
              <a:avLst/>
            </a:prstGeom>
            <a:ln w="9525" cap="flat" cmpd="sng">
              <a:solidFill>
                <a:schemeClr val="tx1"/>
              </a:solidFill>
              <a:prstDash val="solid"/>
              <a:headEnd type="none" w="med" len="med"/>
              <a:tailEnd type="none" w="med" len="med"/>
            </a:ln>
          </p:spPr>
        </p:sp>
        <p:sp>
          <p:nvSpPr>
            <p:cNvPr id="60440" name="Text Box 80"/>
            <p:cNvSpPr txBox="1"/>
            <p:nvPr/>
          </p:nvSpPr>
          <p:spPr>
            <a:xfrm>
              <a:off x="2200" y="2526"/>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41" name="Oval 81"/>
            <p:cNvSpPr/>
            <p:nvPr/>
          </p:nvSpPr>
          <p:spPr>
            <a:xfrm>
              <a:off x="2232" y="3252"/>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5</a:t>
              </a:r>
              <a:endParaRPr lang="en-US" altLang="zh-CN" sz="2400" dirty="0">
                <a:latin typeface="Arial" panose="020B0604020202020204" pitchFamily="34" charset="0"/>
                <a:ea typeface="楷体_GB2312" pitchFamily="49" charset="-122"/>
              </a:endParaRPr>
            </a:p>
          </p:txBody>
        </p:sp>
        <p:sp>
          <p:nvSpPr>
            <p:cNvPr id="60442" name="Line 82"/>
            <p:cNvSpPr/>
            <p:nvPr/>
          </p:nvSpPr>
          <p:spPr>
            <a:xfrm>
              <a:off x="2290" y="3025"/>
              <a:ext cx="45" cy="227"/>
            </a:xfrm>
            <a:prstGeom prst="line">
              <a:avLst/>
            </a:prstGeom>
            <a:ln w="9525" cap="flat" cmpd="sng">
              <a:solidFill>
                <a:schemeClr val="tx1"/>
              </a:solidFill>
              <a:prstDash val="solid"/>
              <a:headEnd type="none" w="med" len="med"/>
              <a:tailEnd type="none" w="med" len="med"/>
            </a:ln>
          </p:spPr>
        </p:sp>
        <p:sp>
          <p:nvSpPr>
            <p:cNvPr id="60443" name="Text Box 83"/>
            <p:cNvSpPr txBox="1"/>
            <p:nvPr/>
          </p:nvSpPr>
          <p:spPr>
            <a:xfrm>
              <a:off x="2270" y="2979"/>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44" name="Text Box 84"/>
            <p:cNvSpPr txBox="1"/>
            <p:nvPr/>
          </p:nvSpPr>
          <p:spPr>
            <a:xfrm>
              <a:off x="2141" y="3471"/>
              <a:ext cx="31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86</a:t>
              </a:r>
              <a:endParaRPr lang="en-US" altLang="zh-CN" sz="2400" dirty="0">
                <a:solidFill>
                  <a:srgbClr val="CC3300"/>
                </a:solidFill>
                <a:latin typeface="Calibri" panose="020F0502020204030204" pitchFamily="34" charset="0"/>
              </a:endParaRPr>
            </a:p>
          </p:txBody>
        </p:sp>
        <p:sp>
          <p:nvSpPr>
            <p:cNvPr id="60445" name="Oval 85"/>
            <p:cNvSpPr/>
            <p:nvPr/>
          </p:nvSpPr>
          <p:spPr>
            <a:xfrm>
              <a:off x="2994" y="2840"/>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7</a:t>
              </a:r>
              <a:endParaRPr lang="en-US" altLang="zh-CN" sz="2400" dirty="0">
                <a:latin typeface="Arial" panose="020B0604020202020204" pitchFamily="34" charset="0"/>
                <a:ea typeface="楷体_GB2312" pitchFamily="49" charset="-122"/>
              </a:endParaRPr>
            </a:p>
          </p:txBody>
        </p:sp>
        <p:sp>
          <p:nvSpPr>
            <p:cNvPr id="60446" name="Line 86"/>
            <p:cNvSpPr/>
            <p:nvPr/>
          </p:nvSpPr>
          <p:spPr>
            <a:xfrm flipH="1">
              <a:off x="3148" y="2613"/>
              <a:ext cx="118" cy="227"/>
            </a:xfrm>
            <a:prstGeom prst="line">
              <a:avLst/>
            </a:prstGeom>
            <a:ln w="9525" cap="flat" cmpd="sng">
              <a:solidFill>
                <a:schemeClr val="tx1"/>
              </a:solidFill>
              <a:prstDash val="solid"/>
              <a:headEnd type="none" w="med" len="med"/>
              <a:tailEnd type="none" w="med" len="med"/>
            </a:ln>
          </p:spPr>
        </p:sp>
        <p:sp>
          <p:nvSpPr>
            <p:cNvPr id="60447" name="Text Box 87"/>
            <p:cNvSpPr txBox="1"/>
            <p:nvPr/>
          </p:nvSpPr>
          <p:spPr>
            <a:xfrm>
              <a:off x="2971" y="2571"/>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48" name="Text Box 88"/>
            <p:cNvSpPr txBox="1"/>
            <p:nvPr/>
          </p:nvSpPr>
          <p:spPr>
            <a:xfrm>
              <a:off x="2513" y="2760"/>
              <a:ext cx="480"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47,88</a:t>
              </a:r>
              <a:endParaRPr lang="en-US" altLang="zh-CN" sz="2000" dirty="0">
                <a:latin typeface="Calibri" panose="020F0502020204030204" pitchFamily="34" charset="0"/>
              </a:endParaRPr>
            </a:p>
          </p:txBody>
        </p:sp>
        <p:sp>
          <p:nvSpPr>
            <p:cNvPr id="60449" name="Line 89"/>
            <p:cNvSpPr/>
            <p:nvPr/>
          </p:nvSpPr>
          <p:spPr>
            <a:xfrm flipH="1">
              <a:off x="2903" y="3042"/>
              <a:ext cx="136" cy="318"/>
            </a:xfrm>
            <a:prstGeom prst="line">
              <a:avLst/>
            </a:prstGeom>
            <a:ln w="9525" cap="flat" cmpd="sng">
              <a:solidFill>
                <a:schemeClr val="tx1"/>
              </a:solidFill>
              <a:prstDash val="dash"/>
              <a:headEnd type="none" w="med" len="med"/>
              <a:tailEnd type="none" w="med" len="med"/>
            </a:ln>
          </p:spPr>
        </p:sp>
        <p:sp>
          <p:nvSpPr>
            <p:cNvPr id="60450" name="Oval 90"/>
            <p:cNvSpPr/>
            <p:nvPr/>
          </p:nvSpPr>
          <p:spPr>
            <a:xfrm>
              <a:off x="3078" y="3248"/>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8</a:t>
              </a:r>
              <a:endParaRPr lang="en-US" altLang="zh-CN" sz="2400" dirty="0">
                <a:latin typeface="Arial" panose="020B0604020202020204" pitchFamily="34" charset="0"/>
                <a:ea typeface="楷体_GB2312" pitchFamily="49" charset="-122"/>
              </a:endParaRPr>
            </a:p>
          </p:txBody>
        </p:sp>
        <p:sp>
          <p:nvSpPr>
            <p:cNvPr id="60451" name="Line 91"/>
            <p:cNvSpPr/>
            <p:nvPr/>
          </p:nvSpPr>
          <p:spPr>
            <a:xfrm>
              <a:off x="3151" y="3060"/>
              <a:ext cx="47" cy="189"/>
            </a:xfrm>
            <a:prstGeom prst="line">
              <a:avLst/>
            </a:prstGeom>
            <a:ln w="9525" cap="flat" cmpd="sng">
              <a:solidFill>
                <a:schemeClr val="tx1"/>
              </a:solidFill>
              <a:prstDash val="solid"/>
              <a:headEnd type="none" w="med" len="med"/>
              <a:tailEnd type="none" w="med" len="med"/>
            </a:ln>
          </p:spPr>
        </p:sp>
        <p:sp>
          <p:nvSpPr>
            <p:cNvPr id="60452" name="Text Box 92"/>
            <p:cNvSpPr txBox="1"/>
            <p:nvPr/>
          </p:nvSpPr>
          <p:spPr>
            <a:xfrm>
              <a:off x="2880" y="2389"/>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93</a:t>
              </a:r>
              <a:endParaRPr lang="en-US" altLang="zh-CN" sz="2000" dirty="0">
                <a:solidFill>
                  <a:schemeClr val="accent2"/>
                </a:solidFill>
                <a:latin typeface="Calibri" panose="020F0502020204030204" pitchFamily="34" charset="0"/>
              </a:endParaRPr>
            </a:p>
          </p:txBody>
        </p:sp>
        <p:sp>
          <p:nvSpPr>
            <p:cNvPr id="60453" name="Text Box 93"/>
            <p:cNvSpPr txBox="1"/>
            <p:nvPr/>
          </p:nvSpPr>
          <p:spPr>
            <a:xfrm>
              <a:off x="3158" y="2979"/>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54" name="Text Box 94"/>
            <p:cNvSpPr txBox="1"/>
            <p:nvPr/>
          </p:nvSpPr>
          <p:spPr>
            <a:xfrm>
              <a:off x="3015" y="3475"/>
              <a:ext cx="31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88</a:t>
              </a:r>
              <a:endParaRPr lang="en-US" altLang="zh-CN" sz="2400" dirty="0">
                <a:solidFill>
                  <a:srgbClr val="CC3300"/>
                </a:solidFill>
                <a:latin typeface="Calibri" panose="020F0502020204030204" pitchFamily="34" charset="0"/>
              </a:endParaRPr>
            </a:p>
          </p:txBody>
        </p:sp>
        <p:sp>
          <p:nvSpPr>
            <p:cNvPr id="60455" name="Text Box 95"/>
            <p:cNvSpPr txBox="1"/>
            <p:nvPr/>
          </p:nvSpPr>
          <p:spPr>
            <a:xfrm>
              <a:off x="2172" y="3629"/>
              <a:ext cx="30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solidFill>
                    <a:srgbClr val="CC3300"/>
                  </a:solidFill>
                  <a:latin typeface="Calibri" panose="020F0502020204030204" pitchFamily="34" charset="0"/>
                </a:rPr>
                <a:t>×</a:t>
              </a:r>
              <a:endParaRPr lang="en-US" altLang="zh-CN" sz="2400" b="1" dirty="0">
                <a:solidFill>
                  <a:srgbClr val="CC3300"/>
                </a:solidFill>
                <a:latin typeface="Calibri" panose="020F0502020204030204" pitchFamily="34" charset="0"/>
              </a:endParaRPr>
            </a:p>
          </p:txBody>
        </p:sp>
        <p:sp>
          <p:nvSpPr>
            <p:cNvPr id="60456" name="Text Box 96"/>
            <p:cNvSpPr txBox="1"/>
            <p:nvPr/>
          </p:nvSpPr>
          <p:spPr>
            <a:xfrm>
              <a:off x="3142" y="1890"/>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90</a:t>
              </a:r>
              <a:endParaRPr lang="en-US" altLang="zh-CN" sz="2000" dirty="0">
                <a:solidFill>
                  <a:schemeClr val="accent2"/>
                </a:solidFill>
                <a:latin typeface="Calibri" panose="020F0502020204030204" pitchFamily="34" charset="0"/>
              </a:endParaRPr>
            </a:p>
          </p:txBody>
        </p:sp>
        <p:sp>
          <p:nvSpPr>
            <p:cNvPr id="60457" name="Text Box 97"/>
            <p:cNvSpPr txBox="1"/>
            <p:nvPr/>
          </p:nvSpPr>
          <p:spPr>
            <a:xfrm>
              <a:off x="3396" y="2778"/>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92</a:t>
              </a:r>
              <a:endParaRPr lang="en-US" altLang="zh-CN" sz="2000" dirty="0">
                <a:solidFill>
                  <a:schemeClr val="accent2"/>
                </a:solidFill>
                <a:latin typeface="Calibri" panose="020F0502020204030204" pitchFamily="34" charset="0"/>
              </a:endParaRPr>
            </a:p>
          </p:txBody>
        </p:sp>
        <p:sp>
          <p:nvSpPr>
            <p:cNvPr id="60458" name="Line 98"/>
            <p:cNvSpPr/>
            <p:nvPr/>
          </p:nvSpPr>
          <p:spPr>
            <a:xfrm>
              <a:off x="3379" y="2568"/>
              <a:ext cx="385" cy="317"/>
            </a:xfrm>
            <a:prstGeom prst="line">
              <a:avLst/>
            </a:prstGeom>
            <a:ln w="9525" cap="flat" cmpd="sng">
              <a:solidFill>
                <a:schemeClr val="tx1"/>
              </a:solidFill>
              <a:prstDash val="solid"/>
              <a:headEnd type="none" w="med" len="med"/>
              <a:tailEnd type="none" w="med" len="med"/>
            </a:ln>
          </p:spPr>
        </p:sp>
        <p:sp>
          <p:nvSpPr>
            <p:cNvPr id="60459" name="Oval 99"/>
            <p:cNvSpPr/>
            <p:nvPr/>
          </p:nvSpPr>
          <p:spPr>
            <a:xfrm>
              <a:off x="3674" y="2840"/>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9</a:t>
              </a:r>
              <a:endParaRPr lang="en-US" altLang="zh-CN" sz="2400" dirty="0">
                <a:latin typeface="Arial" panose="020B0604020202020204" pitchFamily="34" charset="0"/>
                <a:ea typeface="楷体_GB2312" pitchFamily="49" charset="-122"/>
              </a:endParaRPr>
            </a:p>
          </p:txBody>
        </p:sp>
        <p:sp>
          <p:nvSpPr>
            <p:cNvPr id="60460" name="Text Box 100"/>
            <p:cNvSpPr txBox="1"/>
            <p:nvPr/>
          </p:nvSpPr>
          <p:spPr>
            <a:xfrm>
              <a:off x="3515" y="2481"/>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61" name="Oval 101"/>
            <p:cNvSpPr/>
            <p:nvPr/>
          </p:nvSpPr>
          <p:spPr>
            <a:xfrm>
              <a:off x="3566" y="3248"/>
              <a:ext cx="227"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10</a:t>
              </a:r>
              <a:endParaRPr lang="en-US" altLang="zh-CN" sz="2400" dirty="0">
                <a:latin typeface="Arial" panose="020B0604020202020204" pitchFamily="34" charset="0"/>
                <a:ea typeface="楷体_GB2312" pitchFamily="49" charset="-122"/>
              </a:endParaRPr>
            </a:p>
          </p:txBody>
        </p:sp>
        <p:sp>
          <p:nvSpPr>
            <p:cNvPr id="60462" name="Line 102"/>
            <p:cNvSpPr/>
            <p:nvPr/>
          </p:nvSpPr>
          <p:spPr>
            <a:xfrm flipH="1">
              <a:off x="3674" y="3067"/>
              <a:ext cx="68" cy="181"/>
            </a:xfrm>
            <a:prstGeom prst="line">
              <a:avLst/>
            </a:prstGeom>
            <a:ln w="9525" cap="flat" cmpd="sng">
              <a:solidFill>
                <a:schemeClr val="tx1"/>
              </a:solidFill>
              <a:prstDash val="solid"/>
              <a:headEnd type="none" w="med" len="med"/>
              <a:tailEnd type="none" w="med" len="med"/>
            </a:ln>
          </p:spPr>
        </p:sp>
        <p:sp>
          <p:nvSpPr>
            <p:cNvPr id="60463" name="Text Box 103"/>
            <p:cNvSpPr txBox="1"/>
            <p:nvPr/>
          </p:nvSpPr>
          <p:spPr>
            <a:xfrm>
              <a:off x="3538" y="2979"/>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64" name="Text Box 104"/>
            <p:cNvSpPr txBox="1"/>
            <p:nvPr/>
          </p:nvSpPr>
          <p:spPr>
            <a:xfrm>
              <a:off x="3534" y="3468"/>
              <a:ext cx="310"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C3300"/>
                  </a:solidFill>
                  <a:latin typeface="Calibri" panose="020F0502020204030204" pitchFamily="34" charset="0"/>
                </a:rPr>
                <a:t>92</a:t>
              </a:r>
              <a:endParaRPr lang="en-US" altLang="zh-CN" sz="2400" dirty="0">
                <a:solidFill>
                  <a:srgbClr val="CC3300"/>
                </a:solidFill>
                <a:latin typeface="Calibri" panose="020F0502020204030204" pitchFamily="34" charset="0"/>
              </a:endParaRPr>
            </a:p>
          </p:txBody>
        </p:sp>
        <p:sp>
          <p:nvSpPr>
            <p:cNvPr id="60465" name="Text Box 105"/>
            <p:cNvSpPr txBox="1"/>
            <p:nvPr/>
          </p:nvSpPr>
          <p:spPr>
            <a:xfrm>
              <a:off x="3029" y="3629"/>
              <a:ext cx="309"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solidFill>
                    <a:srgbClr val="CC3300"/>
                  </a:solidFill>
                  <a:latin typeface="Calibri" panose="020F0502020204030204" pitchFamily="34" charset="0"/>
                </a:rPr>
                <a:t>×</a:t>
              </a:r>
              <a:endParaRPr lang="en-US" altLang="zh-CN" sz="2400" b="1" dirty="0">
                <a:solidFill>
                  <a:srgbClr val="CC3300"/>
                </a:solidFill>
                <a:latin typeface="Calibri" panose="020F0502020204030204" pitchFamily="34" charset="0"/>
              </a:endParaRPr>
            </a:p>
          </p:txBody>
        </p:sp>
        <p:sp>
          <p:nvSpPr>
            <p:cNvPr id="60466" name="Text Box 106"/>
            <p:cNvSpPr txBox="1"/>
            <p:nvPr/>
          </p:nvSpPr>
          <p:spPr>
            <a:xfrm>
              <a:off x="3892" y="3232"/>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42</a:t>
              </a:r>
              <a:endParaRPr lang="en-US" altLang="zh-CN" sz="2000" dirty="0">
                <a:solidFill>
                  <a:schemeClr val="accent2"/>
                </a:solidFill>
                <a:latin typeface="Calibri" panose="020F0502020204030204" pitchFamily="34" charset="0"/>
              </a:endParaRPr>
            </a:p>
          </p:txBody>
        </p:sp>
        <p:sp>
          <p:nvSpPr>
            <p:cNvPr id="60467" name="Line 107"/>
            <p:cNvSpPr/>
            <p:nvPr/>
          </p:nvSpPr>
          <p:spPr>
            <a:xfrm>
              <a:off x="3892" y="3007"/>
              <a:ext cx="317" cy="318"/>
            </a:xfrm>
            <a:prstGeom prst="line">
              <a:avLst/>
            </a:prstGeom>
            <a:ln w="9525" cap="flat" cmpd="sng">
              <a:solidFill>
                <a:schemeClr val="tx1"/>
              </a:solidFill>
              <a:prstDash val="dash"/>
              <a:headEnd type="none" w="med" len="med"/>
              <a:tailEnd type="none" w="med" len="med"/>
            </a:ln>
          </p:spPr>
        </p:sp>
        <p:sp>
          <p:nvSpPr>
            <p:cNvPr id="60468" name="Line 108"/>
            <p:cNvSpPr/>
            <p:nvPr/>
          </p:nvSpPr>
          <p:spPr>
            <a:xfrm>
              <a:off x="3560" y="1298"/>
              <a:ext cx="409" cy="227"/>
            </a:xfrm>
            <a:prstGeom prst="line">
              <a:avLst/>
            </a:prstGeom>
            <a:ln w="9525" cap="flat" cmpd="sng">
              <a:solidFill>
                <a:schemeClr val="tx1"/>
              </a:solidFill>
              <a:prstDash val="dash"/>
              <a:headEnd type="none" w="med" len="med"/>
              <a:tailEnd type="none" w="med" len="med"/>
            </a:ln>
          </p:spPr>
        </p:sp>
        <p:sp>
          <p:nvSpPr>
            <p:cNvPr id="60469" name="Text Box 109"/>
            <p:cNvSpPr txBox="1"/>
            <p:nvPr/>
          </p:nvSpPr>
          <p:spPr>
            <a:xfrm>
              <a:off x="4014" y="2934"/>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70" name="Text Box 110"/>
            <p:cNvSpPr txBox="1"/>
            <p:nvPr/>
          </p:nvSpPr>
          <p:spPr>
            <a:xfrm>
              <a:off x="3152" y="1573"/>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71" name="Text Box 111"/>
            <p:cNvSpPr txBox="1"/>
            <p:nvPr/>
          </p:nvSpPr>
          <p:spPr>
            <a:xfrm>
              <a:off x="3742" y="1210"/>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0</a:t>
              </a:r>
              <a:endParaRPr lang="en-US" altLang="zh-CN" sz="2400" b="1" dirty="0">
                <a:latin typeface="Calibri" panose="020F0502020204030204" pitchFamily="34" charset="0"/>
              </a:endParaRPr>
            </a:p>
          </p:txBody>
        </p:sp>
        <p:sp>
          <p:nvSpPr>
            <p:cNvPr id="60472" name="Text Box 112"/>
            <p:cNvSpPr txBox="1"/>
            <p:nvPr/>
          </p:nvSpPr>
          <p:spPr>
            <a:xfrm>
              <a:off x="1655" y="2481"/>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73" name="Text Box 113"/>
            <p:cNvSpPr txBox="1"/>
            <p:nvPr/>
          </p:nvSpPr>
          <p:spPr>
            <a:xfrm>
              <a:off x="2767" y="3025"/>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74" name="Text Box 114"/>
            <p:cNvSpPr txBox="1"/>
            <p:nvPr/>
          </p:nvSpPr>
          <p:spPr>
            <a:xfrm>
              <a:off x="3651" y="1436"/>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91</a:t>
              </a:r>
              <a:endParaRPr lang="en-US" altLang="zh-CN" sz="2000" dirty="0">
                <a:solidFill>
                  <a:schemeClr val="accent2"/>
                </a:solidFill>
                <a:latin typeface="Calibri" panose="020F0502020204030204" pitchFamily="34" charset="0"/>
              </a:endParaRPr>
            </a:p>
          </p:txBody>
        </p:sp>
        <p:sp>
          <p:nvSpPr>
            <p:cNvPr id="60475" name="Line 175"/>
            <p:cNvSpPr/>
            <p:nvPr/>
          </p:nvSpPr>
          <p:spPr>
            <a:xfrm flipH="1">
              <a:off x="1970" y="3022"/>
              <a:ext cx="222" cy="301"/>
            </a:xfrm>
            <a:prstGeom prst="line">
              <a:avLst/>
            </a:prstGeom>
            <a:ln w="9525" cap="flat" cmpd="sng">
              <a:solidFill>
                <a:schemeClr val="tx1"/>
              </a:solidFill>
              <a:prstDash val="dash"/>
              <a:headEnd type="none" w="med" len="med"/>
              <a:tailEnd type="none" w="med" len="med"/>
            </a:ln>
          </p:spPr>
        </p:sp>
        <p:sp>
          <p:nvSpPr>
            <p:cNvPr id="60476" name="Text Box 176"/>
            <p:cNvSpPr txBox="1"/>
            <p:nvPr/>
          </p:nvSpPr>
          <p:spPr>
            <a:xfrm>
              <a:off x="1880" y="2934"/>
              <a:ext cx="213"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dirty="0">
                  <a:latin typeface="Calibri" panose="020F0502020204030204" pitchFamily="34" charset="0"/>
                </a:rPr>
                <a:t>1</a:t>
              </a:r>
              <a:endParaRPr lang="en-US" altLang="zh-CN" sz="2400" b="1" dirty="0">
                <a:latin typeface="Calibri" panose="020F0502020204030204" pitchFamily="34" charset="0"/>
              </a:endParaRPr>
            </a:p>
          </p:txBody>
        </p:sp>
        <p:sp>
          <p:nvSpPr>
            <p:cNvPr id="60477" name="Text Box 178"/>
            <p:cNvSpPr txBox="1"/>
            <p:nvPr/>
          </p:nvSpPr>
          <p:spPr>
            <a:xfrm>
              <a:off x="1837" y="2620"/>
              <a:ext cx="499"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94</a:t>
              </a:r>
              <a:endParaRPr lang="en-US" altLang="zh-CN" sz="2000" dirty="0">
                <a:solidFill>
                  <a:schemeClr val="accent2"/>
                </a:solidFill>
                <a:latin typeface="Calibri" panose="020F0502020204030204" pitchFamily="34" charset="0"/>
              </a:endParaRPr>
            </a:p>
          </p:txBody>
        </p:sp>
        <p:sp>
          <p:nvSpPr>
            <p:cNvPr id="60478" name="Text Box 179"/>
            <p:cNvSpPr txBox="1"/>
            <p:nvPr/>
          </p:nvSpPr>
          <p:spPr>
            <a:xfrm>
              <a:off x="2915" y="3087"/>
              <a:ext cx="278" cy="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solidFill>
                    <a:schemeClr val="accent2"/>
                  </a:solidFill>
                  <a:latin typeface="Calibri" panose="020F0502020204030204" pitchFamily="34" charset="0"/>
                </a:rPr>
                <a:t>88</a:t>
              </a:r>
              <a:endParaRPr lang="en-US" altLang="zh-CN" sz="2000" dirty="0">
                <a:solidFill>
                  <a:schemeClr val="accent2"/>
                </a:solidFill>
                <a:latin typeface="Calibri" panose="020F050202020403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619885" y="1845310"/>
            <a:ext cx="5877560" cy="41148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4"/>
          <p:cNvSpPr/>
          <p:nvPr/>
        </p:nvSpPr>
        <p:spPr>
          <a:xfrm>
            <a:off x="611188" y="465138"/>
            <a:ext cx="7772400" cy="80327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dirty="0">
                <a:solidFill>
                  <a:schemeClr val="tx2"/>
                </a:solidFill>
                <a:latin typeface="Arial" panose="020B0604020202020204" pitchFamily="34" charset="0"/>
                <a:ea typeface="黑体" panose="02010609060101010101" pitchFamily="2" charset="-122"/>
              </a:rPr>
              <a:t>批处理作业调度</a:t>
            </a:r>
            <a:endParaRPr lang="zh-CN" altLang="en-US" dirty="0">
              <a:solidFill>
                <a:srgbClr val="C00000"/>
              </a:solidFill>
              <a:latin typeface="Arial" panose="020B0604020202020204" pitchFamily="34" charset="0"/>
              <a:ea typeface="黑体" panose="02010609060101010101" pitchFamily="2" charset="-122"/>
            </a:endParaRPr>
          </a:p>
        </p:txBody>
      </p:sp>
      <p:sp>
        <p:nvSpPr>
          <p:cNvPr id="37891" name="Text Box 5"/>
          <p:cNvSpPr txBox="1"/>
          <p:nvPr/>
        </p:nvSpPr>
        <p:spPr>
          <a:xfrm>
            <a:off x="0" y="1336675"/>
            <a:ext cx="8801100" cy="341630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lgn="just" eaLnBrk="1" hangingPunct="1">
              <a:spcBef>
                <a:spcPct val="0"/>
              </a:spcBef>
              <a:buClr>
                <a:schemeClr val="tx2"/>
              </a:buClr>
              <a:buFont typeface="Wingdings" panose="05000000000000000000" pitchFamily="2" charset="2"/>
              <a:buChar char="p"/>
            </a:pPr>
            <a:r>
              <a:rPr lang="zh-CN" altLang="en-US" sz="2400" dirty="0">
                <a:latin typeface="Arial" panose="020B0604020202020204" pitchFamily="34" charset="0"/>
                <a:ea typeface="楷体_GB2312" pitchFamily="49" charset="-122"/>
              </a:rPr>
              <a:t>给定</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个作业的集合</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a:t>
            </a:r>
            <a:r>
              <a:rPr lang="zh-CN" altLang="en-US" sz="2400" dirty="0">
                <a:solidFill>
                  <a:srgbClr val="C00000"/>
                </a:solidFill>
                <a:latin typeface="Arial" panose="020B0604020202020204" pitchFamily="34" charset="0"/>
                <a:ea typeface="楷体_GB2312" pitchFamily="49" charset="-122"/>
              </a:rPr>
              <a:t>每个作业必须先由机器</a:t>
            </a:r>
            <a:r>
              <a:rPr lang="en-US" altLang="zh-CN" sz="2400" dirty="0">
                <a:solidFill>
                  <a:srgbClr val="C00000"/>
                </a:solidFill>
                <a:latin typeface="Arial" panose="020B0604020202020204" pitchFamily="34" charset="0"/>
                <a:ea typeface="楷体_GB2312" pitchFamily="49" charset="-122"/>
              </a:rPr>
              <a:t>1</a:t>
            </a:r>
            <a:r>
              <a:rPr lang="zh-CN" altLang="en-US" sz="2400" dirty="0">
                <a:solidFill>
                  <a:srgbClr val="C00000"/>
                </a:solidFill>
                <a:latin typeface="Arial" panose="020B0604020202020204" pitchFamily="34" charset="0"/>
                <a:ea typeface="楷体_GB2312" pitchFamily="49" charset="-122"/>
              </a:rPr>
              <a:t>处理，然后由机器</a:t>
            </a:r>
            <a:r>
              <a:rPr lang="en-US" altLang="zh-CN" sz="2400" dirty="0">
                <a:solidFill>
                  <a:srgbClr val="C00000"/>
                </a:solidFill>
                <a:latin typeface="Arial" panose="020B0604020202020204" pitchFamily="34" charset="0"/>
                <a:ea typeface="楷体_GB2312" pitchFamily="49" charset="-122"/>
              </a:rPr>
              <a:t>2</a:t>
            </a:r>
            <a:r>
              <a:rPr lang="zh-CN" altLang="en-US" sz="2400" dirty="0">
                <a:solidFill>
                  <a:srgbClr val="C00000"/>
                </a:solidFill>
                <a:latin typeface="Arial" panose="020B0604020202020204" pitchFamily="34" charset="0"/>
                <a:ea typeface="楷体_GB2312" pitchFamily="49" charset="-122"/>
              </a:rPr>
              <a:t>处理</a:t>
            </a:r>
            <a:r>
              <a:rPr lang="zh-CN" altLang="en-US" sz="2400" dirty="0">
                <a:latin typeface="Arial" panose="020B0604020202020204" pitchFamily="34" charset="0"/>
                <a:ea typeface="楷体_GB2312" pitchFamily="49" charset="-122"/>
              </a:rPr>
              <a:t>。作业</a:t>
            </a:r>
            <a:r>
              <a:rPr lang="en-US" altLang="zh-CN" sz="2400" dirty="0">
                <a:latin typeface="Arial" panose="020B0604020202020204" pitchFamily="34" charset="0"/>
                <a:ea typeface="楷体_GB2312" pitchFamily="49" charset="-122"/>
              </a:rPr>
              <a:t>J</a:t>
            </a:r>
            <a:r>
              <a:rPr lang="en-US" altLang="zh-CN" sz="2400" baseline="-250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需要机器</a:t>
            </a:r>
            <a:r>
              <a:rPr lang="en-US" altLang="zh-CN" sz="2400" dirty="0">
                <a:latin typeface="Arial" panose="020B0604020202020204" pitchFamily="34" charset="0"/>
                <a:ea typeface="楷体_GB2312" pitchFamily="49" charset="-122"/>
              </a:rPr>
              <a:t>j</a:t>
            </a:r>
            <a:r>
              <a:rPr lang="zh-CN" altLang="en-US" sz="2400" dirty="0">
                <a:latin typeface="Arial" panose="020B0604020202020204" pitchFamily="34" charset="0"/>
                <a:ea typeface="楷体_GB2312" pitchFamily="49" charset="-122"/>
              </a:rPr>
              <a:t>的处理时间为</a:t>
            </a:r>
            <a:r>
              <a:rPr lang="en-US" altLang="zh-CN" sz="2400" dirty="0">
                <a:latin typeface="Arial" panose="020B0604020202020204" pitchFamily="34" charset="0"/>
                <a:ea typeface="楷体_GB2312" pitchFamily="49" charset="-122"/>
              </a:rPr>
              <a:t>t</a:t>
            </a:r>
            <a:r>
              <a:rPr lang="en-US" altLang="zh-CN" sz="2400" baseline="-25000" dirty="0">
                <a:latin typeface="Arial" panose="020B0604020202020204" pitchFamily="34" charset="0"/>
                <a:ea typeface="楷体_GB2312" pitchFamily="49" charset="-122"/>
              </a:rPr>
              <a:t>ji</a:t>
            </a:r>
            <a:r>
              <a:rPr lang="zh-CN" altLang="en-US" sz="24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a:p>
            <a:pPr marL="342900" lvl="0" indent="-342900" algn="just" eaLnBrk="1" hangingPunct="1">
              <a:spcBef>
                <a:spcPct val="0"/>
              </a:spcBef>
              <a:buClr>
                <a:schemeClr val="tx2"/>
              </a:buClr>
              <a:buFont typeface="Wingdings" panose="05000000000000000000" pitchFamily="2" charset="2"/>
              <a:buChar char="p"/>
            </a:pPr>
            <a:endParaRPr lang="en-US" altLang="zh-CN" sz="2400" dirty="0">
              <a:latin typeface="Arial" panose="020B0604020202020204" pitchFamily="34" charset="0"/>
              <a:ea typeface="楷体_GB2312" pitchFamily="49" charset="-122"/>
            </a:endParaRPr>
          </a:p>
          <a:p>
            <a:pPr marL="342900" lvl="0" indent="-342900" algn="just" eaLnBrk="1" hangingPunct="1">
              <a:spcBef>
                <a:spcPct val="0"/>
              </a:spcBef>
              <a:buClr>
                <a:schemeClr val="tx2"/>
              </a:buClr>
              <a:buFont typeface="Wingdings" panose="05000000000000000000" pitchFamily="2" charset="2"/>
              <a:buChar char="p"/>
            </a:pPr>
            <a:r>
              <a:rPr lang="zh-CN" altLang="en-US" sz="2400" dirty="0">
                <a:latin typeface="Arial" panose="020B0604020202020204" pitchFamily="34" charset="0"/>
                <a:ea typeface="楷体_GB2312" pitchFamily="49" charset="-122"/>
              </a:rPr>
              <a:t>对于一个确定的作业调度，设</a:t>
            </a:r>
            <a:r>
              <a:rPr lang="en-US" altLang="zh-CN" sz="2400" dirty="0">
                <a:latin typeface="Arial" panose="020B0604020202020204" pitchFamily="34" charset="0"/>
                <a:ea typeface="楷体_GB2312" pitchFamily="49" charset="-122"/>
              </a:rPr>
              <a:t>F</a:t>
            </a:r>
            <a:r>
              <a:rPr lang="en-US" altLang="zh-CN" sz="2400" baseline="-25000" dirty="0">
                <a:latin typeface="Arial" panose="020B0604020202020204" pitchFamily="34" charset="0"/>
                <a:ea typeface="楷体_GB2312" pitchFamily="49" charset="-122"/>
              </a:rPr>
              <a:t>ji</a:t>
            </a:r>
            <a:r>
              <a:rPr lang="zh-CN" altLang="en-US" sz="2400" dirty="0">
                <a:latin typeface="Arial" panose="020B0604020202020204" pitchFamily="34" charset="0"/>
                <a:ea typeface="楷体_GB2312" pitchFamily="49" charset="-122"/>
              </a:rPr>
              <a:t>是作业</a:t>
            </a:r>
            <a:r>
              <a:rPr lang="en-US" altLang="zh-CN" sz="24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在机器</a:t>
            </a:r>
            <a:r>
              <a:rPr lang="en-US" altLang="zh-CN" sz="2400" dirty="0">
                <a:latin typeface="Arial" panose="020B0604020202020204" pitchFamily="34" charset="0"/>
                <a:ea typeface="楷体_GB2312" pitchFamily="49" charset="-122"/>
              </a:rPr>
              <a:t>j</a:t>
            </a:r>
            <a:r>
              <a:rPr lang="zh-CN" altLang="en-US" sz="2400" dirty="0">
                <a:latin typeface="Arial" panose="020B0604020202020204" pitchFamily="34" charset="0"/>
                <a:ea typeface="楷体_GB2312" pitchFamily="49" charset="-122"/>
              </a:rPr>
              <a:t>上完成处理的时间。</a:t>
            </a:r>
            <a:r>
              <a:rPr lang="zh-CN" altLang="en-US" sz="2400" dirty="0">
                <a:solidFill>
                  <a:srgbClr val="C00000"/>
                </a:solidFill>
                <a:latin typeface="Arial" panose="020B0604020202020204" pitchFamily="34" charset="0"/>
                <a:ea typeface="楷体_GB2312" pitchFamily="49" charset="-122"/>
              </a:rPr>
              <a:t>所有作业在机器</a:t>
            </a:r>
            <a:r>
              <a:rPr lang="en-US" altLang="zh-CN" sz="2400" dirty="0">
                <a:solidFill>
                  <a:srgbClr val="C00000"/>
                </a:solidFill>
                <a:latin typeface="Arial" panose="020B0604020202020204" pitchFamily="34" charset="0"/>
                <a:ea typeface="楷体_GB2312" pitchFamily="49" charset="-122"/>
              </a:rPr>
              <a:t>2</a:t>
            </a:r>
            <a:r>
              <a:rPr lang="zh-CN" altLang="en-US" sz="2400" dirty="0">
                <a:solidFill>
                  <a:srgbClr val="C00000"/>
                </a:solidFill>
                <a:latin typeface="Arial" panose="020B0604020202020204" pitchFamily="34" charset="0"/>
                <a:ea typeface="楷体_GB2312" pitchFamily="49" charset="-122"/>
              </a:rPr>
              <a:t>上完成处理的时间和称为该作业调度的完成时间和。</a:t>
            </a:r>
            <a:endParaRPr lang="en-US" altLang="zh-CN" sz="2400" dirty="0">
              <a:solidFill>
                <a:srgbClr val="C00000"/>
              </a:solidFill>
              <a:latin typeface="Arial" panose="020B0604020202020204" pitchFamily="34" charset="0"/>
              <a:ea typeface="楷体_GB2312" pitchFamily="49" charset="-122"/>
            </a:endParaRPr>
          </a:p>
          <a:p>
            <a:pPr marL="342900" lvl="0" indent="-342900" algn="just" eaLnBrk="1" hangingPunct="1">
              <a:spcBef>
                <a:spcPct val="0"/>
              </a:spcBef>
              <a:buClr>
                <a:schemeClr val="tx2"/>
              </a:buClr>
              <a:buFont typeface="Wingdings" panose="05000000000000000000" pitchFamily="2" charset="2"/>
              <a:buChar char="p"/>
            </a:pPr>
            <a:endParaRPr lang="zh-CN" altLang="en-US" sz="2400" dirty="0">
              <a:solidFill>
                <a:srgbClr val="C00000"/>
              </a:solidFill>
              <a:latin typeface="Arial" panose="020B0604020202020204" pitchFamily="34" charset="0"/>
              <a:ea typeface="楷体_GB2312" pitchFamily="49" charset="-122"/>
            </a:endParaRPr>
          </a:p>
          <a:p>
            <a:pPr marL="342900" lvl="0" indent="-342900" algn="just" eaLnBrk="1" hangingPunct="1">
              <a:spcBef>
                <a:spcPct val="0"/>
              </a:spcBef>
              <a:buClr>
                <a:schemeClr val="tx2"/>
              </a:buClr>
              <a:buFont typeface="Wingdings" panose="05000000000000000000" pitchFamily="2" charset="2"/>
              <a:buChar char="p"/>
            </a:pPr>
            <a:r>
              <a:rPr lang="zh-CN" altLang="en-US" sz="2400" dirty="0">
                <a:latin typeface="黑体" panose="02010609060101010101" pitchFamily="2" charset="-122"/>
                <a:ea typeface="黑体" panose="02010609060101010101" pitchFamily="2" charset="-122"/>
              </a:rPr>
              <a:t>批处理作业调度问题要求对于给定的</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个作业，制定最佳作业调度方案，使其</a:t>
            </a:r>
            <a:r>
              <a:rPr lang="zh-CN" altLang="en-US" sz="2400" dirty="0">
                <a:solidFill>
                  <a:srgbClr val="C00000"/>
                </a:solidFill>
                <a:latin typeface="黑体" panose="02010609060101010101" pitchFamily="2" charset="-122"/>
                <a:ea typeface="黑体" panose="02010609060101010101" pitchFamily="2" charset="-122"/>
              </a:rPr>
              <a:t>完成时间和达到最小</a:t>
            </a:r>
            <a:r>
              <a:rPr lang="zh-CN" altLang="en-US" sz="2400" dirty="0">
                <a:latin typeface="黑体" panose="02010609060101010101" pitchFamily="2" charset="-122"/>
                <a:ea typeface="黑体" panose="02010609060101010101" pitchFamily="2" charset="-122"/>
              </a:rPr>
              <a:t>。</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02" name="Rectangle 2"/>
          <p:cNvSpPr>
            <a:spLocks noGrp="1"/>
          </p:cNvSpPr>
          <p:nvPr>
            <p:ph idx="1"/>
          </p:nvPr>
        </p:nvSpPr>
        <p:spPr>
          <a:xfrm>
            <a:off x="958850" y="1595438"/>
            <a:ext cx="7729538" cy="1401762"/>
          </a:xfrm>
        </p:spPr>
        <p:txBody>
          <a:bodyPr vert="horz" wrap="square" lIns="91440" tIns="45720" rIns="91440" bIns="45720" anchor="t" anchorCtr="0"/>
          <a:p>
            <a:pPr marL="0" indent="0" algn="just" eaLnBrk="1" hangingPunct="1">
              <a:lnSpc>
                <a:spcPct val="105000"/>
              </a:lnSpc>
              <a:spcBef>
                <a:spcPct val="0"/>
              </a:spcBef>
              <a:buFont typeface="Wingdings" panose="05000000000000000000" pitchFamily="2" charset="2"/>
              <a:buNone/>
            </a:pPr>
            <a:r>
              <a:rPr lang="en-US" altLang="zh-CN" dirty="0"/>
              <a:t>     </a:t>
            </a:r>
            <a:r>
              <a:rPr lang="zh-CN" altLang="en-US" sz="2400" dirty="0"/>
              <a:t>机器</a:t>
            </a:r>
            <a:r>
              <a:rPr lang="en-US" altLang="zh-CN" sz="2400" dirty="0"/>
              <a:t>M1</a:t>
            </a:r>
            <a:r>
              <a:rPr lang="zh-CN" altLang="en-US" sz="2400" dirty="0"/>
              <a:t>进行顺序加工，其加工时间</a:t>
            </a:r>
            <a:r>
              <a:rPr lang="en-US" altLang="zh-CN" sz="2400" dirty="0"/>
              <a:t>f1</a:t>
            </a:r>
            <a:r>
              <a:rPr lang="zh-CN" altLang="en-US" sz="2400" dirty="0"/>
              <a:t>是固定的，</a:t>
            </a:r>
            <a:r>
              <a:rPr lang="en-US" altLang="zh-CN" sz="2400" dirty="0"/>
              <a:t>f1[i]= f1[i-1]+M1[x[i]]</a:t>
            </a:r>
            <a:r>
              <a:rPr lang="zh-CN" altLang="en-US" sz="2400" dirty="0"/>
              <a:t>。机器</a:t>
            </a:r>
            <a:r>
              <a:rPr lang="en-US" altLang="zh-CN" sz="2400" dirty="0"/>
              <a:t>M2</a:t>
            </a:r>
            <a:r>
              <a:rPr lang="zh-CN" altLang="en-US" sz="2400" dirty="0"/>
              <a:t>则有空闲（左下图）或积压（右下图）的情况，总加工时间</a:t>
            </a:r>
            <a:r>
              <a:rPr lang="en-US" altLang="zh-CN" sz="2400" dirty="0"/>
              <a:t>f2</a:t>
            </a:r>
            <a:r>
              <a:rPr lang="zh-CN" altLang="en-US" sz="2400" dirty="0"/>
              <a:t>。</a:t>
            </a:r>
            <a:endParaRPr lang="zh-CN" altLang="en-US" sz="2400" dirty="0"/>
          </a:p>
        </p:txBody>
      </p:sp>
      <p:sp>
        <p:nvSpPr>
          <p:cNvPr id="38915" name="Rectangle 3"/>
          <p:cNvSpPr>
            <a:spLocks noGrp="1"/>
          </p:cNvSpPr>
          <p:nvPr>
            <p:ph type="title"/>
          </p:nvPr>
        </p:nvSpPr>
        <p:spPr>
          <a:xfrm>
            <a:off x="598488" y="620713"/>
            <a:ext cx="7424737" cy="1139825"/>
          </a:xfrm>
        </p:spPr>
        <p:txBody>
          <a:bodyPr vert="horz" wrap="square" lIns="91440" tIns="45720" rIns="91440" bIns="45720" anchor="ctr" anchorCtr="0"/>
          <a:p>
            <a:pPr eaLnBrk="1" hangingPunct="1"/>
            <a:r>
              <a:rPr lang="zh-CN" altLang="en-US" dirty="0"/>
              <a:t>如何计算作业完成时间？           </a:t>
            </a:r>
            <a:endParaRPr lang="zh-CN" altLang="en-US" dirty="0"/>
          </a:p>
        </p:txBody>
      </p:sp>
      <p:pic>
        <p:nvPicPr>
          <p:cNvPr id="819204" name="Picture 4"/>
          <p:cNvPicPr>
            <a:picLocks noChangeAspect="1"/>
          </p:cNvPicPr>
          <p:nvPr/>
        </p:nvPicPr>
        <p:blipFill>
          <a:blip r:embed="rId1"/>
          <a:stretch>
            <a:fillRect/>
          </a:stretch>
        </p:blipFill>
        <p:spPr>
          <a:xfrm>
            <a:off x="1724025" y="3054350"/>
            <a:ext cx="5943600" cy="1743075"/>
          </a:xfrm>
          <a:prstGeom prst="rect">
            <a:avLst/>
          </a:prstGeom>
          <a:noFill/>
          <a:ln w="9525">
            <a:noFill/>
          </a:ln>
        </p:spPr>
      </p:pic>
      <p:sp>
        <p:nvSpPr>
          <p:cNvPr id="819207" name="Rectangle 7"/>
          <p:cNvSpPr/>
          <p:nvPr/>
        </p:nvSpPr>
        <p:spPr>
          <a:xfrm>
            <a:off x="900113" y="4725988"/>
            <a:ext cx="7848600" cy="1366837"/>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Clr>
                <a:schemeClr val="accent1"/>
              </a:buClr>
              <a:buSzPct val="65000"/>
              <a:buFont typeface="Wingdings" panose="05000000000000000000" pitchFamily="2" charset="2"/>
              <a:buNone/>
            </a:pPr>
            <a:r>
              <a:rPr lang="zh-CN" altLang="en-US" sz="2400" b="1" dirty="0">
                <a:latin typeface="Arial" panose="020B0604020202020204" pitchFamily="34" charset="0"/>
                <a:ea typeface="楷体_GB2312" pitchFamily="49" charset="-122"/>
              </a:rPr>
              <a:t>当机器</a:t>
            </a:r>
            <a:r>
              <a:rPr lang="en-US" altLang="zh-CN" sz="2400" b="1" dirty="0">
                <a:latin typeface="Arial" panose="020B0604020202020204" pitchFamily="34" charset="0"/>
                <a:ea typeface="楷体_GB2312" pitchFamily="49" charset="-122"/>
              </a:rPr>
              <a:t>M2</a:t>
            </a:r>
            <a:r>
              <a:rPr lang="zh-CN" altLang="en-US" sz="2400" b="1" dirty="0">
                <a:latin typeface="Arial" panose="020B0604020202020204" pitchFamily="34" charset="0"/>
                <a:ea typeface="楷体_GB2312" pitchFamily="49" charset="-122"/>
              </a:rPr>
              <a:t>空闲时，</a:t>
            </a:r>
            <a:r>
              <a:rPr lang="en-US" altLang="zh-CN" sz="2400" b="1" dirty="0">
                <a:latin typeface="Arial" panose="020B0604020202020204" pitchFamily="34" charset="0"/>
                <a:ea typeface="楷体_GB2312" pitchFamily="49" charset="-122"/>
              </a:rPr>
              <a:t>f2[i]=f1[i]+ M2[x[i]]</a:t>
            </a:r>
            <a:r>
              <a:rPr lang="zh-CN" altLang="en-US" sz="2400" b="1" dirty="0">
                <a:latin typeface="Arial" panose="020B0604020202020204" pitchFamily="34" charset="0"/>
                <a:ea typeface="楷体_GB2312" pitchFamily="49" charset="-122"/>
              </a:rPr>
              <a:t>；</a:t>
            </a:r>
            <a:endParaRPr lang="zh-CN" altLang="en-US" sz="2400" b="1" dirty="0">
              <a:latin typeface="Arial" panose="020B0604020202020204" pitchFamily="34" charset="0"/>
              <a:ea typeface="楷体_GB2312" pitchFamily="49" charset="-122"/>
            </a:endParaRPr>
          </a:p>
          <a:p>
            <a:pPr marL="0" lvl="0" indent="0" eaLnBrk="1" hangingPunct="1">
              <a:lnSpc>
                <a:spcPct val="110000"/>
              </a:lnSpc>
              <a:spcBef>
                <a:spcPct val="0"/>
              </a:spcBef>
              <a:buClr>
                <a:schemeClr val="accent1"/>
              </a:buClr>
              <a:buSzPct val="65000"/>
              <a:buFont typeface="Wingdings" panose="05000000000000000000" pitchFamily="2" charset="2"/>
              <a:buNone/>
            </a:pPr>
            <a:r>
              <a:rPr lang="zh-CN" altLang="en-US" sz="2400" b="1" dirty="0">
                <a:latin typeface="Arial" panose="020B0604020202020204" pitchFamily="34" charset="0"/>
                <a:ea typeface="楷体_GB2312" pitchFamily="49" charset="-122"/>
              </a:rPr>
              <a:t>当机器</a:t>
            </a:r>
            <a:r>
              <a:rPr lang="en-US" altLang="zh-CN" sz="2400" b="1" dirty="0">
                <a:latin typeface="Arial" panose="020B0604020202020204" pitchFamily="34" charset="0"/>
                <a:ea typeface="楷体_GB2312" pitchFamily="49" charset="-122"/>
              </a:rPr>
              <a:t>M2</a:t>
            </a:r>
            <a:r>
              <a:rPr lang="zh-CN" altLang="en-US" sz="2400" b="1" dirty="0">
                <a:latin typeface="Arial" panose="020B0604020202020204" pitchFamily="34" charset="0"/>
                <a:ea typeface="楷体_GB2312" pitchFamily="49" charset="-122"/>
              </a:rPr>
              <a:t>有积压时，</a:t>
            </a:r>
            <a:r>
              <a:rPr lang="en-US" altLang="zh-CN" sz="2400" b="1" dirty="0">
                <a:latin typeface="Arial" panose="020B0604020202020204" pitchFamily="34" charset="0"/>
                <a:ea typeface="楷体_GB2312" pitchFamily="49" charset="-122"/>
              </a:rPr>
              <a:t>f2[i]= f2[i-1]+ M2[x[i]]</a:t>
            </a:r>
            <a:r>
              <a:rPr lang="zh-CN" altLang="en-US" sz="2400" b="1" dirty="0">
                <a:latin typeface="Arial" panose="020B0604020202020204" pitchFamily="34" charset="0"/>
                <a:ea typeface="楷体_GB2312" pitchFamily="49" charset="-122"/>
              </a:rPr>
              <a:t>；</a:t>
            </a:r>
            <a:endParaRPr lang="zh-CN" altLang="en-US" sz="2400" b="1" dirty="0">
              <a:latin typeface="Arial" panose="020B0604020202020204" pitchFamily="34" charset="0"/>
              <a:ea typeface="楷体_GB2312" pitchFamily="49" charset="-122"/>
            </a:endParaRPr>
          </a:p>
          <a:p>
            <a:pPr marL="0" lvl="0" indent="0" eaLnBrk="1" hangingPunct="1">
              <a:lnSpc>
                <a:spcPct val="110000"/>
              </a:lnSpc>
              <a:spcBef>
                <a:spcPct val="0"/>
              </a:spcBef>
              <a:buClr>
                <a:schemeClr val="accent1"/>
              </a:buClr>
              <a:buSzPct val="65000"/>
              <a:buFont typeface="Wingdings" panose="05000000000000000000" pitchFamily="2" charset="2"/>
              <a:buNone/>
            </a:pPr>
            <a:r>
              <a:rPr lang="zh-CN" altLang="en-US" sz="2400" b="1" dirty="0">
                <a:latin typeface="Arial" panose="020B0604020202020204" pitchFamily="34" charset="0"/>
                <a:ea typeface="楷体_GB2312" pitchFamily="49" charset="-122"/>
              </a:rPr>
              <a:t>总加工时间就是</a:t>
            </a:r>
            <a:r>
              <a:rPr lang="en-US" altLang="zh-CN" sz="2400" b="1" dirty="0">
                <a:latin typeface="Arial" panose="020B0604020202020204" pitchFamily="34" charset="0"/>
                <a:ea typeface="楷体_GB2312" pitchFamily="49" charset="-122"/>
              </a:rPr>
              <a:t>f2[n]</a:t>
            </a:r>
            <a:r>
              <a:rPr lang="zh-CN" altLang="en-US" sz="2400" b="1" dirty="0">
                <a:latin typeface="Arial" panose="020B0604020202020204" pitchFamily="34" charset="0"/>
                <a:ea typeface="楷体_GB2312" pitchFamily="49" charset="-122"/>
              </a:rPr>
              <a:t>。</a:t>
            </a:r>
            <a:endParaRPr lang="zh-CN" altLang="en-US" sz="2400" b="1" dirty="0">
              <a:latin typeface="Arial" panose="020B0604020202020204" pitchFamily="34" charset="0"/>
              <a:ea typeface="楷体_GB2312" pitchFamily="49" charset="-122"/>
            </a:endParaRPr>
          </a:p>
        </p:txBody>
      </p:sp>
      <p:sp>
        <p:nvSpPr>
          <p:cNvPr id="2" name="矩形 1"/>
          <p:cNvSpPr/>
          <p:nvPr/>
        </p:nvSpPr>
        <p:spPr>
          <a:xfrm>
            <a:off x="1239838" y="3570288"/>
            <a:ext cx="5048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ea typeface="楷体_GB2312" pitchFamily="49" charset="-122"/>
              </a:rPr>
              <a:t>M1</a:t>
            </a:r>
            <a:endParaRPr lang="zh-CN" altLang="en-US" sz="2400" dirty="0">
              <a:latin typeface="Arial" panose="020B0604020202020204" pitchFamily="34" charset="0"/>
              <a:ea typeface="楷体_GB2312" pitchFamily="49" charset="-122"/>
            </a:endParaRPr>
          </a:p>
        </p:txBody>
      </p:sp>
      <p:sp>
        <p:nvSpPr>
          <p:cNvPr id="10" name="矩形 9"/>
          <p:cNvSpPr/>
          <p:nvPr/>
        </p:nvSpPr>
        <p:spPr>
          <a:xfrm>
            <a:off x="1239838" y="4076700"/>
            <a:ext cx="5048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ea typeface="楷体_GB2312" pitchFamily="49" charset="-122"/>
              </a:rPr>
              <a:t>M2</a:t>
            </a:r>
            <a:endParaRPr lang="zh-CN" altLang="en-US" sz="2400" dirty="0">
              <a:latin typeface="Arial" panose="020B0604020202020204" pitchFamily="34" charset="0"/>
              <a:ea typeface="楷体_GB2312" pitchFamily="49" charset="-122"/>
            </a:endParaRPr>
          </a:p>
        </p:txBody>
      </p:sp>
      <p:sp>
        <p:nvSpPr>
          <p:cNvPr id="11" name="矩形 10"/>
          <p:cNvSpPr/>
          <p:nvPr/>
        </p:nvSpPr>
        <p:spPr>
          <a:xfrm>
            <a:off x="4498975" y="3573463"/>
            <a:ext cx="5048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ea typeface="楷体_GB2312" pitchFamily="49" charset="-122"/>
              </a:rPr>
              <a:t>M1</a:t>
            </a:r>
            <a:endParaRPr lang="zh-CN" altLang="en-US" sz="2400" dirty="0">
              <a:latin typeface="Arial" panose="020B0604020202020204" pitchFamily="34" charset="0"/>
              <a:ea typeface="楷体_GB2312" pitchFamily="49" charset="-122"/>
            </a:endParaRPr>
          </a:p>
        </p:txBody>
      </p:sp>
      <p:sp>
        <p:nvSpPr>
          <p:cNvPr id="12" name="矩形 11"/>
          <p:cNvSpPr/>
          <p:nvPr/>
        </p:nvSpPr>
        <p:spPr>
          <a:xfrm>
            <a:off x="4498975" y="4079875"/>
            <a:ext cx="5048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ea typeface="楷体_GB2312" pitchFamily="49" charset="-122"/>
              </a:rPr>
              <a:t>M2</a:t>
            </a:r>
            <a:endParaRPr lang="zh-CN" altLang="en-US" sz="2400" dirty="0">
              <a:latin typeface="Arial" panose="020B0604020202020204" pitchFamily="34" charset="0"/>
              <a:ea typeface="楷体_GB2312" pitchFamily="49" charset="-122"/>
            </a:endParaRPr>
          </a:p>
        </p:txBody>
      </p:sp>
      <p:sp>
        <p:nvSpPr>
          <p:cNvPr id="13" name="矩形 12"/>
          <p:cNvSpPr/>
          <p:nvPr/>
        </p:nvSpPr>
        <p:spPr>
          <a:xfrm>
            <a:off x="3419475" y="3201988"/>
            <a:ext cx="646113"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00000"/>
                </a:solidFill>
                <a:ea typeface="楷体_GB2312" pitchFamily="49" charset="-122"/>
              </a:rPr>
              <a:t>f1[2]</a:t>
            </a:r>
            <a:endParaRPr lang="zh-CN" altLang="en-US" sz="2400" dirty="0">
              <a:solidFill>
                <a:srgbClr val="C00000"/>
              </a:solidFill>
              <a:latin typeface="Arial" panose="020B0604020202020204" pitchFamily="34" charset="0"/>
              <a:ea typeface="楷体_GB2312" pitchFamily="49" charset="-122"/>
            </a:endParaRPr>
          </a:p>
        </p:txBody>
      </p:sp>
      <p:sp>
        <p:nvSpPr>
          <p:cNvPr id="14" name="矩形 13"/>
          <p:cNvSpPr/>
          <p:nvPr/>
        </p:nvSpPr>
        <p:spPr>
          <a:xfrm>
            <a:off x="6445250" y="3644900"/>
            <a:ext cx="6477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solidFill>
                  <a:srgbClr val="C00000"/>
                </a:solidFill>
                <a:ea typeface="楷体_GB2312" pitchFamily="49" charset="-122"/>
              </a:rPr>
              <a:t>f2[1]</a:t>
            </a:r>
            <a:endParaRPr lang="zh-CN" altLang="en-US" sz="2400" dirty="0">
              <a:solidFill>
                <a:srgbClr val="C00000"/>
              </a:solidFill>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202">
                                            <p:txEl>
                                              <p:charRg st="0" end="86"/>
                                            </p:txEl>
                                          </p:spTgt>
                                        </p:tgtEl>
                                        <p:attrNameLst>
                                          <p:attrName>style.visibility</p:attrName>
                                        </p:attrNameLst>
                                      </p:cBhvr>
                                      <p:to>
                                        <p:strVal val="visible"/>
                                      </p:to>
                                    </p:set>
                                    <p:animEffect transition="in" filter="box(in)">
                                      <p:cBhvr>
                                        <p:cTn id="7" dur="500"/>
                                        <p:tgtEl>
                                          <p:spTgt spid="819202">
                                            <p:txEl>
                                              <p:charRg st="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192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19207">
                                            <p:txEl>
                                              <p:charRg st="0" end="32"/>
                                            </p:txEl>
                                          </p:spTgt>
                                        </p:tgtEl>
                                        <p:attrNameLst>
                                          <p:attrName>style.visibility</p:attrName>
                                        </p:attrNameLst>
                                      </p:cBhvr>
                                      <p:to>
                                        <p:strVal val="visible"/>
                                      </p:to>
                                    </p:set>
                                    <p:animEffect transition="in" filter="wipe(left)">
                                      <p:cBhvr>
                                        <p:cTn id="24" dur="500"/>
                                        <p:tgtEl>
                                          <p:spTgt spid="819207">
                                            <p:txEl>
                                              <p:charRg st="0" end="32"/>
                                            </p:txEl>
                                          </p:spTgt>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19207">
                                            <p:txEl>
                                              <p:charRg st="32" end="68"/>
                                            </p:txEl>
                                          </p:spTgt>
                                        </p:tgtEl>
                                        <p:attrNameLst>
                                          <p:attrName>style.visibility</p:attrName>
                                        </p:attrNameLst>
                                      </p:cBhvr>
                                      <p:to>
                                        <p:strVal val="visible"/>
                                      </p:to>
                                    </p:set>
                                    <p:animEffect transition="in" filter="wipe(left)">
                                      <p:cBhvr>
                                        <p:cTn id="31" dur="500"/>
                                        <p:tgtEl>
                                          <p:spTgt spid="819207">
                                            <p:txEl>
                                              <p:charRg st="32" end="68"/>
                                            </p:txEl>
                                          </p:spTgt>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19207">
                                            <p:txEl>
                                              <p:charRg st="68" end="82"/>
                                            </p:txEl>
                                          </p:spTgt>
                                        </p:tgtEl>
                                        <p:attrNameLst>
                                          <p:attrName>style.visibility</p:attrName>
                                        </p:attrNameLst>
                                      </p:cBhvr>
                                      <p:to>
                                        <p:strVal val="visible"/>
                                      </p:to>
                                    </p:set>
                                    <p:animEffect transition="in" filter="wipe(left)">
                                      <p:cBhvr>
                                        <p:cTn id="38" dur="500"/>
                                        <p:tgtEl>
                                          <p:spTgt spid="819207">
                                            <p:txEl>
                                              <p:charRg st="68" end="8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02" grpId="0" build="p"/>
      <p:bldP spid="2" grpId="0"/>
      <p:bldP spid="10" grpId="0"/>
      <p:bldP spid="11" grpId="0"/>
      <p:bldP spid="12" grpId="0"/>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p:txBody>
          <a:bodyPr vert="horz" wrap="square" lIns="91440" tIns="45720" rIns="91440" bIns="45720" anchor="ctr" anchorCtr="0"/>
          <a:p>
            <a:pPr eaLnBrk="1" hangingPunct="1"/>
            <a:r>
              <a:rPr lang="zh-CN" altLang="en-US" dirty="0"/>
              <a:t>批处理作业调度</a:t>
            </a:r>
            <a:endParaRPr lang="zh-CN" altLang="en-US" dirty="0"/>
          </a:p>
        </p:txBody>
      </p:sp>
      <p:sp>
        <p:nvSpPr>
          <p:cNvPr id="39939" name="Rectangle 3"/>
          <p:cNvSpPr>
            <a:spLocks noGrp="1"/>
          </p:cNvSpPr>
          <p:nvPr>
            <p:ph idx="1"/>
          </p:nvPr>
        </p:nvSpPr>
        <p:spPr/>
        <p:txBody>
          <a:bodyPr vert="horz" wrap="square" lIns="91440" tIns="45720" rIns="91440" bIns="45720" anchor="t" anchorCtr="0"/>
          <a:p>
            <a:pPr eaLnBrk="1" hangingPunct="1">
              <a:lnSpc>
                <a:spcPct val="80000"/>
              </a:lnSpc>
            </a:pPr>
            <a:r>
              <a:rPr lang="zh-CN" altLang="en-US" dirty="0"/>
              <a:t>批处理作业调度问题要求对于给定的</a:t>
            </a:r>
            <a:r>
              <a:rPr lang="en-US" altLang="zh-CN" dirty="0"/>
              <a:t>n</a:t>
            </a:r>
            <a:r>
              <a:rPr lang="zh-CN" altLang="en-US" dirty="0"/>
              <a:t>个作业，制定一个最佳作业调度方案，使其</a:t>
            </a:r>
            <a:r>
              <a:rPr lang="zh-CN" altLang="en-US" dirty="0">
                <a:solidFill>
                  <a:srgbClr val="FF0000"/>
                </a:solidFill>
              </a:rPr>
              <a:t>完成时间和</a:t>
            </a:r>
            <a:r>
              <a:rPr lang="zh-CN" altLang="en-US" dirty="0"/>
              <a:t>最小</a:t>
            </a:r>
            <a:endParaRPr lang="zh-CN" altLang="en-US" dirty="0"/>
          </a:p>
          <a:p>
            <a:pPr lvl="1" eaLnBrk="1" hangingPunct="1">
              <a:lnSpc>
                <a:spcPct val="80000"/>
              </a:lnSpc>
            </a:pPr>
            <a:r>
              <a:rPr lang="zh-CN" altLang="en-US" dirty="0"/>
              <a:t>每个作业的完成时间</a:t>
            </a:r>
            <a:r>
              <a:rPr lang="en-US" altLang="zh-CN" dirty="0"/>
              <a:t>=</a:t>
            </a:r>
            <a:r>
              <a:rPr lang="zh-CN" altLang="en-US" dirty="0">
                <a:solidFill>
                  <a:srgbClr val="FF0000"/>
                </a:solidFill>
              </a:rPr>
              <a:t>等待时间</a:t>
            </a:r>
            <a:r>
              <a:rPr lang="en-US" altLang="zh-CN" dirty="0"/>
              <a:t>+</a:t>
            </a:r>
            <a:r>
              <a:rPr lang="zh-CN" altLang="en-US" dirty="0"/>
              <a:t>处理时间</a:t>
            </a:r>
            <a:endParaRPr lang="zh-CN" altLang="en-US" dirty="0"/>
          </a:p>
          <a:p>
            <a:pPr lvl="1" eaLnBrk="1" hangingPunct="1">
              <a:lnSpc>
                <a:spcPct val="80000"/>
              </a:lnSpc>
            </a:pPr>
            <a:r>
              <a:rPr lang="zh-CN" altLang="en-US" dirty="0"/>
              <a:t>该问题不是求</a:t>
            </a:r>
            <a:r>
              <a:rPr lang="en-US" altLang="zh-CN" dirty="0"/>
              <a:t>n</a:t>
            </a:r>
            <a:r>
              <a:rPr lang="zh-CN" altLang="en-US" dirty="0"/>
              <a:t>个作业的最短处理时间，而是求</a:t>
            </a:r>
            <a:r>
              <a:rPr lang="en-US" altLang="zh-CN" dirty="0"/>
              <a:t>n</a:t>
            </a:r>
            <a:r>
              <a:rPr lang="zh-CN" altLang="en-US" dirty="0"/>
              <a:t>个作业的完成时间之和（包含等待时间）</a:t>
            </a:r>
            <a:endParaRPr lang="zh-CN" altLang="en-US" dirty="0"/>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3"/>
          <p:cNvSpPr>
            <a:spLocks noGrp="1"/>
          </p:cNvSpPr>
          <p:nvPr>
            <p:ph type="body" sz="half" idx="1"/>
          </p:nvPr>
        </p:nvSpPr>
        <p:spPr>
          <a:xfrm>
            <a:off x="457200" y="476250"/>
            <a:ext cx="8218488" cy="4525963"/>
          </a:xfrm>
        </p:spPr>
        <p:txBody>
          <a:bodyPr vert="horz" wrap="square" lIns="91440" tIns="45720" rIns="91440" bIns="45720" anchor="t" anchorCtr="0"/>
          <a:p>
            <a:pPr eaLnBrk="1" hangingPunct="1">
              <a:buClrTx/>
              <a:buSzTx/>
              <a:buFontTx/>
            </a:pPr>
            <a:r>
              <a:rPr lang="zh-CN" altLang="en-US" sz="2400" dirty="0"/>
              <a:t>可以证明，存在一个最佳作业调度使得在机器</a:t>
            </a:r>
            <a:r>
              <a:rPr lang="en-US" altLang="zh-CN" sz="2400" dirty="0"/>
              <a:t>1</a:t>
            </a:r>
            <a:r>
              <a:rPr lang="zh-CN" altLang="en-US" sz="2400" dirty="0"/>
              <a:t>和机器</a:t>
            </a:r>
            <a:r>
              <a:rPr lang="en-US" altLang="zh-CN" sz="2400" dirty="0"/>
              <a:t>2</a:t>
            </a:r>
            <a:r>
              <a:rPr lang="zh-CN" altLang="en-US" sz="2400" dirty="0"/>
              <a:t>上作业以相同次序完成。</a:t>
            </a:r>
            <a:endParaRPr lang="zh-CN" altLang="en-US" sz="2400" dirty="0"/>
          </a:p>
        </p:txBody>
      </p:sp>
      <p:graphicFrame>
        <p:nvGraphicFramePr>
          <p:cNvPr id="97378" name="Group 98"/>
          <p:cNvGraphicFramePr>
            <a:graphicFrameLocks noGrp="1"/>
          </p:cNvGraphicFramePr>
          <p:nvPr>
            <p:ph sz="half" idx="1"/>
          </p:nvPr>
        </p:nvGraphicFramePr>
        <p:xfrm>
          <a:off x="179388" y="1268413"/>
          <a:ext cx="4038600" cy="1655763"/>
        </p:xfrm>
        <a:graphic>
          <a:graphicData uri="http://schemas.openxmlformats.org/drawingml/2006/table">
            <a:tbl>
              <a:tblPr/>
              <a:tblGrid>
                <a:gridCol w="1346200"/>
                <a:gridCol w="1346200"/>
                <a:gridCol w="1346200"/>
              </a:tblGrid>
              <a:tr h="414337">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t</a:t>
                      </a:r>
                      <a:r>
                        <a:rPr kumimoji="0" lang="en-US" altLang="zh-CN" sz="2000" b="0" i="0" u="none" strike="noStrike" cap="none" normalizeH="0" baseline="-25000" smtClean="0">
                          <a:ln>
                            <a:noFill/>
                          </a:ln>
                          <a:solidFill>
                            <a:schemeClr val="tx1"/>
                          </a:solidFill>
                          <a:effectLst/>
                          <a:latin typeface="Calibri" panose="020F0502020204030204" pitchFamily="34" charset="0"/>
                          <a:ea typeface="宋体" panose="02010600030101010101" pitchFamily="2" charset="-122"/>
                        </a:rPr>
                        <a:t>ij</a:t>
                      </a:r>
                      <a:endParaRPr kumimoji="0" lang="en-US" altLang="zh-CN" sz="2000" b="0" i="0" u="none" strike="noStrike" cap="none" normalizeH="0" baseline="-25000" smtClean="0">
                        <a:ln>
                          <a:noFill/>
                        </a:ln>
                        <a:solidFill>
                          <a:schemeClr val="tx1"/>
                        </a:solidFill>
                        <a:effectLst/>
                        <a:latin typeface="Calibri" panose="020F050202020403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机器</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机器</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414337">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337">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40981" name="Rectangle 101"/>
          <p:cNvSpPr/>
          <p:nvPr/>
        </p:nvSpPr>
        <p:spPr>
          <a:xfrm>
            <a:off x="179388" y="3070225"/>
            <a:ext cx="8713787"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这</a:t>
            </a:r>
            <a:r>
              <a:rPr lang="en-US" altLang="zh-CN" sz="2400" dirty="0">
                <a:latin typeface="Arial" panose="020B0604020202020204" pitchFamily="34" charset="0"/>
                <a:ea typeface="楷体_GB2312" pitchFamily="49" charset="-122"/>
              </a:rPr>
              <a:t>3</a:t>
            </a:r>
            <a:r>
              <a:rPr lang="zh-CN" altLang="en-US" sz="2400" dirty="0">
                <a:latin typeface="Arial" panose="020B0604020202020204" pitchFamily="34" charset="0"/>
                <a:ea typeface="楷体_GB2312" pitchFamily="49" charset="-122"/>
              </a:rPr>
              <a:t>个作业的</a:t>
            </a:r>
            <a:r>
              <a:rPr lang="en-US" altLang="zh-CN" sz="2400" dirty="0">
                <a:latin typeface="Arial" panose="020B0604020202020204" pitchFamily="34" charset="0"/>
                <a:ea typeface="楷体_GB2312" pitchFamily="49" charset="-122"/>
              </a:rPr>
              <a:t>6</a:t>
            </a:r>
            <a:r>
              <a:rPr lang="zh-CN" altLang="en-US" sz="2400" dirty="0">
                <a:latin typeface="Arial" panose="020B0604020202020204" pitchFamily="34" charset="0"/>
                <a:ea typeface="楷体_GB2312" pitchFamily="49" charset="-122"/>
              </a:rPr>
              <a:t>种可能的调度方案是</a:t>
            </a:r>
            <a:r>
              <a:rPr lang="en-US" altLang="zh-CN" sz="2400" dirty="0">
                <a:latin typeface="Arial" panose="020B0604020202020204" pitchFamily="34" charset="0"/>
                <a:ea typeface="楷体_GB2312" pitchFamily="49" charset="-122"/>
              </a:rPr>
              <a:t>1,2,3</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1,3,2</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2,1,3</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2,3,1</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3,1,2</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3,2,1</a:t>
            </a:r>
            <a:r>
              <a:rPr lang="zh-CN" altLang="en-US" sz="2400" dirty="0">
                <a:latin typeface="Arial" panose="020B0604020202020204" pitchFamily="34" charset="0"/>
                <a:ea typeface="楷体_GB2312" pitchFamily="49" charset="-122"/>
              </a:rPr>
              <a:t>，它们所相应的完成时间和分别是</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18</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20</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21</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a:t>
            </a:r>
            <a:r>
              <a:rPr lang="en-US" altLang="zh-CN" sz="2400" dirty="0">
                <a:latin typeface="Arial" panose="020B0604020202020204" pitchFamily="34" charset="0"/>
                <a:ea typeface="楷体_GB2312" pitchFamily="49" charset="-122"/>
              </a:rPr>
              <a:t>19</a:t>
            </a:r>
            <a:r>
              <a:rPr lang="zh-CN" altLang="en-US" sz="2400" dirty="0">
                <a:latin typeface="Arial" panose="020B0604020202020204" pitchFamily="34" charset="0"/>
                <a:ea typeface="楷体_GB2312" pitchFamily="49" charset="-122"/>
              </a:rPr>
              <a:t>。最佳调度方案是</a:t>
            </a:r>
            <a:r>
              <a:rPr lang="en-US" altLang="zh-CN" sz="2400" dirty="0">
                <a:latin typeface="Arial" panose="020B0604020202020204" pitchFamily="34" charset="0"/>
                <a:ea typeface="楷体_GB2312" pitchFamily="49" charset="-122"/>
              </a:rPr>
              <a:t>1,3,2</a:t>
            </a:r>
            <a:r>
              <a:rPr lang="zh-CN" altLang="en-US" sz="2400" dirty="0">
                <a:latin typeface="Arial" panose="020B0604020202020204" pitchFamily="34" charset="0"/>
                <a:ea typeface="楷体_GB2312" pitchFamily="49" charset="-122"/>
              </a:rPr>
              <a:t>，其完成时间和为</a:t>
            </a:r>
            <a:r>
              <a:rPr lang="en-US" altLang="zh-CN" sz="2400" dirty="0">
                <a:latin typeface="Arial" panose="020B0604020202020204" pitchFamily="34" charset="0"/>
                <a:ea typeface="楷体_GB2312" pitchFamily="49" charset="-122"/>
              </a:rPr>
              <a:t>18</a:t>
            </a:r>
            <a:r>
              <a:rPr lang="zh-CN" altLang="en-US" sz="2400" dirty="0">
                <a:latin typeface="Arial" panose="020B0604020202020204" pitchFamily="34" charset="0"/>
                <a:ea typeface="楷体_GB2312" pitchFamily="49" charset="-122"/>
              </a:rPr>
              <a:t>。</a:t>
            </a:r>
            <a:br>
              <a:rPr lang="zh-CN" altLang="en-US" sz="2400" dirty="0">
                <a:latin typeface="Arial" panose="020B0604020202020204" pitchFamily="34" charset="0"/>
                <a:ea typeface="楷体_GB2312" pitchFamily="49" charset="-122"/>
              </a:rPr>
            </a:br>
            <a:endParaRPr lang="zh-CN" altLang="en-US" sz="2400" dirty="0">
              <a:latin typeface="Arial" panose="020B0604020202020204" pitchFamily="34" charset="0"/>
              <a:ea typeface="楷体_GB2312" pitchFamily="49" charset="-122"/>
            </a:endParaRPr>
          </a:p>
        </p:txBody>
      </p:sp>
      <p:sp>
        <p:nvSpPr>
          <p:cNvPr id="39" name="Rectangle 19"/>
          <p:cNvSpPr/>
          <p:nvPr/>
        </p:nvSpPr>
        <p:spPr>
          <a:xfrm>
            <a:off x="1447800" y="4672013"/>
            <a:ext cx="6324600" cy="6096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0" name="Rectangle 20"/>
          <p:cNvSpPr/>
          <p:nvPr/>
        </p:nvSpPr>
        <p:spPr>
          <a:xfrm>
            <a:off x="1447800" y="4672013"/>
            <a:ext cx="14478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1" name="Rectangle 21"/>
          <p:cNvSpPr/>
          <p:nvPr/>
        </p:nvSpPr>
        <p:spPr>
          <a:xfrm>
            <a:off x="2895600" y="4976813"/>
            <a:ext cx="762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2" name="Rectangle 22"/>
          <p:cNvSpPr/>
          <p:nvPr/>
        </p:nvSpPr>
        <p:spPr>
          <a:xfrm>
            <a:off x="2895600" y="4672013"/>
            <a:ext cx="1524000" cy="3048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3" name="Rectangle 23"/>
          <p:cNvSpPr/>
          <p:nvPr/>
        </p:nvSpPr>
        <p:spPr>
          <a:xfrm>
            <a:off x="4419600" y="4976813"/>
            <a:ext cx="2590800" cy="3048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 name="Rectangle 24"/>
          <p:cNvSpPr/>
          <p:nvPr/>
        </p:nvSpPr>
        <p:spPr>
          <a:xfrm>
            <a:off x="4419600" y="4672013"/>
            <a:ext cx="2590800" cy="304800"/>
          </a:xfrm>
          <a:prstGeom prst="rect">
            <a:avLst/>
          </a:prstGeom>
          <a:solidFill>
            <a:srgbClr val="33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5" name="Rectangle 25"/>
          <p:cNvSpPr/>
          <p:nvPr/>
        </p:nvSpPr>
        <p:spPr>
          <a:xfrm>
            <a:off x="7010400" y="4976813"/>
            <a:ext cx="762000" cy="304800"/>
          </a:xfrm>
          <a:prstGeom prst="rect">
            <a:avLst/>
          </a:prstGeom>
          <a:solidFill>
            <a:srgbClr val="33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6" name="Rectangle 26"/>
          <p:cNvSpPr/>
          <p:nvPr/>
        </p:nvSpPr>
        <p:spPr>
          <a:xfrm>
            <a:off x="533400" y="4595813"/>
            <a:ext cx="819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机器</a:t>
            </a:r>
            <a:r>
              <a:rPr lang="en-US" altLang="zh-CN" sz="2000" dirty="0">
                <a:latin typeface="Arial" panose="020B0604020202020204" pitchFamily="34" charset="0"/>
                <a:ea typeface="楷体_GB2312" pitchFamily="49" charset="-122"/>
              </a:rPr>
              <a:t>1</a:t>
            </a:r>
            <a:endParaRPr lang="en-US" altLang="zh-CN" sz="2000" dirty="0">
              <a:latin typeface="Arial" panose="020B0604020202020204" pitchFamily="34" charset="0"/>
              <a:ea typeface="楷体_GB2312" pitchFamily="49" charset="-122"/>
            </a:endParaRPr>
          </a:p>
        </p:txBody>
      </p:sp>
      <p:sp>
        <p:nvSpPr>
          <p:cNvPr id="47" name="Rectangle 27"/>
          <p:cNvSpPr/>
          <p:nvPr/>
        </p:nvSpPr>
        <p:spPr>
          <a:xfrm>
            <a:off x="533400" y="4976813"/>
            <a:ext cx="819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机器</a:t>
            </a:r>
            <a:r>
              <a:rPr lang="en-US" altLang="zh-CN" sz="2000" dirty="0">
                <a:latin typeface="Arial" panose="020B0604020202020204" pitchFamily="34" charset="0"/>
                <a:ea typeface="楷体_GB2312" pitchFamily="49" charset="-122"/>
              </a:rPr>
              <a:t>2</a:t>
            </a:r>
            <a:endParaRPr lang="en-US" altLang="zh-CN" sz="2000" dirty="0">
              <a:latin typeface="Arial" panose="020B0604020202020204" pitchFamily="34" charset="0"/>
              <a:ea typeface="楷体_GB2312" pitchFamily="49" charset="-122"/>
            </a:endParaRPr>
          </a:p>
        </p:txBody>
      </p:sp>
      <p:sp>
        <p:nvSpPr>
          <p:cNvPr id="48" name="Rectangle 28"/>
          <p:cNvSpPr/>
          <p:nvPr/>
        </p:nvSpPr>
        <p:spPr>
          <a:xfrm>
            <a:off x="2057400" y="45958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J1</a:t>
            </a:r>
            <a:endParaRPr lang="en-US" altLang="zh-CN" sz="2200" dirty="0">
              <a:solidFill>
                <a:srgbClr val="990000"/>
              </a:solidFill>
              <a:latin typeface="Arial" panose="020B0604020202020204" pitchFamily="34" charset="0"/>
              <a:ea typeface="楷体_GB2312" pitchFamily="49" charset="-122"/>
            </a:endParaRPr>
          </a:p>
        </p:txBody>
      </p:sp>
      <p:sp>
        <p:nvSpPr>
          <p:cNvPr id="49" name="Rectangle 29"/>
          <p:cNvSpPr/>
          <p:nvPr/>
        </p:nvSpPr>
        <p:spPr>
          <a:xfrm>
            <a:off x="3048000" y="49006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J1</a:t>
            </a:r>
            <a:endParaRPr lang="en-US" altLang="zh-CN" sz="2200" dirty="0">
              <a:solidFill>
                <a:srgbClr val="990000"/>
              </a:solidFill>
              <a:latin typeface="Arial" panose="020B0604020202020204" pitchFamily="34" charset="0"/>
              <a:ea typeface="楷体_GB2312" pitchFamily="49" charset="-122"/>
            </a:endParaRPr>
          </a:p>
        </p:txBody>
      </p:sp>
      <p:sp>
        <p:nvSpPr>
          <p:cNvPr id="50" name="Rectangle 30"/>
          <p:cNvSpPr/>
          <p:nvPr/>
        </p:nvSpPr>
        <p:spPr>
          <a:xfrm>
            <a:off x="3505200" y="45958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J3</a:t>
            </a:r>
            <a:endParaRPr lang="en-US" altLang="zh-CN" sz="2200" dirty="0">
              <a:solidFill>
                <a:srgbClr val="990000"/>
              </a:solidFill>
              <a:latin typeface="Arial" panose="020B0604020202020204" pitchFamily="34" charset="0"/>
              <a:ea typeface="楷体_GB2312" pitchFamily="49" charset="-122"/>
            </a:endParaRPr>
          </a:p>
        </p:txBody>
      </p:sp>
      <p:sp>
        <p:nvSpPr>
          <p:cNvPr id="51" name="Rectangle 31"/>
          <p:cNvSpPr/>
          <p:nvPr/>
        </p:nvSpPr>
        <p:spPr>
          <a:xfrm>
            <a:off x="5410200" y="49006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J3</a:t>
            </a:r>
            <a:endParaRPr lang="en-US" altLang="zh-CN" sz="2200" dirty="0">
              <a:solidFill>
                <a:srgbClr val="990000"/>
              </a:solidFill>
              <a:latin typeface="Arial" panose="020B0604020202020204" pitchFamily="34" charset="0"/>
              <a:ea typeface="楷体_GB2312" pitchFamily="49" charset="-122"/>
            </a:endParaRPr>
          </a:p>
        </p:txBody>
      </p:sp>
      <p:sp>
        <p:nvSpPr>
          <p:cNvPr id="52" name="Rectangle 32"/>
          <p:cNvSpPr/>
          <p:nvPr/>
        </p:nvSpPr>
        <p:spPr>
          <a:xfrm>
            <a:off x="5410200" y="45958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J2</a:t>
            </a:r>
            <a:endParaRPr lang="en-US" altLang="zh-CN" sz="2200" dirty="0">
              <a:solidFill>
                <a:srgbClr val="990000"/>
              </a:solidFill>
              <a:latin typeface="Arial" panose="020B0604020202020204" pitchFamily="34" charset="0"/>
              <a:ea typeface="楷体_GB2312" pitchFamily="49" charset="-122"/>
            </a:endParaRPr>
          </a:p>
        </p:txBody>
      </p:sp>
      <p:sp>
        <p:nvSpPr>
          <p:cNvPr id="53" name="Rectangle 33"/>
          <p:cNvSpPr/>
          <p:nvPr/>
        </p:nvSpPr>
        <p:spPr>
          <a:xfrm>
            <a:off x="7239000" y="49006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J2</a:t>
            </a:r>
            <a:endParaRPr lang="en-US" altLang="zh-CN" sz="2200" dirty="0">
              <a:solidFill>
                <a:srgbClr val="990000"/>
              </a:solidFill>
              <a:latin typeface="Arial" panose="020B0604020202020204" pitchFamily="34" charset="0"/>
              <a:ea typeface="楷体_GB2312" pitchFamily="49" charset="-122"/>
            </a:endParaRPr>
          </a:p>
        </p:txBody>
      </p:sp>
      <p:sp>
        <p:nvSpPr>
          <p:cNvPr id="54" name="Rectangle 34"/>
          <p:cNvSpPr/>
          <p:nvPr/>
        </p:nvSpPr>
        <p:spPr>
          <a:xfrm>
            <a:off x="1447800" y="4291013"/>
            <a:ext cx="130175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楷体_GB2312" pitchFamily="49" charset="-122"/>
              </a:rPr>
              <a:t>调度</a:t>
            </a:r>
            <a:r>
              <a:rPr lang="en-US" altLang="zh-CN" sz="2200" dirty="0">
                <a:latin typeface="Arial" panose="020B0604020202020204" pitchFamily="34" charset="0"/>
                <a:ea typeface="楷体_GB2312" pitchFamily="49" charset="-122"/>
              </a:rPr>
              <a:t>1,3,2</a:t>
            </a:r>
            <a:endParaRPr lang="en-US" altLang="zh-CN" sz="2200" dirty="0">
              <a:latin typeface="Arial" panose="020B0604020202020204" pitchFamily="34" charset="0"/>
              <a:ea typeface="楷体_GB2312" pitchFamily="49" charset="-122"/>
            </a:endParaRPr>
          </a:p>
        </p:txBody>
      </p:sp>
      <p:sp>
        <p:nvSpPr>
          <p:cNvPr id="55" name="Rectangle 127"/>
          <p:cNvSpPr/>
          <p:nvPr/>
        </p:nvSpPr>
        <p:spPr>
          <a:xfrm>
            <a:off x="1447800" y="5649913"/>
            <a:ext cx="5562600" cy="609600"/>
          </a:xfrm>
          <a:prstGeom prst="rect">
            <a:avLst/>
          </a:prstGeom>
          <a:no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56" name="Rectangle 128"/>
          <p:cNvSpPr/>
          <p:nvPr/>
        </p:nvSpPr>
        <p:spPr>
          <a:xfrm>
            <a:off x="1447800" y="5649913"/>
            <a:ext cx="1447800" cy="3048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57" name="Rectangle 129"/>
          <p:cNvSpPr/>
          <p:nvPr/>
        </p:nvSpPr>
        <p:spPr>
          <a:xfrm>
            <a:off x="2895600" y="5954713"/>
            <a:ext cx="2438400" cy="304800"/>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58" name="Rectangle 132"/>
          <p:cNvSpPr/>
          <p:nvPr/>
        </p:nvSpPr>
        <p:spPr>
          <a:xfrm>
            <a:off x="4419600" y="5649913"/>
            <a:ext cx="2590800" cy="304800"/>
          </a:xfrm>
          <a:prstGeom prst="rect">
            <a:avLst/>
          </a:prstGeom>
          <a:solidFill>
            <a:srgbClr val="33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59" name="Rectangle 133"/>
          <p:cNvSpPr/>
          <p:nvPr/>
        </p:nvSpPr>
        <p:spPr>
          <a:xfrm>
            <a:off x="7010400" y="5954713"/>
            <a:ext cx="838200" cy="304800"/>
          </a:xfrm>
          <a:prstGeom prst="rect">
            <a:avLst/>
          </a:prstGeom>
          <a:solidFill>
            <a:srgbClr val="33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60" name="Rectangle 134"/>
          <p:cNvSpPr/>
          <p:nvPr/>
        </p:nvSpPr>
        <p:spPr>
          <a:xfrm>
            <a:off x="533400" y="5573713"/>
            <a:ext cx="819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机器</a:t>
            </a:r>
            <a:r>
              <a:rPr lang="en-US" altLang="zh-CN" sz="2000" dirty="0">
                <a:latin typeface="Arial" panose="020B0604020202020204" pitchFamily="34" charset="0"/>
                <a:ea typeface="楷体_GB2312" pitchFamily="49" charset="-122"/>
              </a:rPr>
              <a:t>1</a:t>
            </a:r>
            <a:endParaRPr lang="en-US" altLang="zh-CN" sz="2000" dirty="0">
              <a:latin typeface="Arial" panose="020B0604020202020204" pitchFamily="34" charset="0"/>
              <a:ea typeface="楷体_GB2312" pitchFamily="49" charset="-122"/>
            </a:endParaRPr>
          </a:p>
        </p:txBody>
      </p:sp>
      <p:sp>
        <p:nvSpPr>
          <p:cNvPr id="61" name="Rectangle 135"/>
          <p:cNvSpPr/>
          <p:nvPr/>
        </p:nvSpPr>
        <p:spPr>
          <a:xfrm>
            <a:off x="533400" y="5954713"/>
            <a:ext cx="8191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机器</a:t>
            </a:r>
            <a:r>
              <a:rPr lang="en-US" altLang="zh-CN" sz="2000" dirty="0">
                <a:latin typeface="Arial" panose="020B0604020202020204" pitchFamily="34" charset="0"/>
                <a:ea typeface="楷体_GB2312" pitchFamily="49" charset="-122"/>
              </a:rPr>
              <a:t>2</a:t>
            </a:r>
            <a:endParaRPr lang="en-US" altLang="zh-CN" sz="2000" dirty="0">
              <a:latin typeface="Arial" panose="020B0604020202020204" pitchFamily="34" charset="0"/>
              <a:ea typeface="楷体_GB2312" pitchFamily="49" charset="-122"/>
            </a:endParaRPr>
          </a:p>
        </p:txBody>
      </p:sp>
      <p:sp>
        <p:nvSpPr>
          <p:cNvPr id="62" name="Rectangle 136"/>
          <p:cNvSpPr/>
          <p:nvPr/>
        </p:nvSpPr>
        <p:spPr>
          <a:xfrm>
            <a:off x="2057400" y="55737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J3</a:t>
            </a:r>
            <a:endParaRPr lang="en-US" altLang="zh-CN" sz="2200" dirty="0">
              <a:solidFill>
                <a:srgbClr val="990000"/>
              </a:solidFill>
              <a:latin typeface="Arial" panose="020B0604020202020204" pitchFamily="34" charset="0"/>
              <a:ea typeface="楷体_GB2312" pitchFamily="49" charset="-122"/>
            </a:endParaRPr>
          </a:p>
        </p:txBody>
      </p:sp>
      <p:sp>
        <p:nvSpPr>
          <p:cNvPr id="63" name="Rectangle 137"/>
          <p:cNvSpPr/>
          <p:nvPr/>
        </p:nvSpPr>
        <p:spPr>
          <a:xfrm>
            <a:off x="3048000" y="58785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J3</a:t>
            </a:r>
            <a:endParaRPr lang="en-US" altLang="zh-CN" sz="2200" dirty="0">
              <a:solidFill>
                <a:srgbClr val="990000"/>
              </a:solidFill>
              <a:latin typeface="Arial" panose="020B0604020202020204" pitchFamily="34" charset="0"/>
              <a:ea typeface="楷体_GB2312" pitchFamily="49" charset="-122"/>
            </a:endParaRPr>
          </a:p>
        </p:txBody>
      </p:sp>
      <p:sp>
        <p:nvSpPr>
          <p:cNvPr id="64" name="Rectangle 140"/>
          <p:cNvSpPr/>
          <p:nvPr/>
        </p:nvSpPr>
        <p:spPr>
          <a:xfrm>
            <a:off x="5410200" y="55737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J2</a:t>
            </a:r>
            <a:endParaRPr lang="en-US" altLang="zh-CN" sz="2200" dirty="0">
              <a:solidFill>
                <a:srgbClr val="990000"/>
              </a:solidFill>
              <a:latin typeface="Arial" panose="020B0604020202020204" pitchFamily="34" charset="0"/>
              <a:ea typeface="楷体_GB2312" pitchFamily="49" charset="-122"/>
            </a:endParaRPr>
          </a:p>
        </p:txBody>
      </p:sp>
      <p:sp>
        <p:nvSpPr>
          <p:cNvPr id="65" name="Rectangle 141"/>
          <p:cNvSpPr/>
          <p:nvPr/>
        </p:nvSpPr>
        <p:spPr>
          <a:xfrm>
            <a:off x="7239000" y="58785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J2</a:t>
            </a:r>
            <a:endParaRPr lang="en-US" altLang="zh-CN" sz="2200" dirty="0">
              <a:solidFill>
                <a:srgbClr val="990000"/>
              </a:solidFill>
              <a:latin typeface="Arial" panose="020B0604020202020204" pitchFamily="34" charset="0"/>
              <a:ea typeface="楷体_GB2312" pitchFamily="49" charset="-122"/>
            </a:endParaRPr>
          </a:p>
        </p:txBody>
      </p:sp>
      <p:sp>
        <p:nvSpPr>
          <p:cNvPr id="66" name="Rectangle 142"/>
          <p:cNvSpPr/>
          <p:nvPr/>
        </p:nvSpPr>
        <p:spPr>
          <a:xfrm>
            <a:off x="1447800" y="5268913"/>
            <a:ext cx="130175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楷体_GB2312" pitchFamily="49" charset="-122"/>
              </a:rPr>
              <a:t>调度</a:t>
            </a:r>
            <a:r>
              <a:rPr lang="en-US" altLang="zh-CN" sz="2200" dirty="0">
                <a:latin typeface="Arial" panose="020B0604020202020204" pitchFamily="34" charset="0"/>
                <a:ea typeface="楷体_GB2312" pitchFamily="49" charset="-122"/>
              </a:rPr>
              <a:t>3,1,2</a:t>
            </a:r>
            <a:endParaRPr lang="en-US" altLang="zh-CN" sz="2200" dirty="0">
              <a:latin typeface="Arial" panose="020B0604020202020204" pitchFamily="34" charset="0"/>
              <a:ea typeface="楷体_GB2312" pitchFamily="49" charset="-122"/>
            </a:endParaRPr>
          </a:p>
        </p:txBody>
      </p:sp>
      <p:sp>
        <p:nvSpPr>
          <p:cNvPr id="67" name="Rectangle 143"/>
          <p:cNvSpPr/>
          <p:nvPr/>
        </p:nvSpPr>
        <p:spPr>
          <a:xfrm>
            <a:off x="2895600" y="5649913"/>
            <a:ext cx="16764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68" name="Rectangle 144"/>
          <p:cNvSpPr/>
          <p:nvPr/>
        </p:nvSpPr>
        <p:spPr>
          <a:xfrm>
            <a:off x="5334000" y="5954713"/>
            <a:ext cx="8382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69" name="Rectangle 145"/>
          <p:cNvSpPr/>
          <p:nvPr/>
        </p:nvSpPr>
        <p:spPr>
          <a:xfrm>
            <a:off x="3581400" y="55737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J1</a:t>
            </a:r>
            <a:endParaRPr lang="en-US" altLang="zh-CN" sz="2200" dirty="0">
              <a:solidFill>
                <a:srgbClr val="990000"/>
              </a:solidFill>
              <a:latin typeface="Arial" panose="020B0604020202020204" pitchFamily="34" charset="0"/>
              <a:ea typeface="楷体_GB2312" pitchFamily="49" charset="-122"/>
            </a:endParaRPr>
          </a:p>
        </p:txBody>
      </p:sp>
      <p:sp>
        <p:nvSpPr>
          <p:cNvPr id="70" name="Rectangle 146"/>
          <p:cNvSpPr/>
          <p:nvPr/>
        </p:nvSpPr>
        <p:spPr>
          <a:xfrm>
            <a:off x="5562600" y="5954713"/>
            <a:ext cx="431800"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200" dirty="0">
                <a:solidFill>
                  <a:srgbClr val="990000"/>
                </a:solidFill>
                <a:latin typeface="Arial" panose="020B0604020202020204" pitchFamily="34" charset="0"/>
                <a:ea typeface="楷体_GB2312" pitchFamily="49" charset="-122"/>
              </a:rPr>
              <a:t>J1</a:t>
            </a:r>
            <a:endParaRPr lang="en-US" altLang="zh-CN" sz="2200" dirty="0">
              <a:solidFill>
                <a:srgbClr val="990000"/>
              </a:solidFill>
              <a:latin typeface="Arial" panose="020B0604020202020204" pitchFamily="34" charset="0"/>
              <a:ea typeface="楷体_GB2312" pitchFamily="49" charset="-122"/>
            </a:endParaRPr>
          </a:p>
        </p:txBody>
      </p:sp>
      <p:sp>
        <p:nvSpPr>
          <p:cNvPr id="71" name="Rectangle 147"/>
          <p:cNvSpPr/>
          <p:nvPr/>
        </p:nvSpPr>
        <p:spPr>
          <a:xfrm>
            <a:off x="7010400" y="5649913"/>
            <a:ext cx="838200" cy="3048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left)">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wipe(left)">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500"/>
                                        <p:tgtEl>
                                          <p:spTgt spid="5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left)">
                                      <p:cBhvr>
                                        <p:cTn id="75" dur="500"/>
                                        <p:tgtEl>
                                          <p:spTgt spid="4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wipe(left)">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56"/>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499"/>
                                          </p:stCondLst>
                                        </p:cTn>
                                        <p:tgtEl>
                                          <p:spTgt spid="57"/>
                                        </p:tgtEl>
                                        <p:attrNameLst>
                                          <p:attrName>style.visibility</p:attrName>
                                        </p:attrNameLst>
                                      </p:cBhvr>
                                      <p:to>
                                        <p:strVal val="visible"/>
                                      </p:to>
                                    </p:se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499"/>
                                          </p:stCondLst>
                                        </p:cTn>
                                        <p:tgtEl>
                                          <p:spTgt spid="58"/>
                                        </p:tgtEl>
                                        <p:attrNameLst>
                                          <p:attrName>style.visibility</p:attrName>
                                        </p:attrNameLst>
                                      </p:cBhvr>
                                      <p:to>
                                        <p:strVal val="visible"/>
                                      </p:to>
                                    </p:set>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499"/>
                                          </p:stCondLst>
                                        </p:cTn>
                                        <p:tgtEl>
                                          <p:spTgt spid="59"/>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499"/>
                                          </p:stCondLst>
                                        </p:cTn>
                                        <p:tgtEl>
                                          <p:spTgt spid="60"/>
                                        </p:tgtEl>
                                        <p:attrNameLst>
                                          <p:attrName>style.visibility</p:attrName>
                                        </p:attrNameLst>
                                      </p:cBhvr>
                                      <p:to>
                                        <p:strVal val="visible"/>
                                      </p:to>
                                    </p:set>
                                  </p:childTnLst>
                                </p:cTn>
                              </p:par>
                            </p:childTnLst>
                          </p:cTn>
                        </p:par>
                        <p:par>
                          <p:cTn id="97" fill="hold">
                            <p:stCondLst>
                              <p:cond delay="2500"/>
                            </p:stCondLst>
                            <p:childTnLst>
                              <p:par>
                                <p:cTn id="98" presetID="1" presetClass="entr" presetSubtype="0" fill="hold" grpId="0" nodeType="afterEffect">
                                  <p:stCondLst>
                                    <p:cond delay="0"/>
                                  </p:stCondLst>
                                  <p:childTnLst>
                                    <p:set>
                                      <p:cBhvr>
                                        <p:cTn id="99" dur="1" fill="hold">
                                          <p:stCondLst>
                                            <p:cond delay="499"/>
                                          </p:stCondLst>
                                        </p:cTn>
                                        <p:tgtEl>
                                          <p:spTgt spid="61"/>
                                        </p:tgtEl>
                                        <p:attrNameLst>
                                          <p:attrName>style.visibility</p:attrName>
                                        </p:attrNameLst>
                                      </p:cBhvr>
                                      <p:to>
                                        <p:strVal val="visible"/>
                                      </p:to>
                                    </p:set>
                                  </p:childTnLst>
                                </p:cTn>
                              </p:par>
                            </p:childTnLst>
                          </p:cTn>
                        </p:par>
                        <p:par>
                          <p:cTn id="100" fill="hold">
                            <p:stCondLst>
                              <p:cond delay="3000"/>
                            </p:stCondLst>
                            <p:childTnLst>
                              <p:par>
                                <p:cTn id="101" presetID="1" presetClass="entr" presetSubtype="0" fill="hold" grpId="0" nodeType="afterEffect">
                                  <p:stCondLst>
                                    <p:cond delay="0"/>
                                  </p:stCondLst>
                                  <p:childTnLst>
                                    <p:set>
                                      <p:cBhvr>
                                        <p:cTn id="102" dur="1" fill="hold">
                                          <p:stCondLst>
                                            <p:cond delay="499"/>
                                          </p:stCondLst>
                                        </p:cTn>
                                        <p:tgtEl>
                                          <p:spTgt spid="62"/>
                                        </p:tgtEl>
                                        <p:attrNameLst>
                                          <p:attrName>style.visibility</p:attrName>
                                        </p:attrNameLst>
                                      </p:cBhvr>
                                      <p:to>
                                        <p:strVal val="visible"/>
                                      </p:to>
                                    </p:set>
                                  </p:childTnLst>
                                </p:cTn>
                              </p:par>
                            </p:childTnLst>
                          </p:cTn>
                        </p:par>
                        <p:par>
                          <p:cTn id="103" fill="hold">
                            <p:stCondLst>
                              <p:cond delay="3500"/>
                            </p:stCondLst>
                            <p:childTnLst>
                              <p:par>
                                <p:cTn id="104" presetID="1" presetClass="entr" presetSubtype="0" fill="hold" grpId="0" nodeType="afterEffect">
                                  <p:stCondLst>
                                    <p:cond delay="0"/>
                                  </p:stCondLst>
                                  <p:childTnLst>
                                    <p:set>
                                      <p:cBhvr>
                                        <p:cTn id="105" dur="1" fill="hold">
                                          <p:stCondLst>
                                            <p:cond delay="499"/>
                                          </p:stCondLst>
                                        </p:cTn>
                                        <p:tgtEl>
                                          <p:spTgt spid="63"/>
                                        </p:tgtEl>
                                        <p:attrNameLst>
                                          <p:attrName>style.visibility</p:attrName>
                                        </p:attrNameLst>
                                      </p:cBhvr>
                                      <p:to>
                                        <p:strVal val="visible"/>
                                      </p:to>
                                    </p:set>
                                  </p:childTnLst>
                                </p:cTn>
                              </p:par>
                            </p:childTnLst>
                          </p:cTn>
                        </p:par>
                        <p:par>
                          <p:cTn id="106" fill="hold">
                            <p:stCondLst>
                              <p:cond delay="4000"/>
                            </p:stCondLst>
                            <p:childTnLst>
                              <p:par>
                                <p:cTn id="107" presetID="1" presetClass="entr" presetSubtype="0" fill="hold" grpId="0" nodeType="afterEffect">
                                  <p:stCondLst>
                                    <p:cond delay="0"/>
                                  </p:stCondLst>
                                  <p:childTnLst>
                                    <p:set>
                                      <p:cBhvr>
                                        <p:cTn id="108" dur="1" fill="hold">
                                          <p:stCondLst>
                                            <p:cond delay="499"/>
                                          </p:stCondLst>
                                        </p:cTn>
                                        <p:tgtEl>
                                          <p:spTgt spid="64"/>
                                        </p:tgtEl>
                                        <p:attrNameLst>
                                          <p:attrName>style.visibility</p:attrName>
                                        </p:attrNameLst>
                                      </p:cBhvr>
                                      <p:to>
                                        <p:strVal val="visible"/>
                                      </p:to>
                                    </p:set>
                                  </p:childTnLst>
                                </p:cTn>
                              </p:par>
                            </p:childTnLst>
                          </p:cTn>
                        </p:par>
                        <p:par>
                          <p:cTn id="109" fill="hold">
                            <p:stCondLst>
                              <p:cond delay="4500"/>
                            </p:stCondLst>
                            <p:childTnLst>
                              <p:par>
                                <p:cTn id="110" presetID="1" presetClass="entr" presetSubtype="0" fill="hold" grpId="0" nodeType="afterEffect">
                                  <p:stCondLst>
                                    <p:cond delay="0"/>
                                  </p:stCondLst>
                                  <p:childTnLst>
                                    <p:set>
                                      <p:cBhvr>
                                        <p:cTn id="111" dur="1" fill="hold">
                                          <p:stCondLst>
                                            <p:cond delay="499"/>
                                          </p:stCondLst>
                                        </p:cTn>
                                        <p:tgtEl>
                                          <p:spTgt spid="65"/>
                                        </p:tgtEl>
                                        <p:attrNameLst>
                                          <p:attrName>style.visibility</p:attrName>
                                        </p:attrNameLst>
                                      </p:cBhvr>
                                      <p:to>
                                        <p:strVal val="visible"/>
                                      </p:to>
                                    </p:set>
                                  </p:childTnLst>
                                </p:cTn>
                              </p:par>
                            </p:childTnLst>
                          </p:cTn>
                        </p:par>
                        <p:par>
                          <p:cTn id="112" fill="hold">
                            <p:stCondLst>
                              <p:cond delay="5000"/>
                            </p:stCondLst>
                            <p:childTnLst>
                              <p:par>
                                <p:cTn id="113" presetID="1" presetClass="entr" presetSubtype="0" fill="hold" grpId="0" nodeType="afterEffect">
                                  <p:stCondLst>
                                    <p:cond delay="0"/>
                                  </p:stCondLst>
                                  <p:childTnLst>
                                    <p:set>
                                      <p:cBhvr>
                                        <p:cTn id="114" dur="1" fill="hold">
                                          <p:stCondLst>
                                            <p:cond delay="499"/>
                                          </p:stCondLst>
                                        </p:cTn>
                                        <p:tgtEl>
                                          <p:spTgt spid="66"/>
                                        </p:tgtEl>
                                        <p:attrNameLst>
                                          <p:attrName>style.visibility</p:attrName>
                                        </p:attrNameLst>
                                      </p:cBhvr>
                                      <p:to>
                                        <p:strVal val="visible"/>
                                      </p:to>
                                    </p:set>
                                  </p:childTnLst>
                                </p:cTn>
                              </p:par>
                            </p:childTnLst>
                          </p:cTn>
                        </p:par>
                        <p:par>
                          <p:cTn id="115" fill="hold">
                            <p:stCondLst>
                              <p:cond delay="5500"/>
                            </p:stCondLst>
                            <p:childTnLst>
                              <p:par>
                                <p:cTn id="116" presetID="1" presetClass="entr" presetSubtype="0" fill="hold" grpId="0" nodeType="afterEffect">
                                  <p:stCondLst>
                                    <p:cond delay="0"/>
                                  </p:stCondLst>
                                  <p:childTnLst>
                                    <p:set>
                                      <p:cBhvr>
                                        <p:cTn id="117" dur="1" fill="hold">
                                          <p:stCondLst>
                                            <p:cond delay="499"/>
                                          </p:stCondLst>
                                        </p:cTn>
                                        <p:tgtEl>
                                          <p:spTgt spid="67"/>
                                        </p:tgtEl>
                                        <p:attrNameLst>
                                          <p:attrName>style.visibility</p:attrName>
                                        </p:attrNameLst>
                                      </p:cBhvr>
                                      <p:to>
                                        <p:strVal val="visible"/>
                                      </p:to>
                                    </p:set>
                                  </p:childTnLst>
                                </p:cTn>
                              </p:par>
                            </p:childTnLst>
                          </p:cTn>
                        </p:par>
                        <p:par>
                          <p:cTn id="118" fill="hold">
                            <p:stCondLst>
                              <p:cond delay="6000"/>
                            </p:stCondLst>
                            <p:childTnLst>
                              <p:par>
                                <p:cTn id="119" presetID="1" presetClass="entr" presetSubtype="0" fill="hold" grpId="0" nodeType="afterEffect">
                                  <p:stCondLst>
                                    <p:cond delay="0"/>
                                  </p:stCondLst>
                                  <p:childTnLst>
                                    <p:set>
                                      <p:cBhvr>
                                        <p:cTn id="120" dur="1" fill="hold">
                                          <p:stCondLst>
                                            <p:cond delay="499"/>
                                          </p:stCondLst>
                                        </p:cTn>
                                        <p:tgtEl>
                                          <p:spTgt spid="68"/>
                                        </p:tgtEl>
                                        <p:attrNameLst>
                                          <p:attrName>style.visibility</p:attrName>
                                        </p:attrNameLst>
                                      </p:cBhvr>
                                      <p:to>
                                        <p:strVal val="visible"/>
                                      </p:to>
                                    </p:set>
                                  </p:childTnLst>
                                </p:cTn>
                              </p:par>
                            </p:childTnLst>
                          </p:cTn>
                        </p:par>
                        <p:par>
                          <p:cTn id="121" fill="hold">
                            <p:stCondLst>
                              <p:cond delay="6500"/>
                            </p:stCondLst>
                            <p:childTnLst>
                              <p:par>
                                <p:cTn id="122" presetID="1" presetClass="entr" presetSubtype="0" fill="hold" grpId="0" nodeType="afterEffect">
                                  <p:stCondLst>
                                    <p:cond delay="0"/>
                                  </p:stCondLst>
                                  <p:childTnLst>
                                    <p:set>
                                      <p:cBhvr>
                                        <p:cTn id="123" dur="1" fill="hold">
                                          <p:stCondLst>
                                            <p:cond delay="499"/>
                                          </p:stCondLst>
                                        </p:cTn>
                                        <p:tgtEl>
                                          <p:spTgt spid="69"/>
                                        </p:tgtEl>
                                        <p:attrNameLst>
                                          <p:attrName>style.visibility</p:attrName>
                                        </p:attrNameLst>
                                      </p:cBhvr>
                                      <p:to>
                                        <p:strVal val="visible"/>
                                      </p:to>
                                    </p:set>
                                  </p:childTnLst>
                                </p:cTn>
                              </p:par>
                            </p:childTnLst>
                          </p:cTn>
                        </p:par>
                        <p:par>
                          <p:cTn id="124" fill="hold">
                            <p:stCondLst>
                              <p:cond delay="7000"/>
                            </p:stCondLst>
                            <p:childTnLst>
                              <p:par>
                                <p:cTn id="125" presetID="1" presetClass="entr" presetSubtype="0" fill="hold" grpId="0" nodeType="afterEffect">
                                  <p:stCondLst>
                                    <p:cond delay="0"/>
                                  </p:stCondLst>
                                  <p:childTnLst>
                                    <p:set>
                                      <p:cBhvr>
                                        <p:cTn id="126" dur="1" fill="hold">
                                          <p:stCondLst>
                                            <p:cond delay="499"/>
                                          </p:stCondLst>
                                        </p:cTn>
                                        <p:tgtEl>
                                          <p:spTgt spid="70"/>
                                        </p:tgtEl>
                                        <p:attrNameLst>
                                          <p:attrName>style.visibility</p:attrName>
                                        </p:attrNameLst>
                                      </p:cBhvr>
                                      <p:to>
                                        <p:strVal val="visible"/>
                                      </p:to>
                                    </p:set>
                                  </p:childTnLst>
                                </p:cTn>
                              </p:par>
                            </p:childTnLst>
                          </p:cTn>
                        </p:par>
                        <p:par>
                          <p:cTn id="127" fill="hold">
                            <p:stCondLst>
                              <p:cond delay="7500"/>
                            </p:stCondLst>
                            <p:childTnLst>
                              <p:par>
                                <p:cTn id="128" presetID="1" presetClass="entr" presetSubtype="0" fill="hold" grpId="0" nodeType="afterEffect">
                                  <p:stCondLst>
                                    <p:cond delay="0"/>
                                  </p:stCondLst>
                                  <p:childTnLst>
                                    <p:set>
                                      <p:cBhvr>
                                        <p:cTn id="129" dur="1" fill="hold">
                                          <p:stCondLst>
                                            <p:cond delay="499"/>
                                          </p:stCondLst>
                                        </p:cTn>
                                        <p:tgtEl>
                                          <p:spTgt spid="55"/>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p:bldP spid="47" grpId="0"/>
      <p:bldP spid="48" grpId="0"/>
      <p:bldP spid="49" grpId="0"/>
      <p:bldP spid="50" grpId="0"/>
      <p:bldP spid="51" grpId="0"/>
      <p:bldP spid="52" grpId="0"/>
      <p:bldP spid="53" grpId="0"/>
      <p:bldP spid="54" grpId="0"/>
      <p:bldP spid="55" grpId="0" animBg="1"/>
      <p:bldP spid="56" grpId="0" animBg="1"/>
      <p:bldP spid="57" grpId="0" animBg="1"/>
      <p:bldP spid="58" grpId="0" animBg="1"/>
      <p:bldP spid="59" grpId="0" animBg="1"/>
      <p:bldP spid="60" grpId="0"/>
      <p:bldP spid="61" grpId="0"/>
      <p:bldP spid="62" grpId="0"/>
      <p:bldP spid="63" grpId="0"/>
      <p:bldP spid="64" grpId="0"/>
      <p:bldP spid="65" grpId="0"/>
      <p:bldP spid="66" grpId="0"/>
      <p:bldP spid="67" grpId="0" animBg="1"/>
      <p:bldP spid="68" grpId="0" animBg="1"/>
      <p:bldP spid="69" grpId="0"/>
      <p:bldP spid="70" grpId="0"/>
      <p:bldP spid="7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97378" name="Group 98"/>
          <p:cNvGraphicFramePr>
            <a:graphicFrameLocks noGrp="1"/>
          </p:cNvGraphicFramePr>
          <p:nvPr>
            <p:ph sz="half" idx="1"/>
          </p:nvPr>
        </p:nvGraphicFramePr>
        <p:xfrm>
          <a:off x="2339975" y="549275"/>
          <a:ext cx="4038600" cy="1658939"/>
        </p:xfrm>
        <a:graphic>
          <a:graphicData uri="http://schemas.openxmlformats.org/drawingml/2006/table">
            <a:tbl>
              <a:tblPr/>
              <a:tblGrid>
                <a:gridCol w="1346200"/>
                <a:gridCol w="1346200"/>
                <a:gridCol w="1346200"/>
              </a:tblGrid>
              <a:tr h="435713">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dirty="0" err="1" smtClean="0">
                          <a:ln>
                            <a:noFill/>
                          </a:ln>
                          <a:solidFill>
                            <a:schemeClr val="tx1"/>
                          </a:solidFill>
                          <a:effectLst/>
                          <a:latin typeface="Calibri" panose="020F0502020204030204" pitchFamily="34" charset="0"/>
                          <a:ea typeface="宋体" panose="02010600030101010101" pitchFamily="2" charset="-122"/>
                        </a:rPr>
                        <a:t>t</a:t>
                      </a:r>
                      <a:r>
                        <a:rPr kumimoji="0" lang="en-US" altLang="zh-CN" sz="2000" b="0" i="0" u="none" strike="noStrike" cap="none" normalizeH="0" baseline="-25000" dirty="0" err="1" smtClean="0">
                          <a:ln>
                            <a:noFill/>
                          </a:ln>
                          <a:solidFill>
                            <a:schemeClr val="tx1"/>
                          </a:solidFill>
                          <a:effectLst/>
                          <a:latin typeface="Calibri" panose="020F0502020204030204" pitchFamily="34" charset="0"/>
                          <a:ea typeface="宋体" panose="02010600030101010101" pitchFamily="2" charset="-122"/>
                        </a:rPr>
                        <a:t>ij</a:t>
                      </a:r>
                      <a:endParaRPr kumimoji="0" lang="en-US" altLang="zh-CN" sz="2000" b="0" i="0" u="none" strike="noStrike" cap="none" normalizeH="0" baseline="-25000" dirty="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机器</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机器</a:t>
                      </a: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396230">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704">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4292">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zh-CN" altLang="en-US"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作业</a:t>
                      </a: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2</a:t>
                      </a:r>
                      <a:endParaRPr kumimoji="0" lang="en-US" altLang="zh-CN" sz="20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pPr>
                      <a:r>
                        <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3</a:t>
                      </a:r>
                      <a:endParaRPr kumimoji="0" lang="en-US" altLang="zh-CN" sz="20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marT="45715" marB="45715"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r>
            </a:tbl>
          </a:graphicData>
        </a:graphic>
      </p:graphicFrame>
      <p:sp>
        <p:nvSpPr>
          <p:cNvPr id="42004" name="Rectangle 100"/>
          <p:cNvSpPr/>
          <p:nvPr/>
        </p:nvSpPr>
        <p:spPr>
          <a:xfrm>
            <a:off x="403225" y="2176463"/>
            <a:ext cx="8416925" cy="4094162"/>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u="sng" dirty="0">
                <a:latin typeface="Arial" panose="020B0604020202020204" pitchFamily="34" charset="0"/>
                <a:ea typeface="楷体_GB2312" pitchFamily="49" charset="-122"/>
              </a:rPr>
              <a:t>以</a:t>
            </a:r>
            <a:r>
              <a:rPr lang="en-US" altLang="zh-CN" sz="2000" u="sng" dirty="0">
                <a:latin typeface="Arial" panose="020B0604020202020204" pitchFamily="34" charset="0"/>
                <a:ea typeface="楷体_GB2312" pitchFamily="49" charset="-122"/>
              </a:rPr>
              <a:t>1,2,3</a:t>
            </a:r>
            <a:r>
              <a:rPr lang="zh-CN" altLang="en-US" sz="2000" u="sng" dirty="0">
                <a:latin typeface="Arial" panose="020B0604020202020204" pitchFamily="34" charset="0"/>
                <a:ea typeface="楷体_GB2312" pitchFamily="49" charset="-122"/>
              </a:rPr>
              <a:t>为例</a:t>
            </a:r>
            <a:r>
              <a:rPr lang="en-US" altLang="zh-CN" sz="2000" dirty="0">
                <a:latin typeface="Arial" panose="020B0604020202020204" pitchFamily="34" charset="0"/>
                <a:ea typeface="楷体_GB2312" pitchFamily="49" charset="-122"/>
              </a:rPr>
              <a:t>:</a:t>
            </a:r>
            <a:br>
              <a:rPr lang="en-US" altLang="zh-CN"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3</a:t>
            </a:r>
            <a:br>
              <a:rPr lang="en-US" altLang="zh-CN"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5,</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6</a:t>
            </a:r>
            <a:br>
              <a:rPr lang="en-US" altLang="zh-CN"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3</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7,</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10</a:t>
            </a:r>
            <a:br>
              <a:rPr lang="en-US" altLang="zh-CN" sz="2000" dirty="0">
                <a:latin typeface="Arial" panose="020B0604020202020204" pitchFamily="34" charset="0"/>
                <a:ea typeface="楷体_GB2312" pitchFamily="49" charset="-122"/>
              </a:rPr>
            </a:br>
            <a:r>
              <a:rPr lang="en-US" altLang="zh-CN" sz="2000" dirty="0">
                <a:latin typeface="Arial" panose="020B0604020202020204" pitchFamily="34" charset="0"/>
                <a:ea typeface="楷体_GB2312" pitchFamily="49" charset="-122"/>
              </a:rPr>
              <a:t>3+6+10=19</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br>
              <a:rPr lang="en-US" altLang="zh-CN" sz="2000" dirty="0">
                <a:latin typeface="Arial" panose="020B0604020202020204" pitchFamily="34" charset="0"/>
                <a:ea typeface="楷体_GB2312" pitchFamily="49" charset="-122"/>
              </a:rPr>
            </a:br>
            <a:r>
              <a:rPr lang="zh-CN" altLang="en-US" sz="2000" u="sng" dirty="0">
                <a:latin typeface="Arial" panose="020B0604020202020204" pitchFamily="34" charset="0"/>
                <a:ea typeface="楷体_GB2312" pitchFamily="49" charset="-122"/>
              </a:rPr>
              <a:t>以</a:t>
            </a:r>
            <a:r>
              <a:rPr lang="en-US" altLang="zh-CN" sz="2000" u="sng" dirty="0">
                <a:latin typeface="Arial" panose="020B0604020202020204" pitchFamily="34" charset="0"/>
                <a:ea typeface="楷体_GB2312" pitchFamily="49" charset="-122"/>
              </a:rPr>
              <a:t>2,3,1</a:t>
            </a:r>
            <a:r>
              <a:rPr lang="zh-CN" altLang="en-US" sz="2000" u="sng" dirty="0">
                <a:latin typeface="Arial" panose="020B0604020202020204" pitchFamily="34" charset="0"/>
                <a:ea typeface="楷体_GB2312" pitchFamily="49" charset="-122"/>
              </a:rPr>
              <a:t>为例</a:t>
            </a:r>
            <a:r>
              <a:rPr lang="zh-CN" altLang="en-US" sz="2000" dirty="0">
                <a:latin typeface="Arial" panose="020B0604020202020204" pitchFamily="34" charset="0"/>
                <a:ea typeface="楷体_GB2312" pitchFamily="49" charset="-122"/>
              </a:rPr>
              <a:t>：</a:t>
            </a:r>
            <a:br>
              <a:rPr lang="zh-CN" altLang="en-US"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3, </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4</a:t>
            </a:r>
            <a:br>
              <a:rPr lang="en-US" altLang="zh-CN"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3</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5,</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solidFill>
                  <a:srgbClr val="FF0000"/>
                </a:solidFill>
                <a:latin typeface="Arial" panose="020B0604020202020204" pitchFamily="34" charset="0"/>
                <a:ea typeface="楷体_GB2312" pitchFamily="49" charset="-122"/>
              </a:rPr>
              <a:t>8</a:t>
            </a:r>
            <a:br>
              <a:rPr lang="en-US" altLang="zh-CN" sz="2000" dirty="0">
                <a:latin typeface="Arial" panose="020B0604020202020204" pitchFamily="34" charset="0"/>
                <a:ea typeface="楷体_GB2312" pitchFamily="49" charset="-122"/>
              </a:rPr>
            </a:br>
            <a:r>
              <a:rPr lang="zh-CN" altLang="en-US" sz="2000" dirty="0">
                <a:latin typeface="Arial" panose="020B0604020202020204" pitchFamily="34" charset="0"/>
                <a:ea typeface="楷体_GB2312" pitchFamily="49" charset="-122"/>
              </a:rPr>
              <a:t>作业</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1</a:t>
            </a:r>
            <a:r>
              <a:rPr lang="zh-CN" altLang="en-US" sz="2000" dirty="0">
                <a:latin typeface="Arial" panose="020B0604020202020204" pitchFamily="34" charset="0"/>
                <a:ea typeface="楷体_GB2312" pitchFamily="49" charset="-122"/>
              </a:rPr>
              <a:t>上完成的时间为</a:t>
            </a:r>
            <a:r>
              <a:rPr lang="en-US" altLang="zh-CN" sz="2000" dirty="0">
                <a:solidFill>
                  <a:srgbClr val="FF0000"/>
                </a:solidFill>
                <a:latin typeface="Arial" panose="020B0604020202020204" pitchFamily="34" charset="0"/>
                <a:ea typeface="楷体_GB2312" pitchFamily="49" charset="-122"/>
              </a:rPr>
              <a:t>7</a:t>
            </a:r>
            <a:r>
              <a:rPr lang="en-US" altLang="zh-CN" sz="2000" dirty="0">
                <a:latin typeface="Arial" panose="020B0604020202020204" pitchFamily="34" charset="0"/>
                <a:ea typeface="楷体_GB2312" pitchFamily="49" charset="-122"/>
              </a:rPr>
              <a:t>,</a:t>
            </a:r>
            <a:r>
              <a:rPr lang="zh-CN" altLang="en-US" sz="2000" dirty="0">
                <a:latin typeface="Arial" panose="020B0604020202020204" pitchFamily="34" charset="0"/>
                <a:ea typeface="楷体_GB2312" pitchFamily="49" charset="-122"/>
              </a:rPr>
              <a:t>在机器</a:t>
            </a:r>
            <a:r>
              <a:rPr lang="en-US" altLang="zh-CN" sz="2000" dirty="0">
                <a:latin typeface="Arial" panose="020B0604020202020204" pitchFamily="34" charset="0"/>
                <a:ea typeface="楷体_GB2312" pitchFamily="49" charset="-122"/>
              </a:rPr>
              <a:t>2</a:t>
            </a:r>
            <a:r>
              <a:rPr lang="zh-CN" altLang="en-US" sz="2000" dirty="0">
                <a:latin typeface="Arial" panose="020B0604020202020204" pitchFamily="34" charset="0"/>
                <a:ea typeface="楷体_GB2312" pitchFamily="49" charset="-122"/>
              </a:rPr>
              <a:t>上完成的时间为</a:t>
            </a:r>
            <a:r>
              <a:rPr lang="en-US" altLang="zh-CN" sz="2000" dirty="0">
                <a:latin typeface="Arial" panose="020B0604020202020204" pitchFamily="34" charset="0"/>
                <a:ea typeface="楷体_GB2312" pitchFamily="49" charset="-122"/>
              </a:rPr>
              <a:t>9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solidFill>
                  <a:srgbClr val="C00000"/>
                </a:solidFill>
                <a:latin typeface="Arial" panose="020B0604020202020204" pitchFamily="34" charset="0"/>
                <a:ea typeface="楷体_GB2312" pitchFamily="49" charset="-122"/>
              </a:rPr>
              <a:t>//max(</a:t>
            </a:r>
            <a:r>
              <a:rPr lang="zh-CN" altLang="en-US" sz="2000" dirty="0">
                <a:solidFill>
                  <a:srgbClr val="C00000"/>
                </a:solidFill>
                <a:latin typeface="Arial" panose="020B0604020202020204" pitchFamily="34" charset="0"/>
                <a:ea typeface="楷体_GB2312" pitchFamily="49" charset="-122"/>
              </a:rPr>
              <a:t>当前作业在机器</a:t>
            </a:r>
            <a:r>
              <a:rPr lang="en-US" altLang="zh-CN" sz="2000" dirty="0">
                <a:solidFill>
                  <a:srgbClr val="C00000"/>
                </a:solidFill>
                <a:latin typeface="Arial" panose="020B0604020202020204" pitchFamily="34" charset="0"/>
                <a:ea typeface="楷体_GB2312" pitchFamily="49" charset="-122"/>
              </a:rPr>
              <a:t>1</a:t>
            </a:r>
            <a:r>
              <a:rPr lang="zh-CN" altLang="en-US" sz="2000" dirty="0">
                <a:solidFill>
                  <a:srgbClr val="C00000"/>
                </a:solidFill>
                <a:latin typeface="Arial" panose="020B0604020202020204" pitchFamily="34" charset="0"/>
                <a:ea typeface="楷体_GB2312" pitchFamily="49" charset="-122"/>
              </a:rPr>
              <a:t>上完成的时间，前一个作业在机器</a:t>
            </a:r>
            <a:r>
              <a:rPr lang="en-US" altLang="zh-CN" sz="2000" dirty="0">
                <a:solidFill>
                  <a:srgbClr val="C00000"/>
                </a:solidFill>
                <a:latin typeface="Arial" panose="020B0604020202020204" pitchFamily="34" charset="0"/>
                <a:ea typeface="楷体_GB2312" pitchFamily="49" charset="-122"/>
              </a:rPr>
              <a:t>2</a:t>
            </a:r>
            <a:r>
              <a:rPr lang="zh-CN" altLang="en-US" sz="2000" dirty="0">
                <a:solidFill>
                  <a:srgbClr val="C00000"/>
                </a:solidFill>
                <a:latin typeface="Arial" panose="020B0604020202020204" pitchFamily="34" charset="0"/>
                <a:ea typeface="楷体_GB2312" pitchFamily="49" charset="-122"/>
              </a:rPr>
              <a:t>上完成的时间</a:t>
            </a:r>
            <a:r>
              <a:rPr lang="en-US" altLang="zh-CN" sz="2000" dirty="0">
                <a:solidFill>
                  <a:srgbClr val="C00000"/>
                </a:solidFill>
                <a:latin typeface="Arial" panose="020B0604020202020204" pitchFamily="34" charset="0"/>
                <a:ea typeface="楷体_GB2312" pitchFamily="49" charset="-122"/>
              </a:rPr>
              <a:t>) + </a:t>
            </a:r>
            <a:r>
              <a:rPr lang="zh-CN" altLang="en-US" sz="2000" dirty="0">
                <a:solidFill>
                  <a:srgbClr val="C00000"/>
                </a:solidFill>
                <a:latin typeface="Arial" panose="020B0604020202020204" pitchFamily="34" charset="0"/>
                <a:ea typeface="楷体_GB2312" pitchFamily="49" charset="-122"/>
              </a:rPr>
              <a:t>当前作业在机器</a:t>
            </a:r>
            <a:r>
              <a:rPr lang="en-US" altLang="zh-CN" sz="2000" dirty="0">
                <a:solidFill>
                  <a:srgbClr val="C00000"/>
                </a:solidFill>
                <a:latin typeface="Arial" panose="020B0604020202020204" pitchFamily="34" charset="0"/>
                <a:ea typeface="楷体_GB2312" pitchFamily="49" charset="-122"/>
              </a:rPr>
              <a:t>2</a:t>
            </a:r>
            <a:r>
              <a:rPr lang="zh-CN" altLang="en-US" sz="2000" dirty="0">
                <a:solidFill>
                  <a:srgbClr val="C00000"/>
                </a:solidFill>
                <a:latin typeface="Arial" panose="020B0604020202020204" pitchFamily="34" charset="0"/>
                <a:ea typeface="楷体_GB2312" pitchFamily="49" charset="-122"/>
              </a:rPr>
              <a:t>上的处理时间</a:t>
            </a:r>
            <a:br>
              <a:rPr lang="zh-CN" altLang="en-US" sz="2000" dirty="0">
                <a:latin typeface="Arial" panose="020B0604020202020204" pitchFamily="34" charset="0"/>
                <a:ea typeface="楷体_GB2312" pitchFamily="49" charset="-122"/>
              </a:rPr>
            </a:br>
            <a:r>
              <a:rPr lang="en-US" altLang="zh-CN" sz="2000" dirty="0">
                <a:latin typeface="Arial" panose="020B0604020202020204" pitchFamily="34" charset="0"/>
                <a:ea typeface="楷体_GB2312" pitchFamily="49" charset="-122"/>
              </a:rPr>
              <a:t>4+8+9=21</a:t>
            </a:r>
            <a:endParaRPr lang="en-US" altLang="zh-CN" sz="2000" dirty="0">
              <a:latin typeface="Arial" panose="020B0604020202020204" pitchFamily="34" charset="0"/>
              <a:ea typeface="楷体_GB2312" pitchFamily="49"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标题 1"/>
          <p:cNvSpPr>
            <a:spLocks noGrp="1"/>
          </p:cNvSpPr>
          <p:nvPr>
            <p:ph type="title"/>
          </p:nvPr>
        </p:nvSpPr>
        <p:spPr/>
        <p:txBody>
          <a:bodyPr vert="horz" wrap="square" lIns="91440" tIns="45720" rIns="91440" bIns="45720" anchor="ctr" anchorCtr="0"/>
          <a:p>
            <a:pPr eaLnBrk="1" hangingPunct="1"/>
            <a:r>
              <a:rPr lang="zh-CN" altLang="en-US" dirty="0">
                <a:latin typeface="Century Schoolbook" pitchFamily="18" charset="0"/>
                <a:ea typeface="楷体_GB2312" pitchFamily="49" charset="-122"/>
              </a:rPr>
              <a:t>穷举法改进</a:t>
            </a:r>
            <a:endParaRPr lang="zh-CN" altLang="en-US" dirty="0"/>
          </a:p>
        </p:txBody>
      </p:sp>
      <p:sp>
        <p:nvSpPr>
          <p:cNvPr id="3" name="内容占位符 2"/>
          <p:cNvSpPr>
            <a:spLocks noGrp="1"/>
          </p:cNvSpPr>
          <p:nvPr>
            <p:ph idx="1"/>
          </p:nvPr>
        </p:nvSpPr>
        <p:spPr>
          <a:xfrm>
            <a:off x="685800" y="1700213"/>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对于</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某些组合难题的较大实例，我们可以用穷举法求解，但穷举法的规模较大，所以我们对它进行改进，提出了</a:t>
            </a:r>
            <a:r>
              <a:rPr kumimoji="1" lang="zh-CN" altLang="en-US" sz="2000" b="0" i="0" u="none" strike="noStrike" kern="0" cap="none" spc="0" normalizeH="0" baseline="0" noProof="0" dirty="0">
                <a:ln>
                  <a:noFill/>
                </a:ln>
                <a:solidFill>
                  <a:srgbClr val="C00000"/>
                </a:solidFill>
                <a:effectLst/>
                <a:uLnTx/>
                <a:uFillTx/>
                <a:latin typeface="+mn-ea"/>
                <a:ea typeface="+mn-ea"/>
                <a:cs typeface="+mn-cs"/>
              </a:rPr>
              <a:t>回溯法</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和</a:t>
            </a:r>
            <a:r>
              <a:rPr kumimoji="1" lang="zh-CN" altLang="en-US" sz="2000" b="0" i="0" u="none" strike="noStrike" kern="0" cap="none" spc="0" normalizeH="0" baseline="0" noProof="0" dirty="0">
                <a:ln>
                  <a:noFill/>
                </a:ln>
                <a:solidFill>
                  <a:srgbClr val="C00000"/>
                </a:solidFill>
                <a:effectLst/>
                <a:uLnTx/>
                <a:uFillTx/>
                <a:latin typeface="+mn-ea"/>
                <a:ea typeface="+mn-ea"/>
                <a:cs typeface="+mn-cs"/>
              </a:rPr>
              <a:t>分支界限法</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两种算法设计技术。</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它们</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每次只构造候选解的一个分量，然后评估这个部分构造解：如果加上剩下的分量也不可能求得一个解，就绝不会生成剩下的分量。</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zh-CN" altLang="en-US" sz="2000" b="0" i="0" u="none" strike="noStrike" kern="0" cap="none" spc="0" normalizeH="0" baseline="0" noProof="0" dirty="0" smtClean="0">
                <a:ln>
                  <a:noFill/>
                </a:ln>
                <a:solidFill>
                  <a:schemeClr val="tx1"/>
                </a:solidFill>
                <a:effectLst/>
                <a:uLnTx/>
                <a:uFillTx/>
                <a:latin typeface="+mn-ea"/>
                <a:ea typeface="+mn-ea"/>
              </a:rPr>
              <a:t>他们</a:t>
            </a:r>
            <a:r>
              <a:rPr kumimoji="1" lang="zh-CN" altLang="en-US" sz="2000" b="0" i="0" u="none" strike="noStrike" kern="0" cap="none" spc="0" normalizeH="0" baseline="0" noProof="0" dirty="0">
                <a:ln>
                  <a:noFill/>
                </a:ln>
                <a:solidFill>
                  <a:schemeClr val="tx1"/>
                </a:solidFill>
                <a:effectLst/>
                <a:uLnTx/>
                <a:uFillTx/>
                <a:latin typeface="+mn-ea"/>
                <a:ea typeface="+mn-ea"/>
              </a:rPr>
              <a:t>是一构造</a:t>
            </a:r>
            <a:r>
              <a:rPr kumimoji="1" lang="zh-CN" altLang="en-US" sz="2000" b="0" i="0" u="none" strike="noStrike" kern="0" cap="none" spc="0" normalizeH="0" baseline="0" noProof="0" dirty="0">
                <a:ln>
                  <a:noFill/>
                </a:ln>
                <a:solidFill>
                  <a:srgbClr val="C00000"/>
                </a:solidFill>
                <a:effectLst/>
                <a:uLnTx/>
                <a:uFillTx/>
                <a:latin typeface="+mn-ea"/>
                <a:ea typeface="+mn-ea"/>
              </a:rPr>
              <a:t>一棵解空间树</a:t>
            </a:r>
            <a:r>
              <a:rPr kumimoji="1" lang="zh-CN" altLang="en-US" sz="2000" b="0" i="0" u="none" strike="noStrike" kern="0" cap="none" spc="0" normalizeH="0" baseline="0" noProof="0" dirty="0">
                <a:ln>
                  <a:noFill/>
                </a:ln>
                <a:solidFill>
                  <a:schemeClr val="tx1"/>
                </a:solidFill>
                <a:effectLst/>
                <a:uLnTx/>
                <a:uFillTx/>
                <a:latin typeface="+mn-ea"/>
                <a:ea typeface="+mn-ea"/>
              </a:rPr>
              <a:t>为基础的，树的节点反映了对一个部分解做出的特定选择，如果可以保证，节点子孙所对应的选择不可能得出问题的一个结，两种技术</a:t>
            </a:r>
            <a:r>
              <a:rPr kumimoji="1" lang="zh-CN" altLang="en-US" sz="2000" b="0" i="0" u="none" strike="noStrike" kern="0" cap="none" spc="0" normalizeH="0" baseline="0" noProof="0" dirty="0" smtClean="0">
                <a:ln>
                  <a:noFill/>
                </a:ln>
                <a:solidFill>
                  <a:schemeClr val="tx1"/>
                </a:solidFill>
                <a:effectLst/>
                <a:uLnTx/>
                <a:uFillTx/>
                <a:latin typeface="+mn-ea"/>
                <a:ea typeface="+mn-ea"/>
              </a:rPr>
              <a:t>都</a:t>
            </a:r>
            <a:r>
              <a:rPr kumimoji="1" lang="zh-CN" altLang="en-US" sz="2000" b="0" i="0" u="none" strike="noStrike" kern="0" cap="none" spc="0" normalizeH="0" baseline="0" noProof="0" dirty="0">
                <a:ln>
                  <a:noFill/>
                </a:ln>
                <a:solidFill>
                  <a:schemeClr val="tx1"/>
                </a:solidFill>
                <a:effectLst/>
                <a:uLnTx/>
                <a:uFillTx/>
                <a:latin typeface="+mn-ea"/>
                <a:ea typeface="+mn-ea"/>
              </a:rPr>
              <a:t>会</a:t>
            </a:r>
            <a:r>
              <a:rPr kumimoji="1" lang="zh-CN" altLang="en-US" sz="2000" b="0" i="0" u="none" strike="noStrike" kern="0" cap="none" spc="0" normalizeH="0" baseline="0" noProof="0" dirty="0" smtClean="0">
                <a:ln>
                  <a:noFill/>
                </a:ln>
                <a:solidFill>
                  <a:schemeClr val="tx1"/>
                </a:solidFill>
                <a:effectLst/>
                <a:uLnTx/>
                <a:uFillTx/>
                <a:latin typeface="+mn-ea"/>
                <a:ea typeface="+mn-ea"/>
              </a:rPr>
              <a:t>立即</a:t>
            </a:r>
            <a:r>
              <a:rPr kumimoji="1" lang="zh-CN" altLang="en-US" sz="2000" b="0" i="0" u="none" strike="noStrike" kern="0" cap="none" spc="0" normalizeH="0" baseline="0" noProof="0" dirty="0">
                <a:ln>
                  <a:noFill/>
                </a:ln>
                <a:solidFill>
                  <a:schemeClr val="tx1"/>
                </a:solidFill>
                <a:effectLst/>
                <a:uLnTx/>
                <a:uFillTx/>
                <a:latin typeface="+mn-ea"/>
                <a:ea typeface="+mn-ea"/>
              </a:rPr>
              <a:t>停止处理这个节点。</a:t>
            </a:r>
            <a:endParaRPr kumimoji="1" lang="zh-CN" altLang="en-US" sz="2000" b="0" i="0" u="none" strike="noStrike" kern="0" cap="none" spc="0" normalizeH="0" baseline="0" noProof="0" dirty="0">
              <a:ln>
                <a:noFill/>
              </a:ln>
              <a:solidFill>
                <a:schemeClr val="tx1"/>
              </a:solidFill>
              <a:effectLst/>
              <a:uLnTx/>
              <a:uFillTx/>
              <a:latin typeface="+mn-ea"/>
              <a:ea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zh-CN" altLang="en-US" sz="2000" b="0" i="0" u="none" strike="noStrike" kern="0" cap="none" spc="0" normalizeH="0" baseline="0" noProof="0" dirty="0" smtClean="0">
                <a:ln>
                  <a:noFill/>
                </a:ln>
                <a:solidFill>
                  <a:schemeClr val="tx1"/>
                </a:solidFill>
                <a:effectLst/>
                <a:uLnTx/>
                <a:uFillTx/>
                <a:latin typeface="+mn-ea"/>
                <a:ea typeface="+mn-ea"/>
              </a:rPr>
              <a:t>两种</a:t>
            </a:r>
            <a:r>
              <a:rPr kumimoji="1" lang="zh-CN" altLang="en-US" sz="2000" b="0" i="0" u="none" strike="noStrike" kern="0" cap="none" spc="0" normalizeH="0" baseline="0" noProof="0" dirty="0">
                <a:ln>
                  <a:noFill/>
                </a:ln>
                <a:solidFill>
                  <a:schemeClr val="tx1"/>
                </a:solidFill>
                <a:effectLst/>
                <a:uLnTx/>
                <a:uFillTx/>
                <a:latin typeface="+mn-ea"/>
                <a:ea typeface="+mn-ea"/>
              </a:rPr>
              <a:t>技术的区别在于他们能处理的问题类型不同，</a:t>
            </a:r>
            <a:r>
              <a:rPr kumimoji="1" lang="zh-CN" altLang="en-US" sz="2000" b="0" i="0" u="none" strike="noStrike" kern="0" cap="none" spc="0" normalizeH="0" baseline="0" noProof="0" dirty="0">
                <a:ln>
                  <a:noFill/>
                </a:ln>
                <a:solidFill>
                  <a:srgbClr val="C00000"/>
                </a:solidFill>
                <a:effectLst/>
                <a:uLnTx/>
                <a:uFillTx/>
                <a:latin typeface="+mn-ea"/>
                <a:ea typeface="+mn-ea"/>
              </a:rPr>
              <a:t>分支界限法只能应用于最优问题，而回溯法可以搜索任何问题的所有解和任一解。</a:t>
            </a:r>
            <a:endParaRPr kumimoji="1" lang="zh-CN" altLang="en-US" sz="2000" b="0" i="0" u="none" strike="noStrike" kern="0" cap="none" spc="0" normalizeH="0" baseline="0" noProof="0" dirty="0">
              <a:ln>
                <a:noFill/>
              </a:ln>
              <a:solidFill>
                <a:srgbClr val="C00000"/>
              </a:solidFill>
              <a:effectLst/>
              <a:uLnTx/>
              <a:uFillTx/>
              <a:latin typeface="+mn-ea"/>
              <a:ea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页脚占位符 7"/>
          <p:cNvSpPr txBox="1">
            <a:spLocks noGrp="1"/>
          </p:cNvSpPr>
          <p:nvPr>
            <p:ph type="ftr" sz="quarter" idx="11"/>
          </p:nvPr>
        </p:nvSpPr>
        <p:spPr bwMode="auto">
          <a:xfrm>
            <a:off x="6858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chemeClr val="tx1"/>
                </a:solidFill>
                <a:effectLst/>
                <a:uLnTx/>
                <a:uFillTx/>
                <a:latin typeface="+mn-lt"/>
                <a:ea typeface="+mn-ea"/>
                <a:cs typeface="+mn-cs"/>
              </a:rPr>
              <a:t>算法设计与分析</a:t>
            </a: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293892"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43013" name="Text Box 5"/>
          <p:cNvSpPr txBox="1"/>
          <p:nvPr/>
        </p:nvSpPr>
        <p:spPr>
          <a:xfrm>
            <a:off x="3492500" y="523875"/>
            <a:ext cx="3527425" cy="58420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buNone/>
            </a:pPr>
            <a:r>
              <a:rPr lang="zh-CN" altLang="en-US" b="1" dirty="0">
                <a:latin typeface="Arial" panose="020B0604020202020204" pitchFamily="34" charset="0"/>
                <a:ea typeface="楷体_GB2312" pitchFamily="49" charset="-122"/>
              </a:rPr>
              <a:t>解空间：排列树</a:t>
            </a:r>
            <a:endParaRPr lang="zh-CN" altLang="en-US" b="1" dirty="0">
              <a:latin typeface="Arial" panose="020B0604020202020204" pitchFamily="34" charset="0"/>
              <a:ea typeface="楷体_GB2312" pitchFamily="49" charset="-122"/>
            </a:endParaRPr>
          </a:p>
        </p:txBody>
      </p:sp>
      <p:sp>
        <p:nvSpPr>
          <p:cNvPr id="43014" name="Text Box 6"/>
          <p:cNvSpPr txBox="1"/>
          <p:nvPr/>
        </p:nvSpPr>
        <p:spPr>
          <a:xfrm>
            <a:off x="250825" y="1125538"/>
            <a:ext cx="4897438" cy="52260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dirty="0">
                <a:latin typeface="Arial" panose="020B0604020202020204" pitchFamily="34" charset="0"/>
                <a:ea typeface="楷体_GB2312" pitchFamily="49" charset="-122"/>
              </a:rPr>
              <a:t>void Flowshop::</a:t>
            </a:r>
            <a:r>
              <a:rPr lang="en-US" altLang="zh-CN" sz="1600" b="1" dirty="0">
                <a:latin typeface="Arial" panose="020B0604020202020204" pitchFamily="34" charset="0"/>
                <a:ea typeface="楷体_GB2312" pitchFamily="49" charset="-122"/>
              </a:rPr>
              <a:t>Backtrack</a:t>
            </a:r>
            <a:r>
              <a:rPr lang="en-US" altLang="zh-CN" sz="1600" dirty="0">
                <a:latin typeface="Arial" panose="020B0604020202020204" pitchFamily="34" charset="0"/>
                <a:ea typeface="楷体_GB2312" pitchFamily="49" charset="-122"/>
              </a:rPr>
              <a:t>(int 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(i &gt; n)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j = 1; j &lt;= n; 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bestx[j] =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bestf = f;</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else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j = i; j &lt;= n; j++)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f1+=M[x[j]][1];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solidFill>
                  <a:srgbClr val="C00000"/>
                </a:solidFill>
                <a:latin typeface="Arial" panose="020B0604020202020204" pitchFamily="34" charset="0"/>
                <a:ea typeface="楷体_GB2312" pitchFamily="49" charset="-122"/>
              </a:rPr>
              <a:t>         f2[i]=((f2[i-1]&gt;f1)?f2[i-1]:f1)+M[x[j]][2];</a:t>
            </a:r>
            <a:endParaRPr lang="en-US" altLang="zh-CN" sz="1600" dirty="0">
              <a:solidFill>
                <a:srgbClr val="C00000"/>
              </a:solidFill>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f+=f2[i];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(f &lt; bestf)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Swap(x[i],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Backtrack(i+1);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Swap(x[i],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f1- =M[x[j]][1];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 =f2[i];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p:txBody>
      </p:sp>
      <p:sp>
        <p:nvSpPr>
          <p:cNvPr id="293896" name="Text Box 8"/>
          <p:cNvSpPr txBox="1">
            <a:spLocks noChangeArrowheads="1"/>
          </p:cNvSpPr>
          <p:nvPr/>
        </p:nvSpPr>
        <p:spPr bwMode="auto">
          <a:xfrm>
            <a:off x="5364163" y="3284538"/>
            <a:ext cx="3671888" cy="307657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a:ln>
                  <a:noFill/>
                </a:ln>
                <a:solidFill>
                  <a:schemeClr val="dk1"/>
                </a:solidFill>
                <a:effectLst/>
                <a:uLnTx/>
                <a:uFillTx/>
                <a:latin typeface="+mn-lt"/>
                <a:ea typeface="+mn-ea"/>
                <a:cs typeface="+mn-cs"/>
              </a:rPr>
              <a:t>class </a:t>
            </a:r>
            <a:r>
              <a:rPr kumimoji="1" lang="en-US" altLang="zh-CN" sz="1600" b="1" i="0" u="none" strike="noStrike" kern="1200" cap="none" spc="0" normalizeH="0" baseline="0" noProof="0" dirty="0" err="1">
                <a:ln>
                  <a:noFill/>
                </a:ln>
                <a:solidFill>
                  <a:schemeClr val="dk1"/>
                </a:solidFill>
                <a:effectLst/>
                <a:uLnTx/>
                <a:uFillTx/>
                <a:latin typeface="+mn-lt"/>
                <a:ea typeface="+mn-ea"/>
                <a:cs typeface="+mn-cs"/>
              </a:rPr>
              <a:t>Flowshop</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endParaRPr kumimoji="1" lang="en-US" altLang="zh-CN"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friend Flow(</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int</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int</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int</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endParaRPr kumimoji="1" lang="en-US" altLang="zh-CN"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private:</a:t>
            </a:r>
            <a:endParaRPr kumimoji="1" lang="en-US" altLang="zh-CN"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void Backtrack(</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int</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i);</a:t>
            </a:r>
            <a:endParaRPr kumimoji="1" lang="en-US" altLang="zh-CN"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int</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**M,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各作业所需的处理时间</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x,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当前作业调度</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bestx</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当前最优作业调度</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f2,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机器</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2</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完成处理时间</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f1,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机器</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1</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完成处理时间</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f,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完成时间和</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err="1">
                <a:ln>
                  <a:noFill/>
                </a:ln>
                <a:solidFill>
                  <a:schemeClr val="dk1"/>
                </a:solidFill>
                <a:effectLst/>
                <a:uLnTx/>
                <a:uFillTx/>
                <a:latin typeface="+mn-lt"/>
                <a:ea typeface="+mn-ea"/>
                <a:cs typeface="+mn-cs"/>
              </a:rPr>
              <a:t>bestf</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当前最优值</a:t>
            </a:r>
            <a:endParaRPr kumimoji="1" lang="zh-CN" altLang="en-US" sz="16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600" b="0" i="0" u="none" strike="noStrike" kern="1200" cap="none" spc="0" normalizeH="0" baseline="0" noProof="0" dirty="0">
                <a:ln>
                  <a:noFill/>
                </a:ln>
                <a:solidFill>
                  <a:schemeClr val="dk1"/>
                </a:solidFill>
                <a:effectLst/>
                <a:uLnTx/>
                <a:uFillTx/>
                <a:latin typeface="+mn-lt"/>
                <a:ea typeface="+mn-ea"/>
                <a:cs typeface="+mn-cs"/>
              </a:rPr>
              <a:t>               </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n;   // </a:t>
            </a:r>
            <a:r>
              <a:rPr kumimoji="1" lang="zh-CN" altLang="en-US" sz="1600" b="0" i="0" u="none" strike="noStrike" kern="1200" cap="none" spc="0" normalizeH="0" baseline="0" noProof="0" dirty="0">
                <a:ln>
                  <a:noFill/>
                </a:ln>
                <a:solidFill>
                  <a:schemeClr val="dk1"/>
                </a:solidFill>
                <a:effectLst/>
                <a:uLnTx/>
                <a:uFillTx/>
                <a:latin typeface="+mn-lt"/>
                <a:ea typeface="+mn-ea"/>
                <a:cs typeface="+mn-cs"/>
              </a:rPr>
              <a:t>作业数</a:t>
            </a:r>
            <a:r>
              <a:rPr kumimoji="1" lang="en-US" altLang="zh-CN" sz="1600" b="0" i="0" u="none" strike="noStrike" kern="1200" cap="none" spc="0" normalizeH="0" baseline="0" noProof="0" dirty="0">
                <a:ln>
                  <a:noFill/>
                </a:ln>
                <a:solidFill>
                  <a:schemeClr val="dk1"/>
                </a:solidFill>
                <a:effectLst/>
                <a:uLnTx/>
                <a:uFillTx/>
                <a:latin typeface="+mn-lt"/>
                <a:ea typeface="+mn-ea"/>
                <a:cs typeface="+mn-cs"/>
              </a:rPr>
              <a:t>}; </a:t>
            </a:r>
            <a:endParaRPr kumimoji="1" lang="en-US" altLang="zh-CN" sz="16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图片 1"/>
          <p:cNvPicPr>
            <a:picLocks noChangeAspect="1"/>
          </p:cNvPicPr>
          <p:nvPr/>
        </p:nvPicPr>
        <p:blipFill>
          <a:blip r:embed="rId1"/>
          <a:stretch>
            <a:fillRect/>
          </a:stretch>
        </p:blipFill>
        <p:spPr>
          <a:xfrm>
            <a:off x="5292090" y="1125855"/>
            <a:ext cx="3633470" cy="203835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39750" y="1845310"/>
            <a:ext cx="8030210" cy="421005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10"/>
          <p:cNvSpPr/>
          <p:nvPr/>
        </p:nvSpPr>
        <p:spPr>
          <a:xfrm>
            <a:off x="914400" y="762000"/>
            <a:ext cx="4146550" cy="1662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                 </a:t>
            </a:r>
            <a:r>
              <a:rPr lang="zh-CN" altLang="en-US" sz="2200" dirty="0">
                <a:latin typeface="Arial" panose="020B0604020202020204" pitchFamily="34" charset="0"/>
                <a:ea typeface="楷体_GB2312" pitchFamily="49" charset="-122"/>
              </a:rPr>
              <a:t>机器</a:t>
            </a:r>
            <a:r>
              <a:rPr lang="en-US" altLang="zh-CN" sz="2200" dirty="0">
                <a:latin typeface="Arial" panose="020B0604020202020204" pitchFamily="34" charset="0"/>
                <a:ea typeface="楷体_GB2312" pitchFamily="49" charset="-122"/>
              </a:rPr>
              <a:t>1   </a:t>
            </a:r>
            <a:r>
              <a:rPr lang="zh-CN" altLang="en-US" sz="2200" dirty="0">
                <a:latin typeface="Arial" panose="020B0604020202020204" pitchFamily="34" charset="0"/>
                <a:ea typeface="楷体_GB2312" pitchFamily="49" charset="-122"/>
              </a:rPr>
              <a:t>机器</a:t>
            </a:r>
            <a:r>
              <a:rPr lang="en-US" altLang="zh-CN" sz="2200" dirty="0">
                <a:latin typeface="Arial" panose="020B0604020202020204" pitchFamily="34" charset="0"/>
                <a:ea typeface="楷体_GB2312" pitchFamily="49" charset="-122"/>
              </a:rPr>
              <a:t>2</a:t>
            </a:r>
            <a:endParaRPr lang="en-US" altLang="zh-CN" sz="2200" dirty="0">
              <a:latin typeface="Arial" panose="020B0604020202020204" pitchFamily="34" charset="0"/>
              <a:ea typeface="楷体_GB2312" pitchFamily="49" charset="-122"/>
            </a:endParaRPr>
          </a:p>
          <a:p>
            <a:pPr marL="0" lvl="0" indent="0" eaLnBrk="1" hangingPunct="1">
              <a:lnSpc>
                <a:spcPct val="120000"/>
              </a:lnSpc>
              <a:spcBef>
                <a:spcPct val="0"/>
              </a:spcBef>
              <a:buNone/>
            </a:pPr>
            <a:r>
              <a:rPr lang="en-US" altLang="zh-CN" sz="2200" dirty="0">
                <a:latin typeface="Arial" panose="020B0604020202020204" pitchFamily="34" charset="0"/>
                <a:ea typeface="楷体_GB2312" pitchFamily="49" charset="-122"/>
              </a:rPr>
              <a:t>  </a:t>
            </a:r>
            <a:r>
              <a:rPr lang="zh-CN" altLang="en-US" sz="2200" dirty="0">
                <a:latin typeface="Arial" panose="020B0604020202020204" pitchFamily="34" charset="0"/>
                <a:ea typeface="楷体_GB2312" pitchFamily="49" charset="-122"/>
              </a:rPr>
              <a:t>作业</a:t>
            </a:r>
            <a:r>
              <a:rPr lang="en-US" altLang="zh-CN" sz="2200" dirty="0">
                <a:latin typeface="Arial" panose="020B0604020202020204" pitchFamily="34" charset="0"/>
                <a:ea typeface="楷体_GB2312" pitchFamily="49" charset="-122"/>
              </a:rPr>
              <a:t>1       2          1  </a:t>
            </a:r>
            <a:endParaRPr lang="en-US" altLang="zh-CN" sz="2200" dirty="0">
              <a:latin typeface="Arial" panose="020B0604020202020204" pitchFamily="34" charset="0"/>
              <a:ea typeface="楷体_GB2312" pitchFamily="49" charset="-122"/>
            </a:endParaRPr>
          </a:p>
          <a:p>
            <a:pPr marL="0" lvl="0" indent="0" eaLnBrk="1" hangingPunct="1">
              <a:lnSpc>
                <a:spcPct val="120000"/>
              </a:lnSpc>
              <a:spcBef>
                <a:spcPct val="0"/>
              </a:spcBef>
              <a:buNone/>
            </a:pPr>
            <a:r>
              <a:rPr lang="en-US" altLang="zh-CN" sz="2200" dirty="0">
                <a:latin typeface="Arial" panose="020B0604020202020204" pitchFamily="34" charset="0"/>
                <a:ea typeface="楷体_GB2312" pitchFamily="49" charset="-122"/>
              </a:rPr>
              <a:t>  </a:t>
            </a:r>
            <a:r>
              <a:rPr lang="zh-CN" altLang="en-US" sz="2200" dirty="0">
                <a:latin typeface="Arial" panose="020B0604020202020204" pitchFamily="34" charset="0"/>
                <a:ea typeface="楷体_GB2312" pitchFamily="49" charset="-122"/>
              </a:rPr>
              <a:t>作业</a:t>
            </a:r>
            <a:r>
              <a:rPr lang="en-US" altLang="zh-CN" sz="2200" dirty="0">
                <a:latin typeface="Arial" panose="020B0604020202020204" pitchFamily="34" charset="0"/>
                <a:ea typeface="楷体_GB2312" pitchFamily="49" charset="-122"/>
              </a:rPr>
              <a:t>2       3          1  </a:t>
            </a:r>
            <a:endParaRPr lang="en-US" altLang="zh-CN" sz="2200" dirty="0">
              <a:latin typeface="Arial" panose="020B0604020202020204" pitchFamily="34" charset="0"/>
              <a:ea typeface="楷体_GB2312" pitchFamily="49" charset="-122"/>
            </a:endParaRPr>
          </a:p>
          <a:p>
            <a:pPr marL="0" lvl="0" indent="0" eaLnBrk="1" hangingPunct="1">
              <a:lnSpc>
                <a:spcPct val="120000"/>
              </a:lnSpc>
              <a:spcBef>
                <a:spcPct val="0"/>
              </a:spcBef>
              <a:buNone/>
            </a:pPr>
            <a:r>
              <a:rPr lang="en-US" altLang="zh-CN" sz="2200" dirty="0">
                <a:latin typeface="Arial" panose="020B0604020202020204" pitchFamily="34" charset="0"/>
                <a:ea typeface="楷体_GB2312" pitchFamily="49" charset="-122"/>
              </a:rPr>
              <a:t>  </a:t>
            </a:r>
            <a:r>
              <a:rPr lang="zh-CN" altLang="en-US" sz="2200" dirty="0">
                <a:latin typeface="Arial" panose="020B0604020202020204" pitchFamily="34" charset="0"/>
                <a:ea typeface="楷体_GB2312" pitchFamily="49" charset="-122"/>
              </a:rPr>
              <a:t>作业</a:t>
            </a:r>
            <a:r>
              <a:rPr lang="en-US" altLang="zh-CN" sz="2200" dirty="0">
                <a:latin typeface="Arial" panose="020B0604020202020204" pitchFamily="34" charset="0"/>
                <a:ea typeface="楷体_GB2312" pitchFamily="49" charset="-122"/>
              </a:rPr>
              <a:t>3       2          3 </a:t>
            </a:r>
            <a:endParaRPr lang="en-US" altLang="zh-CN" sz="2200" dirty="0">
              <a:latin typeface="Arial" panose="020B0604020202020204" pitchFamily="34" charset="0"/>
              <a:ea typeface="楷体_GB2312" pitchFamily="49" charset="-122"/>
            </a:endParaRPr>
          </a:p>
        </p:txBody>
      </p:sp>
      <p:sp>
        <p:nvSpPr>
          <p:cNvPr id="44035" name="Line 11"/>
          <p:cNvSpPr/>
          <p:nvPr/>
        </p:nvSpPr>
        <p:spPr>
          <a:xfrm>
            <a:off x="1981200" y="838200"/>
            <a:ext cx="1588" cy="1524000"/>
          </a:xfrm>
          <a:prstGeom prst="line">
            <a:avLst/>
          </a:prstGeom>
          <a:ln w="9525" cap="flat" cmpd="sng">
            <a:solidFill>
              <a:schemeClr val="tx1"/>
            </a:solidFill>
            <a:prstDash val="solid"/>
            <a:headEnd type="none" w="med" len="med"/>
            <a:tailEnd type="none" w="med" len="med"/>
          </a:ln>
        </p:spPr>
      </p:sp>
      <p:sp>
        <p:nvSpPr>
          <p:cNvPr id="44036" name="Line 12"/>
          <p:cNvSpPr/>
          <p:nvPr/>
        </p:nvSpPr>
        <p:spPr>
          <a:xfrm>
            <a:off x="2971800" y="838200"/>
            <a:ext cx="1588" cy="1524000"/>
          </a:xfrm>
          <a:prstGeom prst="line">
            <a:avLst/>
          </a:prstGeom>
          <a:ln w="9525" cap="flat" cmpd="sng">
            <a:solidFill>
              <a:schemeClr val="tx1"/>
            </a:solidFill>
            <a:prstDash val="solid"/>
            <a:headEnd type="none" w="med" len="med"/>
            <a:tailEnd type="none" w="med" len="med"/>
          </a:ln>
        </p:spPr>
      </p:sp>
      <p:sp>
        <p:nvSpPr>
          <p:cNvPr id="44037" name="Text Box 13"/>
          <p:cNvSpPr txBox="1"/>
          <p:nvPr/>
        </p:nvSpPr>
        <p:spPr>
          <a:xfrm>
            <a:off x="1295400" y="838200"/>
            <a:ext cx="315913" cy="2905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70000"/>
              </a:lnSpc>
              <a:spcBef>
                <a:spcPct val="0"/>
              </a:spcBef>
              <a:buNone/>
            </a:pPr>
            <a:r>
              <a:rPr lang="en-US" altLang="zh-CN" sz="2400" dirty="0">
                <a:latin typeface="Arial" panose="020B0604020202020204" pitchFamily="34" charset="0"/>
                <a:ea typeface="楷体_GB2312" pitchFamily="49" charset="-122"/>
              </a:rPr>
              <a:t>t</a:t>
            </a:r>
            <a:r>
              <a:rPr lang="en-US" altLang="zh-CN" sz="2400" baseline="-25000" dirty="0">
                <a:latin typeface="Arial" panose="020B0604020202020204" pitchFamily="34" charset="0"/>
                <a:ea typeface="楷体_GB2312" pitchFamily="49" charset="-122"/>
              </a:rPr>
              <a:t>ji</a:t>
            </a:r>
            <a:endParaRPr lang="en-US" altLang="zh-CN" sz="2400" baseline="-25000" dirty="0">
              <a:latin typeface="Arial" panose="020B0604020202020204" pitchFamily="34" charset="0"/>
              <a:ea typeface="楷体_GB2312" pitchFamily="49" charset="-122"/>
            </a:endParaRPr>
          </a:p>
        </p:txBody>
      </p:sp>
      <p:sp>
        <p:nvSpPr>
          <p:cNvPr id="44038" name="Line 14"/>
          <p:cNvSpPr/>
          <p:nvPr/>
        </p:nvSpPr>
        <p:spPr>
          <a:xfrm>
            <a:off x="1066800" y="1600200"/>
            <a:ext cx="2819400" cy="1588"/>
          </a:xfrm>
          <a:prstGeom prst="line">
            <a:avLst/>
          </a:prstGeom>
          <a:ln w="9525" cap="flat" cmpd="sng">
            <a:solidFill>
              <a:schemeClr val="tx1"/>
            </a:solidFill>
            <a:prstDash val="solid"/>
            <a:headEnd type="none" w="med" len="med"/>
            <a:tailEnd type="none" w="med" len="med"/>
          </a:ln>
        </p:spPr>
      </p:sp>
      <p:sp>
        <p:nvSpPr>
          <p:cNvPr id="44039" name="Line 15"/>
          <p:cNvSpPr/>
          <p:nvPr/>
        </p:nvSpPr>
        <p:spPr>
          <a:xfrm>
            <a:off x="1066800" y="1219200"/>
            <a:ext cx="2819400" cy="1588"/>
          </a:xfrm>
          <a:prstGeom prst="line">
            <a:avLst/>
          </a:prstGeom>
          <a:ln w="9525" cap="flat" cmpd="sng">
            <a:solidFill>
              <a:schemeClr val="tx1"/>
            </a:solidFill>
            <a:prstDash val="solid"/>
            <a:headEnd type="none" w="med" len="med"/>
            <a:tailEnd type="none" w="med" len="med"/>
          </a:ln>
        </p:spPr>
      </p:sp>
      <p:sp>
        <p:nvSpPr>
          <p:cNvPr id="44040" name="Line 16"/>
          <p:cNvSpPr/>
          <p:nvPr/>
        </p:nvSpPr>
        <p:spPr>
          <a:xfrm>
            <a:off x="1066800" y="1981200"/>
            <a:ext cx="2819400" cy="1588"/>
          </a:xfrm>
          <a:prstGeom prst="line">
            <a:avLst/>
          </a:prstGeom>
          <a:ln w="9525" cap="flat" cmpd="sng">
            <a:solidFill>
              <a:schemeClr val="tx1"/>
            </a:solidFill>
            <a:prstDash val="solid"/>
            <a:headEnd type="none" w="med" len="med"/>
            <a:tailEnd type="none" w="med" len="med"/>
          </a:ln>
        </p:spPr>
      </p:sp>
      <p:sp>
        <p:nvSpPr>
          <p:cNvPr id="44041" name="Line 34"/>
          <p:cNvSpPr/>
          <p:nvPr/>
        </p:nvSpPr>
        <p:spPr>
          <a:xfrm flipH="1">
            <a:off x="3124200" y="3124200"/>
            <a:ext cx="914400" cy="457200"/>
          </a:xfrm>
          <a:prstGeom prst="line">
            <a:avLst/>
          </a:prstGeom>
          <a:ln w="9525" cap="flat" cmpd="sng">
            <a:solidFill>
              <a:schemeClr val="tx1"/>
            </a:solidFill>
            <a:prstDash val="solid"/>
            <a:headEnd type="none" w="med" len="med"/>
            <a:tailEnd type="none" w="med" len="med"/>
          </a:ln>
        </p:spPr>
      </p:sp>
      <p:sp>
        <p:nvSpPr>
          <p:cNvPr id="44042" name="Line 35"/>
          <p:cNvSpPr/>
          <p:nvPr/>
        </p:nvSpPr>
        <p:spPr>
          <a:xfrm>
            <a:off x="4419600" y="3124200"/>
            <a:ext cx="914400" cy="457200"/>
          </a:xfrm>
          <a:prstGeom prst="line">
            <a:avLst/>
          </a:prstGeom>
          <a:ln w="9525" cap="flat" cmpd="sng">
            <a:solidFill>
              <a:schemeClr val="tx1"/>
            </a:solidFill>
            <a:prstDash val="solid"/>
            <a:headEnd type="none" w="med" len="med"/>
            <a:tailEnd type="none" w="med" len="med"/>
          </a:ln>
        </p:spPr>
      </p:sp>
      <p:sp>
        <p:nvSpPr>
          <p:cNvPr id="44043" name="Line 36"/>
          <p:cNvSpPr/>
          <p:nvPr/>
        </p:nvSpPr>
        <p:spPr>
          <a:xfrm>
            <a:off x="4264025" y="3276600"/>
            <a:ext cx="3175" cy="304800"/>
          </a:xfrm>
          <a:prstGeom prst="line">
            <a:avLst/>
          </a:prstGeom>
          <a:ln w="9525" cap="flat" cmpd="sng">
            <a:solidFill>
              <a:schemeClr val="tx1"/>
            </a:solidFill>
            <a:prstDash val="solid"/>
            <a:headEnd type="none" w="med" len="med"/>
            <a:tailEnd type="none" w="med" len="med"/>
          </a:ln>
        </p:spPr>
      </p:sp>
      <p:sp>
        <p:nvSpPr>
          <p:cNvPr id="44044" name="Line 37"/>
          <p:cNvSpPr/>
          <p:nvPr/>
        </p:nvSpPr>
        <p:spPr>
          <a:xfrm flipH="1">
            <a:off x="2514600" y="3810000"/>
            <a:ext cx="304800" cy="381000"/>
          </a:xfrm>
          <a:prstGeom prst="line">
            <a:avLst/>
          </a:prstGeom>
          <a:ln w="9525" cap="flat" cmpd="sng">
            <a:solidFill>
              <a:schemeClr val="tx1"/>
            </a:solidFill>
            <a:prstDash val="solid"/>
            <a:headEnd type="none" w="med" len="med"/>
            <a:tailEnd type="none" w="med" len="med"/>
          </a:ln>
        </p:spPr>
      </p:sp>
      <p:sp>
        <p:nvSpPr>
          <p:cNvPr id="44045" name="Line 38"/>
          <p:cNvSpPr/>
          <p:nvPr/>
        </p:nvSpPr>
        <p:spPr>
          <a:xfrm>
            <a:off x="3124200" y="3886200"/>
            <a:ext cx="152400" cy="304800"/>
          </a:xfrm>
          <a:prstGeom prst="line">
            <a:avLst/>
          </a:prstGeom>
          <a:ln w="9525" cap="flat" cmpd="sng">
            <a:solidFill>
              <a:schemeClr val="tx1"/>
            </a:solidFill>
            <a:prstDash val="solid"/>
            <a:headEnd type="none" w="med" len="med"/>
            <a:tailEnd type="none" w="med" len="med"/>
          </a:ln>
        </p:spPr>
      </p:sp>
      <p:sp>
        <p:nvSpPr>
          <p:cNvPr id="44046" name="Text Box 39"/>
          <p:cNvSpPr txBox="1"/>
          <p:nvPr/>
        </p:nvSpPr>
        <p:spPr>
          <a:xfrm>
            <a:off x="3276600" y="3048000"/>
            <a:ext cx="7445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x1=J1</a:t>
            </a:r>
            <a:endParaRPr lang="en-US" altLang="zh-CN" sz="1800" dirty="0">
              <a:latin typeface="Arial" panose="020B0604020202020204" pitchFamily="34" charset="0"/>
              <a:ea typeface="楷体_GB2312" pitchFamily="49" charset="-122"/>
            </a:endParaRPr>
          </a:p>
        </p:txBody>
      </p:sp>
      <p:sp>
        <p:nvSpPr>
          <p:cNvPr id="44047" name="Text Box 40"/>
          <p:cNvSpPr txBox="1"/>
          <p:nvPr/>
        </p:nvSpPr>
        <p:spPr>
          <a:xfrm>
            <a:off x="4191000" y="3276600"/>
            <a:ext cx="387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J2</a:t>
            </a:r>
            <a:endParaRPr lang="en-US" altLang="zh-CN" sz="1800" dirty="0">
              <a:latin typeface="Arial" panose="020B0604020202020204" pitchFamily="34" charset="0"/>
              <a:ea typeface="楷体_GB2312" pitchFamily="49" charset="-122"/>
            </a:endParaRPr>
          </a:p>
        </p:txBody>
      </p:sp>
      <p:sp>
        <p:nvSpPr>
          <p:cNvPr id="44048" name="Text Box 41"/>
          <p:cNvSpPr txBox="1"/>
          <p:nvPr/>
        </p:nvSpPr>
        <p:spPr>
          <a:xfrm>
            <a:off x="4953000" y="3124200"/>
            <a:ext cx="387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J3</a:t>
            </a:r>
            <a:endParaRPr lang="en-US" altLang="zh-CN" sz="1800" dirty="0">
              <a:latin typeface="Arial" panose="020B0604020202020204" pitchFamily="34" charset="0"/>
              <a:ea typeface="楷体_GB2312" pitchFamily="49" charset="-122"/>
            </a:endParaRPr>
          </a:p>
        </p:txBody>
      </p:sp>
      <p:sp>
        <p:nvSpPr>
          <p:cNvPr id="44049" name="Text Box 42"/>
          <p:cNvSpPr txBox="1"/>
          <p:nvPr/>
        </p:nvSpPr>
        <p:spPr>
          <a:xfrm>
            <a:off x="2057400" y="3810000"/>
            <a:ext cx="7445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x2=J2</a:t>
            </a:r>
            <a:endParaRPr lang="en-US" altLang="zh-CN" sz="1800" dirty="0">
              <a:latin typeface="Arial" panose="020B0604020202020204" pitchFamily="34" charset="0"/>
              <a:ea typeface="楷体_GB2312" pitchFamily="49" charset="-122"/>
            </a:endParaRPr>
          </a:p>
        </p:txBody>
      </p:sp>
      <p:sp>
        <p:nvSpPr>
          <p:cNvPr id="44050" name="Text Box 43"/>
          <p:cNvSpPr txBox="1"/>
          <p:nvPr/>
        </p:nvSpPr>
        <p:spPr>
          <a:xfrm>
            <a:off x="3124200" y="3810000"/>
            <a:ext cx="387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J3</a:t>
            </a:r>
            <a:endParaRPr lang="en-US" altLang="zh-CN" sz="1800" dirty="0">
              <a:latin typeface="Arial" panose="020B0604020202020204" pitchFamily="34" charset="0"/>
              <a:ea typeface="楷体_GB2312" pitchFamily="49" charset="-122"/>
            </a:endParaRPr>
          </a:p>
        </p:txBody>
      </p:sp>
      <p:sp>
        <p:nvSpPr>
          <p:cNvPr id="44051" name="Text Box 44"/>
          <p:cNvSpPr txBox="1"/>
          <p:nvPr/>
        </p:nvSpPr>
        <p:spPr>
          <a:xfrm>
            <a:off x="3886200" y="38862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J1</a:t>
            </a:r>
            <a:endParaRPr lang="en-US" altLang="zh-CN" sz="1800" dirty="0">
              <a:latin typeface="Arial" panose="020B0604020202020204" pitchFamily="34" charset="0"/>
              <a:ea typeface="楷体_GB2312" pitchFamily="49" charset="-122"/>
            </a:endParaRPr>
          </a:p>
        </p:txBody>
      </p:sp>
      <p:sp>
        <p:nvSpPr>
          <p:cNvPr id="44052" name="Line 45"/>
          <p:cNvSpPr/>
          <p:nvPr/>
        </p:nvSpPr>
        <p:spPr>
          <a:xfrm>
            <a:off x="2438400" y="4572000"/>
            <a:ext cx="0" cy="228600"/>
          </a:xfrm>
          <a:prstGeom prst="line">
            <a:avLst/>
          </a:prstGeom>
          <a:ln w="9525" cap="flat" cmpd="sng">
            <a:solidFill>
              <a:schemeClr val="tx1"/>
            </a:solidFill>
            <a:prstDash val="solid"/>
            <a:headEnd type="none" w="med" len="med"/>
            <a:tailEnd type="none" w="med" len="med"/>
          </a:ln>
        </p:spPr>
      </p:sp>
      <p:sp>
        <p:nvSpPr>
          <p:cNvPr id="44053" name="Text Box 46"/>
          <p:cNvSpPr txBox="1"/>
          <p:nvPr/>
        </p:nvSpPr>
        <p:spPr>
          <a:xfrm>
            <a:off x="1752600" y="4495800"/>
            <a:ext cx="838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x3=J3</a:t>
            </a:r>
            <a:endParaRPr lang="en-US" altLang="zh-CN" sz="1800" dirty="0">
              <a:latin typeface="Arial" panose="020B0604020202020204" pitchFamily="34" charset="0"/>
              <a:ea typeface="楷体_GB2312" pitchFamily="49" charset="-122"/>
            </a:endParaRPr>
          </a:p>
        </p:txBody>
      </p:sp>
      <p:sp>
        <p:nvSpPr>
          <p:cNvPr id="44054" name="Oval 47"/>
          <p:cNvSpPr/>
          <p:nvPr/>
        </p:nvSpPr>
        <p:spPr>
          <a:xfrm>
            <a:off x="4038600" y="2895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55" name="Oval 48"/>
          <p:cNvSpPr/>
          <p:nvPr/>
        </p:nvSpPr>
        <p:spPr>
          <a:xfrm>
            <a:off x="5334000" y="35052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56" name="Oval 49"/>
          <p:cNvSpPr/>
          <p:nvPr/>
        </p:nvSpPr>
        <p:spPr>
          <a:xfrm>
            <a:off x="2819400" y="35052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57" name="Oval 50"/>
          <p:cNvSpPr/>
          <p:nvPr/>
        </p:nvSpPr>
        <p:spPr>
          <a:xfrm>
            <a:off x="4041775" y="35814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58" name="Oval 51"/>
          <p:cNvSpPr/>
          <p:nvPr/>
        </p:nvSpPr>
        <p:spPr>
          <a:xfrm>
            <a:off x="22860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59" name="Oval 52"/>
          <p:cNvSpPr/>
          <p:nvPr/>
        </p:nvSpPr>
        <p:spPr>
          <a:xfrm>
            <a:off x="22098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60" name="Oval 53"/>
          <p:cNvSpPr/>
          <p:nvPr/>
        </p:nvSpPr>
        <p:spPr>
          <a:xfrm>
            <a:off x="31242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61" name="Text Box 54"/>
          <p:cNvSpPr txBox="1"/>
          <p:nvPr/>
        </p:nvSpPr>
        <p:spPr>
          <a:xfrm>
            <a:off x="4038600" y="2895600"/>
            <a:ext cx="3683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A</a:t>
            </a:r>
            <a:endParaRPr lang="en-US" altLang="zh-CN" sz="2000" dirty="0">
              <a:latin typeface="Arial" panose="020B0604020202020204" pitchFamily="34" charset="0"/>
              <a:ea typeface="楷体_GB2312" pitchFamily="49" charset="-122"/>
            </a:endParaRPr>
          </a:p>
        </p:txBody>
      </p:sp>
      <p:sp>
        <p:nvSpPr>
          <p:cNvPr id="44062" name="Text Box 55"/>
          <p:cNvSpPr txBox="1"/>
          <p:nvPr/>
        </p:nvSpPr>
        <p:spPr>
          <a:xfrm>
            <a:off x="2819400" y="3505200"/>
            <a:ext cx="3540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B</a:t>
            </a:r>
            <a:endParaRPr lang="en-US" altLang="zh-CN" sz="2000" dirty="0">
              <a:latin typeface="Arial" panose="020B0604020202020204" pitchFamily="34" charset="0"/>
              <a:ea typeface="楷体_GB2312" pitchFamily="49" charset="-122"/>
            </a:endParaRPr>
          </a:p>
        </p:txBody>
      </p:sp>
      <p:sp>
        <p:nvSpPr>
          <p:cNvPr id="44063" name="Text Box 56"/>
          <p:cNvSpPr txBox="1"/>
          <p:nvPr/>
        </p:nvSpPr>
        <p:spPr>
          <a:xfrm>
            <a:off x="4038600" y="3581400"/>
            <a:ext cx="3540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C</a:t>
            </a:r>
            <a:endParaRPr lang="en-US" altLang="zh-CN" sz="2000" dirty="0">
              <a:latin typeface="Arial" panose="020B0604020202020204" pitchFamily="34" charset="0"/>
              <a:ea typeface="楷体_GB2312" pitchFamily="49" charset="-122"/>
            </a:endParaRPr>
          </a:p>
        </p:txBody>
      </p:sp>
      <p:sp>
        <p:nvSpPr>
          <p:cNvPr id="44064" name="Text Box 57"/>
          <p:cNvSpPr txBox="1"/>
          <p:nvPr/>
        </p:nvSpPr>
        <p:spPr>
          <a:xfrm>
            <a:off x="5334000" y="3505200"/>
            <a:ext cx="36830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D</a:t>
            </a:r>
            <a:endParaRPr lang="en-US" altLang="zh-CN" sz="2000" dirty="0">
              <a:latin typeface="Arial" panose="020B0604020202020204" pitchFamily="34" charset="0"/>
              <a:ea typeface="楷体_GB2312" pitchFamily="49" charset="-122"/>
            </a:endParaRPr>
          </a:p>
        </p:txBody>
      </p:sp>
      <p:sp>
        <p:nvSpPr>
          <p:cNvPr id="44065" name="Text Box 58"/>
          <p:cNvSpPr txBox="1"/>
          <p:nvPr/>
        </p:nvSpPr>
        <p:spPr>
          <a:xfrm>
            <a:off x="2286000" y="4191000"/>
            <a:ext cx="3397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E</a:t>
            </a:r>
            <a:endParaRPr lang="en-US" altLang="zh-CN" sz="2000" dirty="0">
              <a:latin typeface="Arial" panose="020B0604020202020204" pitchFamily="34" charset="0"/>
              <a:ea typeface="楷体_GB2312" pitchFamily="49" charset="-122"/>
            </a:endParaRPr>
          </a:p>
        </p:txBody>
      </p:sp>
      <p:sp>
        <p:nvSpPr>
          <p:cNvPr id="44066" name="Text Box 59"/>
          <p:cNvSpPr txBox="1"/>
          <p:nvPr/>
        </p:nvSpPr>
        <p:spPr>
          <a:xfrm>
            <a:off x="3124200" y="4191000"/>
            <a:ext cx="32543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F</a:t>
            </a:r>
            <a:endParaRPr lang="en-US" altLang="zh-CN" sz="2000" dirty="0">
              <a:latin typeface="Arial" panose="020B0604020202020204" pitchFamily="34" charset="0"/>
              <a:ea typeface="楷体_GB2312" pitchFamily="49" charset="-122"/>
            </a:endParaRPr>
          </a:p>
        </p:txBody>
      </p:sp>
      <p:sp>
        <p:nvSpPr>
          <p:cNvPr id="44067" name="Oval 60"/>
          <p:cNvSpPr/>
          <p:nvPr/>
        </p:nvSpPr>
        <p:spPr>
          <a:xfrm>
            <a:off x="4038600" y="2895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dirty="0">
              <a:solidFill>
                <a:srgbClr val="990000"/>
              </a:solidFill>
              <a:latin typeface="Arial" panose="020B0604020202020204" pitchFamily="34" charset="0"/>
              <a:ea typeface="楷体_GB2312" pitchFamily="49" charset="-122"/>
            </a:endParaRPr>
          </a:p>
        </p:txBody>
      </p:sp>
      <p:sp>
        <p:nvSpPr>
          <p:cNvPr id="44068" name="Oval 61"/>
          <p:cNvSpPr/>
          <p:nvPr/>
        </p:nvSpPr>
        <p:spPr>
          <a:xfrm>
            <a:off x="2819400" y="35052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69" name="Oval 62"/>
          <p:cNvSpPr/>
          <p:nvPr/>
        </p:nvSpPr>
        <p:spPr>
          <a:xfrm>
            <a:off x="22860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0" name="Oval 63"/>
          <p:cNvSpPr/>
          <p:nvPr/>
        </p:nvSpPr>
        <p:spPr>
          <a:xfrm>
            <a:off x="22098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1" name="Oval 65"/>
          <p:cNvSpPr/>
          <p:nvPr/>
        </p:nvSpPr>
        <p:spPr>
          <a:xfrm>
            <a:off x="31242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2" name="Line 66"/>
          <p:cNvSpPr/>
          <p:nvPr/>
        </p:nvSpPr>
        <p:spPr>
          <a:xfrm>
            <a:off x="3352800" y="4572000"/>
            <a:ext cx="0" cy="228600"/>
          </a:xfrm>
          <a:prstGeom prst="line">
            <a:avLst/>
          </a:prstGeom>
          <a:ln w="9525" cap="flat" cmpd="sng">
            <a:solidFill>
              <a:schemeClr val="tx1"/>
            </a:solidFill>
            <a:prstDash val="solid"/>
            <a:headEnd type="none" w="med" len="med"/>
            <a:tailEnd type="none" w="med" len="med"/>
          </a:ln>
        </p:spPr>
      </p:sp>
      <p:sp>
        <p:nvSpPr>
          <p:cNvPr id="44073" name="Text Box 67"/>
          <p:cNvSpPr txBox="1"/>
          <p:nvPr/>
        </p:nvSpPr>
        <p:spPr>
          <a:xfrm>
            <a:off x="3048000" y="4572000"/>
            <a:ext cx="5334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J2</a:t>
            </a:r>
            <a:endParaRPr lang="en-US" altLang="zh-CN" sz="1800" dirty="0">
              <a:latin typeface="Arial" panose="020B0604020202020204" pitchFamily="34" charset="0"/>
              <a:ea typeface="楷体_GB2312" pitchFamily="49" charset="-122"/>
            </a:endParaRPr>
          </a:p>
        </p:txBody>
      </p:sp>
      <p:sp>
        <p:nvSpPr>
          <p:cNvPr id="44074" name="Oval 68"/>
          <p:cNvSpPr/>
          <p:nvPr/>
        </p:nvSpPr>
        <p:spPr>
          <a:xfrm>
            <a:off x="31242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5" name="Oval 69"/>
          <p:cNvSpPr/>
          <p:nvPr/>
        </p:nvSpPr>
        <p:spPr>
          <a:xfrm>
            <a:off x="31242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6" name="Text Box 70"/>
          <p:cNvSpPr txBox="1"/>
          <p:nvPr/>
        </p:nvSpPr>
        <p:spPr>
          <a:xfrm>
            <a:off x="2781300" y="5257800"/>
            <a:ext cx="1333500" cy="341313"/>
          </a:xfrm>
          <a:prstGeom prst="rect">
            <a:avLst/>
          </a:prstGeom>
          <a:solidFill>
            <a:srgbClr val="FFFF99"/>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90000"/>
              </a:lnSpc>
              <a:spcBef>
                <a:spcPct val="0"/>
              </a:spcBef>
              <a:buNone/>
            </a:pPr>
            <a:r>
              <a:rPr lang="en-US" altLang="zh-CN" sz="1800" dirty="0">
                <a:solidFill>
                  <a:srgbClr val="990000"/>
                </a:solidFill>
                <a:latin typeface="Arial" panose="020B0604020202020204" pitchFamily="34" charset="0"/>
                <a:ea typeface="楷体_GB2312" pitchFamily="49" charset="-122"/>
              </a:rPr>
              <a:t>bestx=18</a:t>
            </a:r>
            <a:endParaRPr lang="en-US" altLang="zh-CN" sz="1800" dirty="0">
              <a:latin typeface="Arial" panose="020B0604020202020204" pitchFamily="34" charset="0"/>
              <a:ea typeface="楷体_GB2312" pitchFamily="49" charset="-122"/>
            </a:endParaRPr>
          </a:p>
        </p:txBody>
      </p:sp>
      <p:sp>
        <p:nvSpPr>
          <p:cNvPr id="44077" name="Oval 71"/>
          <p:cNvSpPr/>
          <p:nvPr/>
        </p:nvSpPr>
        <p:spPr>
          <a:xfrm>
            <a:off x="4038600" y="35814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78" name="Line 72"/>
          <p:cNvSpPr/>
          <p:nvPr/>
        </p:nvSpPr>
        <p:spPr>
          <a:xfrm flipH="1">
            <a:off x="3886200" y="3886200"/>
            <a:ext cx="228600" cy="304800"/>
          </a:xfrm>
          <a:prstGeom prst="line">
            <a:avLst/>
          </a:prstGeom>
          <a:ln w="9525" cap="flat" cmpd="sng">
            <a:solidFill>
              <a:schemeClr val="tx1"/>
            </a:solidFill>
            <a:prstDash val="solid"/>
            <a:headEnd type="none" w="med" len="med"/>
            <a:tailEnd type="none" w="med" len="med"/>
          </a:ln>
        </p:spPr>
      </p:sp>
      <p:sp>
        <p:nvSpPr>
          <p:cNvPr id="44079" name="Line 73"/>
          <p:cNvSpPr/>
          <p:nvPr/>
        </p:nvSpPr>
        <p:spPr>
          <a:xfrm>
            <a:off x="4343400" y="3886200"/>
            <a:ext cx="228600" cy="304800"/>
          </a:xfrm>
          <a:prstGeom prst="line">
            <a:avLst/>
          </a:prstGeom>
          <a:ln w="9525" cap="flat" cmpd="sng">
            <a:solidFill>
              <a:schemeClr val="tx1"/>
            </a:solidFill>
            <a:prstDash val="solid"/>
            <a:headEnd type="none" w="med" len="med"/>
            <a:tailEnd type="none" w="med" len="med"/>
          </a:ln>
        </p:spPr>
      </p:sp>
      <p:sp>
        <p:nvSpPr>
          <p:cNvPr id="44080" name="Text Box 74"/>
          <p:cNvSpPr txBox="1"/>
          <p:nvPr/>
        </p:nvSpPr>
        <p:spPr>
          <a:xfrm>
            <a:off x="4419600" y="3886200"/>
            <a:ext cx="387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J3</a:t>
            </a:r>
            <a:endParaRPr lang="en-US" altLang="zh-CN" sz="1800" dirty="0">
              <a:latin typeface="Arial" panose="020B0604020202020204" pitchFamily="34" charset="0"/>
              <a:ea typeface="楷体_GB2312" pitchFamily="49" charset="-122"/>
            </a:endParaRPr>
          </a:p>
        </p:txBody>
      </p:sp>
      <p:sp>
        <p:nvSpPr>
          <p:cNvPr id="44081" name="Line 75"/>
          <p:cNvSpPr/>
          <p:nvPr/>
        </p:nvSpPr>
        <p:spPr>
          <a:xfrm>
            <a:off x="3886200" y="4572000"/>
            <a:ext cx="0" cy="228600"/>
          </a:xfrm>
          <a:prstGeom prst="line">
            <a:avLst/>
          </a:prstGeom>
          <a:ln w="9525" cap="flat" cmpd="sng">
            <a:solidFill>
              <a:schemeClr val="tx1"/>
            </a:solidFill>
            <a:prstDash val="solid"/>
            <a:headEnd type="none" w="med" len="med"/>
            <a:tailEnd type="none" w="med" len="med"/>
          </a:ln>
        </p:spPr>
      </p:sp>
      <p:sp>
        <p:nvSpPr>
          <p:cNvPr id="44082" name="Oval 76"/>
          <p:cNvSpPr/>
          <p:nvPr/>
        </p:nvSpPr>
        <p:spPr>
          <a:xfrm>
            <a:off x="36576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83" name="Oval 77"/>
          <p:cNvSpPr/>
          <p:nvPr/>
        </p:nvSpPr>
        <p:spPr>
          <a:xfrm>
            <a:off x="36576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84" name="Oval 78"/>
          <p:cNvSpPr/>
          <p:nvPr/>
        </p:nvSpPr>
        <p:spPr>
          <a:xfrm>
            <a:off x="44196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85" name="Text Box 79"/>
          <p:cNvSpPr txBox="1"/>
          <p:nvPr/>
        </p:nvSpPr>
        <p:spPr>
          <a:xfrm>
            <a:off x="3657600" y="4191000"/>
            <a:ext cx="3397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E</a:t>
            </a:r>
            <a:endParaRPr lang="en-US" altLang="zh-CN" sz="2000" dirty="0">
              <a:latin typeface="Arial" panose="020B0604020202020204" pitchFamily="34" charset="0"/>
              <a:ea typeface="楷体_GB2312" pitchFamily="49" charset="-122"/>
            </a:endParaRPr>
          </a:p>
        </p:txBody>
      </p:sp>
      <p:sp>
        <p:nvSpPr>
          <p:cNvPr id="44086" name="Text Box 80"/>
          <p:cNvSpPr txBox="1"/>
          <p:nvPr/>
        </p:nvSpPr>
        <p:spPr>
          <a:xfrm>
            <a:off x="4419600" y="4191000"/>
            <a:ext cx="32543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F</a:t>
            </a:r>
            <a:endParaRPr lang="en-US" altLang="zh-CN" sz="2000" dirty="0">
              <a:latin typeface="Arial" panose="020B0604020202020204" pitchFamily="34" charset="0"/>
              <a:ea typeface="楷体_GB2312" pitchFamily="49" charset="-122"/>
            </a:endParaRPr>
          </a:p>
        </p:txBody>
      </p:sp>
      <p:sp>
        <p:nvSpPr>
          <p:cNvPr id="44087" name="Oval 81"/>
          <p:cNvSpPr/>
          <p:nvPr/>
        </p:nvSpPr>
        <p:spPr>
          <a:xfrm>
            <a:off x="44196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88" name="Line 82"/>
          <p:cNvSpPr/>
          <p:nvPr/>
        </p:nvSpPr>
        <p:spPr>
          <a:xfrm>
            <a:off x="4648200" y="4572000"/>
            <a:ext cx="0" cy="228600"/>
          </a:xfrm>
          <a:prstGeom prst="line">
            <a:avLst/>
          </a:prstGeom>
          <a:ln w="9525" cap="flat" cmpd="sng">
            <a:solidFill>
              <a:schemeClr val="tx1"/>
            </a:solidFill>
            <a:prstDash val="solid"/>
            <a:headEnd type="none" w="med" len="med"/>
            <a:tailEnd type="none" w="med" len="med"/>
          </a:ln>
        </p:spPr>
      </p:sp>
      <p:sp>
        <p:nvSpPr>
          <p:cNvPr id="44089" name="Text Box 83"/>
          <p:cNvSpPr txBox="1"/>
          <p:nvPr/>
        </p:nvSpPr>
        <p:spPr>
          <a:xfrm>
            <a:off x="3810000" y="44958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J3</a:t>
            </a:r>
            <a:endParaRPr lang="en-US" altLang="zh-CN" sz="1800" dirty="0">
              <a:latin typeface="Arial" panose="020B0604020202020204" pitchFamily="34" charset="0"/>
              <a:ea typeface="楷体_GB2312" pitchFamily="49" charset="-122"/>
            </a:endParaRPr>
          </a:p>
        </p:txBody>
      </p:sp>
      <p:sp>
        <p:nvSpPr>
          <p:cNvPr id="44090" name="Oval 84"/>
          <p:cNvSpPr/>
          <p:nvPr/>
        </p:nvSpPr>
        <p:spPr>
          <a:xfrm>
            <a:off x="44196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91" name="Oval 85"/>
          <p:cNvSpPr/>
          <p:nvPr/>
        </p:nvSpPr>
        <p:spPr>
          <a:xfrm>
            <a:off x="44196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92" name="Text Box 86"/>
          <p:cNvSpPr txBox="1"/>
          <p:nvPr/>
        </p:nvSpPr>
        <p:spPr>
          <a:xfrm>
            <a:off x="5334000" y="38862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J1</a:t>
            </a:r>
            <a:endParaRPr lang="en-US" altLang="zh-CN" sz="1800" dirty="0">
              <a:latin typeface="Arial" panose="020B0604020202020204" pitchFamily="34" charset="0"/>
              <a:ea typeface="楷体_GB2312" pitchFamily="49" charset="-122"/>
            </a:endParaRPr>
          </a:p>
        </p:txBody>
      </p:sp>
      <p:sp>
        <p:nvSpPr>
          <p:cNvPr id="44093" name="Line 87"/>
          <p:cNvSpPr/>
          <p:nvPr/>
        </p:nvSpPr>
        <p:spPr>
          <a:xfrm flipH="1">
            <a:off x="5257800" y="3886200"/>
            <a:ext cx="228600" cy="304800"/>
          </a:xfrm>
          <a:prstGeom prst="line">
            <a:avLst/>
          </a:prstGeom>
          <a:ln w="9525" cap="flat" cmpd="sng">
            <a:solidFill>
              <a:schemeClr val="tx1"/>
            </a:solidFill>
            <a:prstDash val="solid"/>
            <a:headEnd type="none" w="med" len="med"/>
            <a:tailEnd type="none" w="med" len="med"/>
          </a:ln>
        </p:spPr>
      </p:sp>
      <p:sp>
        <p:nvSpPr>
          <p:cNvPr id="44094" name="Line 88"/>
          <p:cNvSpPr/>
          <p:nvPr/>
        </p:nvSpPr>
        <p:spPr>
          <a:xfrm>
            <a:off x="5715000" y="3810000"/>
            <a:ext cx="304800" cy="381000"/>
          </a:xfrm>
          <a:prstGeom prst="line">
            <a:avLst/>
          </a:prstGeom>
          <a:ln w="9525" cap="flat" cmpd="sng">
            <a:solidFill>
              <a:schemeClr val="tx1"/>
            </a:solidFill>
            <a:prstDash val="solid"/>
            <a:headEnd type="none" w="med" len="med"/>
            <a:tailEnd type="none" w="med" len="med"/>
          </a:ln>
        </p:spPr>
      </p:sp>
      <p:sp>
        <p:nvSpPr>
          <p:cNvPr id="44095" name="Text Box 89"/>
          <p:cNvSpPr txBox="1"/>
          <p:nvPr/>
        </p:nvSpPr>
        <p:spPr>
          <a:xfrm>
            <a:off x="5867400" y="3886200"/>
            <a:ext cx="3873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J2</a:t>
            </a:r>
            <a:endParaRPr lang="en-US" altLang="zh-CN" sz="1800" dirty="0">
              <a:latin typeface="Arial" panose="020B0604020202020204" pitchFamily="34" charset="0"/>
              <a:ea typeface="楷体_GB2312" pitchFamily="49" charset="-122"/>
            </a:endParaRPr>
          </a:p>
        </p:txBody>
      </p:sp>
      <p:sp>
        <p:nvSpPr>
          <p:cNvPr id="44096" name="Line 90"/>
          <p:cNvSpPr/>
          <p:nvPr/>
        </p:nvSpPr>
        <p:spPr>
          <a:xfrm>
            <a:off x="5257800" y="4572000"/>
            <a:ext cx="0" cy="228600"/>
          </a:xfrm>
          <a:prstGeom prst="line">
            <a:avLst/>
          </a:prstGeom>
          <a:ln w="9525" cap="flat" cmpd="sng">
            <a:solidFill>
              <a:schemeClr val="tx1"/>
            </a:solidFill>
            <a:prstDash val="solid"/>
            <a:headEnd type="none" w="med" len="med"/>
            <a:tailEnd type="none" w="med" len="med"/>
          </a:ln>
        </p:spPr>
      </p:sp>
      <p:sp>
        <p:nvSpPr>
          <p:cNvPr id="44097" name="Oval 91"/>
          <p:cNvSpPr/>
          <p:nvPr/>
        </p:nvSpPr>
        <p:spPr>
          <a:xfrm>
            <a:off x="50292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98" name="Oval 92"/>
          <p:cNvSpPr/>
          <p:nvPr/>
        </p:nvSpPr>
        <p:spPr>
          <a:xfrm>
            <a:off x="50292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099" name="Oval 93"/>
          <p:cNvSpPr/>
          <p:nvPr/>
        </p:nvSpPr>
        <p:spPr>
          <a:xfrm>
            <a:off x="5867400" y="41910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0" name="Text Box 94"/>
          <p:cNvSpPr txBox="1"/>
          <p:nvPr/>
        </p:nvSpPr>
        <p:spPr>
          <a:xfrm>
            <a:off x="5029200" y="4191000"/>
            <a:ext cx="33972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E</a:t>
            </a:r>
            <a:endParaRPr lang="en-US" altLang="zh-CN" sz="2000" dirty="0">
              <a:latin typeface="Arial" panose="020B0604020202020204" pitchFamily="34" charset="0"/>
              <a:ea typeface="楷体_GB2312" pitchFamily="49" charset="-122"/>
            </a:endParaRPr>
          </a:p>
        </p:txBody>
      </p:sp>
      <p:sp>
        <p:nvSpPr>
          <p:cNvPr id="44101" name="Text Box 95"/>
          <p:cNvSpPr txBox="1"/>
          <p:nvPr/>
        </p:nvSpPr>
        <p:spPr>
          <a:xfrm>
            <a:off x="5867400" y="4191000"/>
            <a:ext cx="325438"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F</a:t>
            </a:r>
            <a:endParaRPr lang="en-US" altLang="zh-CN" sz="2000" dirty="0">
              <a:latin typeface="Arial" panose="020B0604020202020204" pitchFamily="34" charset="0"/>
              <a:ea typeface="楷体_GB2312" pitchFamily="49" charset="-122"/>
            </a:endParaRPr>
          </a:p>
        </p:txBody>
      </p:sp>
      <p:sp>
        <p:nvSpPr>
          <p:cNvPr id="44102" name="Oval 96"/>
          <p:cNvSpPr/>
          <p:nvPr/>
        </p:nvSpPr>
        <p:spPr>
          <a:xfrm>
            <a:off x="58674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3" name="Line 97"/>
          <p:cNvSpPr/>
          <p:nvPr/>
        </p:nvSpPr>
        <p:spPr>
          <a:xfrm>
            <a:off x="6096000" y="4572000"/>
            <a:ext cx="0" cy="228600"/>
          </a:xfrm>
          <a:prstGeom prst="line">
            <a:avLst/>
          </a:prstGeom>
          <a:ln w="9525" cap="flat" cmpd="sng">
            <a:solidFill>
              <a:schemeClr val="tx1"/>
            </a:solidFill>
            <a:prstDash val="solid"/>
            <a:headEnd type="none" w="med" len="med"/>
            <a:tailEnd type="none" w="med" len="med"/>
          </a:ln>
        </p:spPr>
      </p:sp>
      <p:sp>
        <p:nvSpPr>
          <p:cNvPr id="44104" name="Text Box 98"/>
          <p:cNvSpPr txBox="1"/>
          <p:nvPr/>
        </p:nvSpPr>
        <p:spPr>
          <a:xfrm>
            <a:off x="5181600" y="45720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J2</a:t>
            </a:r>
            <a:endParaRPr lang="en-US" altLang="zh-CN" sz="1800" dirty="0">
              <a:latin typeface="Arial" panose="020B0604020202020204" pitchFamily="34" charset="0"/>
              <a:ea typeface="楷体_GB2312" pitchFamily="49" charset="-122"/>
            </a:endParaRPr>
          </a:p>
        </p:txBody>
      </p:sp>
      <p:sp>
        <p:nvSpPr>
          <p:cNvPr id="44105" name="Oval 99"/>
          <p:cNvSpPr/>
          <p:nvPr/>
        </p:nvSpPr>
        <p:spPr>
          <a:xfrm>
            <a:off x="5867400" y="4800600"/>
            <a:ext cx="381000" cy="381000"/>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6" name="Oval 100"/>
          <p:cNvSpPr/>
          <p:nvPr/>
        </p:nvSpPr>
        <p:spPr>
          <a:xfrm>
            <a:off x="58674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7" name="Oval 101"/>
          <p:cNvSpPr/>
          <p:nvPr/>
        </p:nvSpPr>
        <p:spPr>
          <a:xfrm>
            <a:off x="36576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8" name="Oval 102"/>
          <p:cNvSpPr/>
          <p:nvPr/>
        </p:nvSpPr>
        <p:spPr>
          <a:xfrm>
            <a:off x="5029200" y="41910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09" name="Oval 103"/>
          <p:cNvSpPr/>
          <p:nvPr/>
        </p:nvSpPr>
        <p:spPr>
          <a:xfrm>
            <a:off x="50292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10" name="Oval 104"/>
          <p:cNvSpPr/>
          <p:nvPr/>
        </p:nvSpPr>
        <p:spPr>
          <a:xfrm>
            <a:off x="5334000" y="35052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4111" name="Text Box 105"/>
          <p:cNvSpPr txBox="1"/>
          <p:nvPr/>
        </p:nvSpPr>
        <p:spPr>
          <a:xfrm>
            <a:off x="4572000" y="45720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J2</a:t>
            </a:r>
            <a:endParaRPr lang="en-US" altLang="zh-CN" sz="1800" dirty="0">
              <a:latin typeface="Arial" panose="020B0604020202020204" pitchFamily="34" charset="0"/>
              <a:ea typeface="楷体_GB2312" pitchFamily="49" charset="-122"/>
            </a:endParaRPr>
          </a:p>
        </p:txBody>
      </p:sp>
      <p:sp>
        <p:nvSpPr>
          <p:cNvPr id="44112" name="Text Box 106"/>
          <p:cNvSpPr txBox="1"/>
          <p:nvPr/>
        </p:nvSpPr>
        <p:spPr>
          <a:xfrm>
            <a:off x="6096000" y="4572000"/>
            <a:ext cx="457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J1</a:t>
            </a:r>
            <a:endParaRPr lang="en-US" altLang="zh-CN" sz="1800" dirty="0">
              <a:latin typeface="Arial" panose="020B0604020202020204" pitchFamily="34" charset="0"/>
              <a:ea typeface="楷体_GB2312" pitchFamily="49" charset="-122"/>
            </a:endParaRPr>
          </a:p>
        </p:txBody>
      </p:sp>
      <p:sp>
        <p:nvSpPr>
          <p:cNvPr id="44113" name="Oval 107"/>
          <p:cNvSpPr/>
          <p:nvPr/>
        </p:nvSpPr>
        <p:spPr>
          <a:xfrm>
            <a:off x="3657600" y="4800600"/>
            <a:ext cx="381000" cy="381000"/>
          </a:xfrm>
          <a:prstGeom prst="ellipse">
            <a:avLst/>
          </a:prstGeom>
          <a:noFill/>
          <a:ln w="9525" cap="flat" cmpd="sng">
            <a:solidFill>
              <a:srgbClr val="FF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62706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符号三角形</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C00000"/>
              </a:solidFill>
              <a:effectLst/>
              <a:uLnTx/>
              <a:uFillTx/>
              <a:latin typeface="+mj-lt"/>
              <a:ea typeface="+mj-ea"/>
              <a:cs typeface="+mj-cs"/>
            </a:endParaRPr>
          </a:p>
        </p:txBody>
      </p:sp>
      <p:sp>
        <p:nvSpPr>
          <p:cNvPr id="8" name="页脚占位符 7"/>
          <p:cNvSpPr txBox="1">
            <a:spLocks noGrp="1"/>
          </p:cNvSpPr>
          <p:nvPr>
            <p:ph type="ftr" sz="quarter" idx="11"/>
          </p:nvPr>
        </p:nvSpPr>
        <p:spPr bwMode="auto">
          <a:xfrm>
            <a:off x="6858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a:ln>
                  <a:noFill/>
                </a:ln>
                <a:solidFill>
                  <a:schemeClr val="tx1"/>
                </a:solidFill>
                <a:effectLst/>
                <a:uLnTx/>
                <a:uFillTx/>
                <a:latin typeface="+mn-lt"/>
                <a:ea typeface="+mn-ea"/>
                <a:cs typeface="+mn-cs"/>
              </a:rPr>
              <a:t>算法设计与分析</a:t>
            </a: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294916"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45061" name="Text Box 5"/>
          <p:cNvSpPr txBox="1"/>
          <p:nvPr/>
        </p:nvSpPr>
        <p:spPr>
          <a:xfrm>
            <a:off x="2905125" y="2365375"/>
            <a:ext cx="3057525" cy="264795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   +   -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   -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a:t>
            </a:r>
            <a:endParaRPr lang="zh-CN" altLang="en-US" sz="2400" b="1" dirty="0">
              <a:solidFill>
                <a:srgbClr val="000000"/>
              </a:solidFill>
              <a:latin typeface="Arial" panose="020B0604020202020204" pitchFamily="34" charset="0"/>
              <a:ea typeface="楷体_GB2312" pitchFamily="49" charset="-122"/>
            </a:endParaRPr>
          </a:p>
        </p:txBody>
      </p:sp>
      <p:sp>
        <p:nvSpPr>
          <p:cNvPr id="45062" name="Text Box 6"/>
          <p:cNvSpPr txBox="1"/>
          <p:nvPr/>
        </p:nvSpPr>
        <p:spPr>
          <a:xfrm>
            <a:off x="323850" y="1501775"/>
            <a:ext cx="8301038" cy="82232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黑体" panose="02010609060101010101" pitchFamily="2" charset="-122"/>
                <a:ea typeface="黑体" panose="02010609060101010101" pitchFamily="2" charset="-122"/>
              </a:rPr>
              <a:t>下图是由</a:t>
            </a:r>
            <a:r>
              <a:rPr lang="en-US" altLang="zh-CN" sz="2400" dirty="0">
                <a:latin typeface="黑体" panose="02010609060101010101" pitchFamily="2" charset="-122"/>
                <a:ea typeface="黑体" panose="02010609060101010101" pitchFamily="2" charset="-122"/>
              </a:rPr>
              <a:t>14</a:t>
            </a:r>
            <a:r>
              <a:rPr lang="zh-CN" altLang="en-US" sz="2400" dirty="0">
                <a:latin typeface="黑体" panose="02010609060101010101" pitchFamily="2" charset="-122"/>
                <a:ea typeface="黑体" panose="02010609060101010101" pitchFamily="2" charset="-122"/>
              </a:rPr>
              <a:t>个</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和</a:t>
            </a:r>
            <a:r>
              <a:rPr lang="en-US" altLang="zh-CN" sz="2400" dirty="0">
                <a:latin typeface="黑体" panose="02010609060101010101" pitchFamily="2" charset="-122"/>
                <a:ea typeface="黑体" panose="02010609060101010101" pitchFamily="2" charset="-122"/>
              </a:rPr>
              <a:t>14</a:t>
            </a:r>
            <a:r>
              <a:rPr lang="zh-CN" altLang="en-US" sz="2400" dirty="0">
                <a:latin typeface="黑体" panose="02010609060101010101" pitchFamily="2" charset="-122"/>
                <a:ea typeface="黑体" panose="02010609060101010101" pitchFamily="2" charset="-122"/>
              </a:rPr>
              <a:t>个</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组成的符号三角形。</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个同号下面都是</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个异号下面都是</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a:t>
            </a:r>
            <a:endParaRPr lang="zh-CN" altLang="en-US" sz="2400" dirty="0">
              <a:latin typeface="黑体" panose="02010609060101010101" pitchFamily="2" charset="-122"/>
              <a:ea typeface="黑体" panose="02010609060101010101" pitchFamily="2" charset="-122"/>
            </a:endParaRPr>
          </a:p>
        </p:txBody>
      </p:sp>
      <p:sp>
        <p:nvSpPr>
          <p:cNvPr id="45063" name="Text Box 7"/>
          <p:cNvSpPr txBox="1"/>
          <p:nvPr/>
        </p:nvSpPr>
        <p:spPr>
          <a:xfrm>
            <a:off x="376238" y="5121275"/>
            <a:ext cx="8299450" cy="11874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黑体" panose="02010609060101010101" pitchFamily="2" charset="-122"/>
                <a:ea typeface="黑体" panose="02010609060101010101" pitchFamily="2" charset="-122"/>
              </a:rPr>
              <a:t>在一般情况下，符号三角形的第一行有</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个符号。符号三角形问题要求对于给定的</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，计算有多少个不同的符号三角形，使其所含的</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和</a:t>
            </a:r>
            <a:r>
              <a:rPr lang="zh-CN" altLang="en-US"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a:t>
            </a:r>
            <a:r>
              <a:rPr lang="en-US" altLang="zh-CN" sz="2400" dirty="0">
                <a:latin typeface="Arial" panose="020B0604020202020204" pitchFamily="34"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的个数相同。</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62706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符号三角形</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C00000"/>
              </a:solidFill>
              <a:effectLst/>
              <a:uLnTx/>
              <a:uFillTx/>
              <a:latin typeface="+mj-lt"/>
              <a:ea typeface="+mj-ea"/>
              <a:cs typeface="+mj-cs"/>
            </a:endParaRPr>
          </a:p>
        </p:txBody>
      </p:sp>
      <p:sp>
        <p:nvSpPr>
          <p:cNvPr id="294916"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46084" name="Text Box 5"/>
          <p:cNvSpPr txBox="1"/>
          <p:nvPr/>
        </p:nvSpPr>
        <p:spPr>
          <a:xfrm>
            <a:off x="6948488" y="2373313"/>
            <a:ext cx="1155700" cy="120015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a:t>
            </a:r>
            <a:endParaRPr lang="zh-CN" altLang="en-US" sz="2400" b="1" dirty="0">
              <a:solidFill>
                <a:srgbClr val="000000"/>
              </a:solidFill>
              <a:latin typeface="Arial" panose="020B0604020202020204" pitchFamily="34" charset="0"/>
              <a:ea typeface="楷体_GB2312" pitchFamily="49" charset="-122"/>
            </a:endParaRPr>
          </a:p>
        </p:txBody>
      </p:sp>
      <p:pic>
        <p:nvPicPr>
          <p:cNvPr id="46085" name="Picture 2"/>
          <p:cNvPicPr>
            <a:picLocks noChangeAspect="1"/>
          </p:cNvPicPr>
          <p:nvPr/>
        </p:nvPicPr>
        <p:blipFill>
          <a:blip r:embed="rId1"/>
          <a:stretch>
            <a:fillRect/>
          </a:stretch>
        </p:blipFill>
        <p:spPr>
          <a:xfrm>
            <a:off x="468313" y="1377950"/>
            <a:ext cx="3467100" cy="4133850"/>
          </a:xfrm>
          <a:prstGeom prst="rect">
            <a:avLst/>
          </a:prstGeom>
          <a:noFill/>
          <a:ln w="6350">
            <a:noFill/>
          </a:ln>
        </p:spPr>
      </p:pic>
      <p:sp>
        <p:nvSpPr>
          <p:cNvPr id="46086" name="Text Box 5"/>
          <p:cNvSpPr txBox="1"/>
          <p:nvPr/>
        </p:nvSpPr>
        <p:spPr>
          <a:xfrm>
            <a:off x="4932363" y="2373313"/>
            <a:ext cx="1155700" cy="120015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a:t>
            </a:r>
            <a:endParaRPr lang="zh-CN" altLang="en-US" sz="2400" b="1" dirty="0">
              <a:solidFill>
                <a:srgbClr val="000000"/>
              </a:solidFill>
              <a:latin typeface="Arial" panose="020B0604020202020204" pitchFamily="34" charset="0"/>
              <a:ea typeface="楷体_GB2312" pitchFamily="49" charset="-122"/>
            </a:endParaRPr>
          </a:p>
        </p:txBody>
      </p:sp>
      <p:sp>
        <p:nvSpPr>
          <p:cNvPr id="46087" name="Text Box 5"/>
          <p:cNvSpPr txBox="1"/>
          <p:nvPr/>
        </p:nvSpPr>
        <p:spPr>
          <a:xfrm>
            <a:off x="4932363" y="4275138"/>
            <a:ext cx="1155700" cy="120015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a:t>
            </a:r>
            <a:endParaRPr lang="zh-CN" altLang="en-US" sz="2400" b="1" dirty="0">
              <a:solidFill>
                <a:srgbClr val="000000"/>
              </a:solidFill>
              <a:latin typeface="Arial" panose="020B0604020202020204" pitchFamily="34" charset="0"/>
              <a:ea typeface="楷体_GB2312" pitchFamily="49" charset="-122"/>
            </a:endParaRPr>
          </a:p>
        </p:txBody>
      </p:sp>
      <p:sp>
        <p:nvSpPr>
          <p:cNvPr id="46088" name="Text Box 5"/>
          <p:cNvSpPr txBox="1"/>
          <p:nvPr/>
        </p:nvSpPr>
        <p:spPr>
          <a:xfrm>
            <a:off x="7024688" y="4244975"/>
            <a:ext cx="1003300" cy="120015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   +</a:t>
            </a:r>
            <a:endParaRPr lang="en-US" altLang="zh-CN" sz="2400" b="1" dirty="0">
              <a:solidFill>
                <a:srgbClr val="000000"/>
              </a:solidFill>
              <a:latin typeface="Arial" panose="020B0604020202020204" pitchFamily="34" charset="0"/>
              <a:ea typeface="楷体_GB2312" pitchFamily="49" charset="-122"/>
            </a:endParaRPr>
          </a:p>
          <a:p>
            <a:pPr marL="0" lvl="0" indent="0" algn="ctr" eaLnBrk="1" hangingPunct="1">
              <a:spcBef>
                <a:spcPct val="0"/>
              </a:spcBef>
              <a:buNone/>
            </a:pPr>
            <a:r>
              <a:rPr lang="en-US" altLang="zh-CN" sz="2400" b="1" dirty="0">
                <a:solidFill>
                  <a:srgbClr val="000000"/>
                </a:solidFill>
                <a:latin typeface="Arial" panose="020B0604020202020204" pitchFamily="34" charset="0"/>
                <a:ea typeface="楷体_GB2312" pitchFamily="49" charset="-122"/>
              </a:rPr>
              <a:t>+</a:t>
            </a:r>
            <a:endParaRPr lang="zh-CN" altLang="en-US" sz="2400" b="1" dirty="0">
              <a:solidFill>
                <a:srgbClr val="000000"/>
              </a:solidFill>
              <a:latin typeface="Arial" panose="020B0604020202020204" pitchFamily="34" charset="0"/>
              <a:ea typeface="楷体_GB2312" pitchFamily="49" charset="-122"/>
            </a:endParaRPr>
          </a:p>
        </p:txBody>
      </p:sp>
      <p:sp>
        <p:nvSpPr>
          <p:cNvPr id="46089" name="TextBox 1"/>
          <p:cNvSpPr txBox="1"/>
          <p:nvPr/>
        </p:nvSpPr>
        <p:spPr>
          <a:xfrm>
            <a:off x="5076825" y="1557338"/>
            <a:ext cx="1947863"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n = 3</a:t>
            </a:r>
            <a:r>
              <a:rPr lang="zh-CN" altLang="en-US" sz="2400" dirty="0">
                <a:latin typeface="Arial" panose="020B0604020202020204" pitchFamily="34" charset="0"/>
                <a:ea typeface="楷体_GB2312" pitchFamily="49" charset="-122"/>
              </a:rPr>
              <a:t>时情况：</a:t>
            </a: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26085" y="1701165"/>
            <a:ext cx="8291830" cy="44215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a:off x="126365" y="476885"/>
            <a:ext cx="8891270" cy="4667250"/>
          </a:xfrm>
          <a:prstGeom prst="rect">
            <a:avLst/>
          </a:prstGeom>
        </p:spPr>
      </p:pic>
      <p:pic>
        <p:nvPicPr>
          <p:cNvPr id="5" name="图片 4"/>
          <p:cNvPicPr>
            <a:picLocks noChangeAspect="1"/>
          </p:cNvPicPr>
          <p:nvPr/>
        </p:nvPicPr>
        <p:blipFill>
          <a:blip r:embed="rId2"/>
          <a:stretch>
            <a:fillRect/>
          </a:stretch>
        </p:blipFill>
        <p:spPr>
          <a:xfrm>
            <a:off x="971550" y="4725670"/>
            <a:ext cx="5852795" cy="205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38"/>
          <p:cNvSpPr>
            <a:spLocks noGrp="1"/>
          </p:cNvSpPr>
          <p:nvPr>
            <p:ph type="title"/>
          </p:nvPr>
        </p:nvSpPr>
        <p:spPr/>
        <p:txBody>
          <a:bodyPr vert="horz" wrap="square" lIns="91440" tIns="45720" rIns="91440" bIns="45720" anchor="ctr" anchorCtr="0"/>
          <a:p>
            <a:pPr eaLnBrk="1" hangingPunct="1"/>
            <a:r>
              <a:rPr lang="en-US" altLang="zh-CN" sz="4000" dirty="0"/>
              <a:t>n</a:t>
            </a:r>
            <a:r>
              <a:rPr lang="zh-CN" altLang="en-US" sz="4000" dirty="0"/>
              <a:t>后问题</a:t>
            </a:r>
            <a:r>
              <a:rPr lang="en-US" altLang="zh-CN" sz="4000" dirty="0"/>
              <a:t>(n Queens Puzzle)</a:t>
            </a:r>
            <a:endParaRPr lang="en-US" altLang="zh-CN" sz="4000" dirty="0"/>
          </a:p>
        </p:txBody>
      </p:sp>
      <p:sp>
        <p:nvSpPr>
          <p:cNvPr id="48131" name="Rectangle 39"/>
          <p:cNvSpPr>
            <a:spLocks noGrp="1"/>
          </p:cNvSpPr>
          <p:nvPr>
            <p:ph idx="1"/>
          </p:nvPr>
        </p:nvSpPr>
        <p:spPr>
          <a:xfrm>
            <a:off x="685800" y="1617663"/>
            <a:ext cx="7772400" cy="4114800"/>
          </a:xfrm>
        </p:spPr>
        <p:txBody>
          <a:bodyPr vert="horz" wrap="square" lIns="91440" tIns="45720" rIns="91440" bIns="45720" anchor="t" anchorCtr="0"/>
          <a:p>
            <a:pPr eaLnBrk="1" hangingPunct="1"/>
            <a:r>
              <a:rPr lang="zh-CN" altLang="en-US" sz="2400" dirty="0"/>
              <a:t>在</a:t>
            </a:r>
            <a:r>
              <a:rPr lang="en-US" altLang="zh-CN" sz="2400" dirty="0"/>
              <a:t>n×n</a:t>
            </a:r>
            <a:r>
              <a:rPr lang="zh-CN" altLang="en-US" sz="2400" dirty="0"/>
              <a:t>格的棋盘上放置彼此不受攻击的</a:t>
            </a:r>
            <a:r>
              <a:rPr lang="en-US" altLang="zh-CN" sz="2400" dirty="0"/>
              <a:t>n</a:t>
            </a:r>
            <a:r>
              <a:rPr lang="zh-CN" altLang="en-US" sz="2400" dirty="0"/>
              <a:t>个皇后。按照国际象棋的规则，皇后可以攻击与之处在同一行或同一列或同一斜线上的棋子。</a:t>
            </a:r>
            <a:r>
              <a:rPr lang="en-US" altLang="zh-CN" sz="2400" dirty="0"/>
              <a:t>n</a:t>
            </a:r>
            <a:r>
              <a:rPr lang="zh-CN" altLang="en-US" sz="2400" dirty="0"/>
              <a:t>后问题等价于在</a:t>
            </a:r>
            <a:r>
              <a:rPr lang="en-US" altLang="zh-CN" sz="2400" dirty="0"/>
              <a:t>n×n</a:t>
            </a:r>
            <a:r>
              <a:rPr lang="zh-CN" altLang="en-US" sz="2400" dirty="0"/>
              <a:t>格的棋盘上放置</a:t>
            </a:r>
            <a:r>
              <a:rPr lang="en-US" altLang="zh-CN" sz="2400" dirty="0"/>
              <a:t>n</a:t>
            </a:r>
            <a:r>
              <a:rPr lang="zh-CN" altLang="en-US" sz="2400" dirty="0"/>
              <a:t>个皇后，任何</a:t>
            </a:r>
            <a:r>
              <a:rPr lang="en-US" altLang="zh-CN" sz="2400" dirty="0"/>
              <a:t>2</a:t>
            </a:r>
            <a:r>
              <a:rPr lang="zh-CN" altLang="en-US" sz="2400" dirty="0"/>
              <a:t>个皇后不放在同一行或同一列或同一斜线上。</a:t>
            </a:r>
            <a:endParaRPr lang="zh-CN" altLang="en-US" sz="2400" dirty="0"/>
          </a:p>
          <a:p>
            <a:pPr eaLnBrk="1" hangingPunct="1"/>
            <a:r>
              <a:rPr lang="zh-CN" altLang="en-US" sz="2400" dirty="0"/>
              <a:t>令向量</a:t>
            </a:r>
            <a:r>
              <a:rPr lang="en-US" altLang="zh-CN" sz="2400" dirty="0"/>
              <a:t>x={x1, x2, x3, x4}</a:t>
            </a:r>
            <a:r>
              <a:rPr lang="zh-CN" altLang="en-US" sz="2400" dirty="0"/>
              <a:t>表示皇后的布局，</a:t>
            </a:r>
            <a:r>
              <a:rPr lang="en-US" altLang="zh-CN" sz="2400" dirty="0"/>
              <a:t>xi</a:t>
            </a:r>
            <a:r>
              <a:rPr lang="zh-CN" altLang="en-US" sz="2400" dirty="0"/>
              <a:t>表示第</a:t>
            </a:r>
            <a:r>
              <a:rPr lang="en-US" altLang="zh-CN" sz="2400" dirty="0"/>
              <a:t>i</a:t>
            </a:r>
            <a:r>
              <a:rPr lang="zh-CN" altLang="en-US" sz="2400" dirty="0"/>
              <a:t>行皇后的列位置，取值范围</a:t>
            </a:r>
            <a:r>
              <a:rPr lang="en-US" altLang="zh-CN" sz="2400" dirty="0"/>
              <a:t>{1,2,3,4}</a:t>
            </a:r>
            <a:r>
              <a:rPr lang="zh-CN" altLang="en-US" sz="2400" dirty="0"/>
              <a:t>。</a:t>
            </a:r>
            <a:endParaRPr lang="zh-CN" altLang="en-US" sz="2400" dirty="0"/>
          </a:p>
          <a:p>
            <a:pPr lvl="1" eaLnBrk="1" hangingPunct="1"/>
            <a:r>
              <a:rPr lang="zh-CN" altLang="en-US" sz="2000" dirty="0"/>
              <a:t>右图的解向量为</a:t>
            </a:r>
            <a:r>
              <a:rPr lang="en-US" altLang="zh-CN" sz="2000" dirty="0"/>
              <a:t>x={2,4,3,1}</a:t>
            </a:r>
            <a:r>
              <a:rPr lang="zh-CN" altLang="en-US" sz="2000" dirty="0"/>
              <a:t>，无效布局</a:t>
            </a:r>
            <a:endParaRPr lang="zh-CN" altLang="en-US" sz="2000" dirty="0"/>
          </a:p>
        </p:txBody>
      </p:sp>
      <p:graphicFrame>
        <p:nvGraphicFramePr>
          <p:cNvPr id="36898" name="Group 34"/>
          <p:cNvGraphicFramePr>
            <a:graphicFrameLocks noGrp="1"/>
          </p:cNvGraphicFramePr>
          <p:nvPr>
            <p:ph sz="half" idx="1"/>
          </p:nvPr>
        </p:nvGraphicFramePr>
        <p:xfrm>
          <a:off x="6229350" y="4197350"/>
          <a:ext cx="2303463" cy="2255839"/>
        </p:xfrm>
        <a:graphic>
          <a:graphicData uri="http://schemas.openxmlformats.org/drawingml/2006/table">
            <a:tbl>
              <a:tblPr/>
              <a:tblGrid>
                <a:gridCol w="576263"/>
                <a:gridCol w="576262"/>
                <a:gridCol w="574675"/>
                <a:gridCol w="576263"/>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Q</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Q</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Q</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Q</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3" name="直接连接符 2"/>
          <p:cNvCxnSpPr/>
          <p:nvPr/>
        </p:nvCxnSpPr>
        <p:spPr>
          <a:xfrm flipH="1">
            <a:off x="6659563" y="4437063"/>
            <a:ext cx="2089150" cy="1871662"/>
          </a:xfrm>
          <a:prstGeom prst="line">
            <a:avLst/>
          </a:prstGeom>
          <a:ln w="25400" cap="flat" cmpd="sng">
            <a:solidFill>
              <a:srgbClr val="C00000"/>
            </a:solidFill>
            <a:prstDash val="sysDot"/>
            <a:headEnd type="none" w="med" len="med"/>
            <a:tailEnd type="none" w="med" len="med"/>
          </a:ln>
        </p:spPr>
      </p:cxn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917065"/>
            <a:ext cx="7772400" cy="40963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998345"/>
            <a:ext cx="7772400" cy="4079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p:txBody>
          <a:bodyPr vert="horz" wrap="square" lIns="91440" tIns="45720" rIns="91440" bIns="45720" anchor="ctr" anchorCtr="0"/>
          <a:p>
            <a:pPr eaLnBrk="1" hangingPunct="1"/>
            <a:r>
              <a:rPr lang="zh-CN" altLang="en-US" sz="4000" dirty="0"/>
              <a:t>树搜索策略（</a:t>
            </a:r>
            <a:r>
              <a:rPr lang="en-US" altLang="zh-CN" sz="4000" dirty="0"/>
              <a:t>Tree searching strategy</a:t>
            </a:r>
            <a:r>
              <a:rPr lang="zh-CN" altLang="en-US" sz="4000" dirty="0"/>
              <a:t>）</a:t>
            </a:r>
            <a:endParaRPr lang="zh-CN" altLang="en-US" sz="4000" dirty="0"/>
          </a:p>
        </p:txBody>
      </p:sp>
      <p:sp>
        <p:nvSpPr>
          <p:cNvPr id="1024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在许多真实世界的问题中，有些问题不存在用穷尽搜索之外的方法来解决问题的算法，由此产生了系统化搜索技术，将搜索空间尽可能的减少。</a:t>
            </a:r>
            <a:endParaRPr kumimoji="1" lang="zh-CN" altLang="en-US" sz="2400" b="0" i="0" u="none" strike="noStrike" kern="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400" b="0" i="0" u="sng" strike="noStrike" kern="0" cap="none" spc="0" normalizeH="0" baseline="0" noProof="0" dirty="0" smtClean="0">
                <a:ln>
                  <a:noFill/>
                </a:ln>
                <a:solidFill>
                  <a:schemeClr val="tx1"/>
                </a:solidFill>
                <a:effectLst/>
                <a:uLnTx/>
                <a:uFillTx/>
                <a:latin typeface="+mn-ea"/>
                <a:ea typeface="+mn-ea"/>
                <a:cs typeface="+mn-cs"/>
              </a:rPr>
              <a:t>有组织</a:t>
            </a:r>
            <a:r>
              <a:rPr kumimoji="1" lang="zh-CN" altLang="en-US" sz="2400" b="0" i="0" u="none" strike="noStrike" kern="0" cap="none" spc="0" normalizeH="0" baseline="0" noProof="0" dirty="0" smtClean="0">
                <a:ln>
                  <a:noFill/>
                </a:ln>
                <a:solidFill>
                  <a:schemeClr val="tx1"/>
                </a:solidFill>
                <a:effectLst/>
                <a:uLnTx/>
                <a:uFillTx/>
                <a:latin typeface="+mn-ea"/>
                <a:ea typeface="+mn-ea"/>
                <a:cs typeface="+mn-cs"/>
              </a:rPr>
              <a:t>的穷尽搜索</a:t>
            </a:r>
            <a:endParaRPr kumimoji="1" lang="zh-CN" altLang="en-US" sz="2400" b="0" i="0" u="none" strike="noStrike" kern="0" cap="none" spc="0" normalizeH="0" baseline="0" noProof="0" dirty="0" smtClean="0">
              <a:ln>
                <a:noFill/>
              </a:ln>
              <a:solidFill>
                <a:schemeClr val="tx1"/>
              </a:solidFill>
              <a:effectLst/>
              <a:uLnTx/>
              <a:uFillTx/>
              <a:latin typeface="+mn-ea"/>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en-US" altLang="zh-CN" sz="2400" b="0" i="0" u="none" strike="noStrike" kern="0" cap="none" spc="0" normalizeH="0" baseline="0" noProof="0" dirty="0" smtClean="0">
                <a:ln>
                  <a:noFill/>
                </a:ln>
                <a:solidFill>
                  <a:schemeClr val="tx1"/>
                </a:solidFill>
                <a:effectLst/>
                <a:uLnTx/>
                <a:uFillTx/>
                <a:latin typeface="+mn-ea"/>
                <a:ea typeface="+mn-ea"/>
              </a:rPr>
              <a:t>Depth-first search</a:t>
            </a:r>
            <a:r>
              <a:rPr kumimoji="1" lang="zh-CN" altLang="en-US" sz="2400" b="0" i="0" u="none" strike="noStrike" kern="0" cap="none" spc="0" normalizeH="0" baseline="0" noProof="0" dirty="0" smtClean="0">
                <a:ln>
                  <a:noFill/>
                </a:ln>
                <a:solidFill>
                  <a:schemeClr val="tx1"/>
                </a:solidFill>
                <a:effectLst/>
                <a:uLnTx/>
                <a:uFillTx/>
                <a:latin typeface="+mn-ea"/>
                <a:ea typeface="+mn-ea"/>
              </a:rPr>
              <a:t>：</a:t>
            </a:r>
            <a:r>
              <a:rPr kumimoji="1" lang="zh-CN" altLang="en-US" sz="2400" b="0" i="0" u="none" strike="noStrike" kern="0" cap="none" spc="0" normalizeH="0" baseline="0" noProof="0" dirty="0" smtClean="0">
                <a:ln>
                  <a:noFill/>
                </a:ln>
                <a:solidFill>
                  <a:srgbClr val="C00000"/>
                </a:solidFill>
                <a:effectLst/>
                <a:uLnTx/>
                <a:uFillTx/>
                <a:latin typeface="+mn-ea"/>
                <a:ea typeface="+mn-ea"/>
              </a:rPr>
              <a:t>回溯法</a:t>
            </a:r>
            <a:r>
              <a:rPr kumimoji="1" lang="en-US" altLang="zh-CN" sz="2400" b="0" i="0" u="none" strike="noStrike" kern="0" cap="none" spc="0" normalizeH="0" baseline="0" noProof="0" dirty="0" smtClean="0">
                <a:ln>
                  <a:noFill/>
                </a:ln>
                <a:solidFill>
                  <a:srgbClr val="C00000"/>
                </a:solidFill>
                <a:effectLst/>
                <a:uLnTx/>
                <a:uFillTx/>
                <a:latin typeface="+mn-ea"/>
                <a:ea typeface="+mn-ea"/>
              </a:rPr>
              <a:t>Backtrack</a:t>
            </a:r>
            <a:endParaRPr kumimoji="1" lang="en-US" altLang="zh-CN" sz="2400" b="0" i="0" u="none" strike="noStrike" kern="0" cap="none" spc="0" normalizeH="0" baseline="0" noProof="0" dirty="0" smtClean="0">
              <a:ln>
                <a:noFill/>
              </a:ln>
              <a:solidFill>
                <a:srgbClr val="C00000"/>
              </a:solidFill>
              <a:effectLst/>
              <a:uLnTx/>
              <a:uFillTx/>
              <a:latin typeface="+mn-ea"/>
              <a:ea typeface="+mn-ea"/>
            </a:endParaRPr>
          </a:p>
          <a:p>
            <a:pPr marL="742950" marR="0" lvl="1" indent="-285750" algn="l" defTabSz="914400" rtl="0" eaLnBrk="1" fontAlgn="base" latinLnBrk="0" hangingPunct="1">
              <a:lnSpc>
                <a:spcPct val="100000"/>
              </a:lnSpc>
              <a:spcBef>
                <a:spcPct val="20000"/>
              </a:spcBef>
              <a:spcAft>
                <a:spcPct val="0"/>
              </a:spcAft>
              <a:buClrTx/>
              <a:buSzTx/>
              <a:buFontTx/>
              <a:buChar char="–"/>
              <a:defRPr/>
            </a:pPr>
            <a:r>
              <a:rPr kumimoji="1" lang="en-US" altLang="zh-CN" sz="2400" b="0" i="0" u="none" strike="noStrike" kern="0" cap="none" spc="0" normalizeH="0" baseline="0" noProof="0" dirty="0" smtClean="0">
                <a:ln>
                  <a:noFill/>
                </a:ln>
                <a:solidFill>
                  <a:schemeClr val="tx1"/>
                </a:solidFill>
                <a:effectLst/>
                <a:uLnTx/>
                <a:uFillTx/>
                <a:latin typeface="+mn-ea"/>
                <a:ea typeface="+mn-ea"/>
              </a:rPr>
              <a:t>Breadth-first search</a:t>
            </a:r>
            <a:r>
              <a:rPr kumimoji="1" lang="zh-CN" altLang="en-US" sz="2400" b="0" i="0" u="none" strike="noStrike" kern="0" cap="none" spc="0" normalizeH="0" baseline="0" noProof="0" dirty="0" smtClean="0">
                <a:ln>
                  <a:noFill/>
                </a:ln>
                <a:solidFill>
                  <a:schemeClr val="tx1"/>
                </a:solidFill>
                <a:effectLst/>
                <a:uLnTx/>
                <a:uFillTx/>
                <a:latin typeface="+mn-ea"/>
                <a:ea typeface="+mn-ea"/>
              </a:rPr>
              <a:t>：</a:t>
            </a:r>
            <a:r>
              <a:rPr kumimoji="1" lang="zh-CN" altLang="en-US" sz="2400" b="0" i="0" u="none" strike="noStrike" kern="0" cap="none" spc="0" normalizeH="0" baseline="0" noProof="0" dirty="0" smtClean="0">
                <a:ln>
                  <a:noFill/>
                </a:ln>
                <a:solidFill>
                  <a:srgbClr val="C00000"/>
                </a:solidFill>
                <a:effectLst/>
                <a:uLnTx/>
                <a:uFillTx/>
                <a:latin typeface="+mn-ea"/>
                <a:ea typeface="+mn-ea"/>
              </a:rPr>
              <a:t>分支限界法</a:t>
            </a:r>
            <a:r>
              <a:rPr kumimoji="1" lang="en-US" altLang="zh-CN" sz="2400" b="0" i="0" u="none" strike="noStrike" kern="0" cap="none" spc="0" normalizeH="0" baseline="0" noProof="0" dirty="0" err="1" smtClean="0">
                <a:ln>
                  <a:noFill/>
                </a:ln>
                <a:solidFill>
                  <a:srgbClr val="C00000"/>
                </a:solidFill>
                <a:effectLst/>
                <a:uLnTx/>
                <a:uFillTx/>
                <a:latin typeface="+mn-ea"/>
                <a:ea typeface="+mn-ea"/>
              </a:rPr>
              <a:t>Branch&amp;Bound</a:t>
            </a:r>
            <a:endParaRPr kumimoji="1" lang="en-US" altLang="zh-CN" sz="2400" b="0" i="0" u="none" strike="noStrike" kern="0" cap="none" spc="0" normalizeH="0" baseline="0" noProof="0" dirty="0" smtClean="0">
              <a:ln>
                <a:noFill/>
              </a:ln>
              <a:solidFill>
                <a:srgbClr val="C00000"/>
              </a:solidFill>
              <a:effectLst/>
              <a:uLnTx/>
              <a:uFillTx/>
              <a:latin typeface="+mn-ea"/>
              <a:ea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986280"/>
            <a:ext cx="7772400" cy="410400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698500"/>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n</a:t>
            </a: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后</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296964"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49156" name="Text Box 5"/>
          <p:cNvSpPr txBox="1"/>
          <p:nvPr/>
        </p:nvSpPr>
        <p:spPr>
          <a:xfrm>
            <a:off x="250825" y="1373188"/>
            <a:ext cx="8496300" cy="8318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后问题等价于在</a:t>
            </a:r>
            <a:r>
              <a:rPr lang="en-US" altLang="zh-CN" sz="2400" dirty="0">
                <a:latin typeface="Arial" panose="020B0604020202020204" pitchFamily="34" charset="0"/>
                <a:ea typeface="楷体_GB2312" pitchFamily="49" charset="-122"/>
              </a:rPr>
              <a:t>n×n</a:t>
            </a:r>
            <a:r>
              <a:rPr lang="zh-CN" altLang="en-US" sz="2400" dirty="0">
                <a:latin typeface="Arial" panose="020B0604020202020204" pitchFamily="34" charset="0"/>
                <a:ea typeface="楷体_GB2312" pitchFamily="49" charset="-122"/>
              </a:rPr>
              <a:t>格的棋盘上放置</a:t>
            </a:r>
            <a:r>
              <a:rPr lang="en-US" altLang="zh-CN" sz="2400" dirty="0">
                <a:latin typeface="Arial" panose="020B0604020202020204" pitchFamily="34" charset="0"/>
                <a:ea typeface="楷体_GB2312" pitchFamily="49" charset="-122"/>
              </a:rPr>
              <a:t>n</a:t>
            </a:r>
            <a:r>
              <a:rPr lang="zh-CN" altLang="en-US" sz="2400" dirty="0">
                <a:latin typeface="Arial" panose="020B0604020202020204" pitchFamily="34" charset="0"/>
                <a:ea typeface="楷体_GB2312" pitchFamily="49" charset="-122"/>
              </a:rPr>
              <a:t>个皇后，任何</a:t>
            </a:r>
            <a:r>
              <a:rPr lang="en-US" altLang="zh-CN" sz="2400" dirty="0">
                <a:latin typeface="Arial" panose="020B0604020202020204" pitchFamily="34" charset="0"/>
                <a:ea typeface="楷体_GB2312" pitchFamily="49" charset="-122"/>
              </a:rPr>
              <a:t>2</a:t>
            </a:r>
            <a:r>
              <a:rPr lang="zh-CN" altLang="en-US" sz="2400" dirty="0">
                <a:latin typeface="Arial" panose="020B0604020202020204" pitchFamily="34" charset="0"/>
                <a:ea typeface="楷体_GB2312" pitchFamily="49" charset="-122"/>
              </a:rPr>
              <a:t>个皇后不放在同一行或同一列或同一斜线上。</a:t>
            </a:r>
            <a:endParaRPr lang="zh-CN" altLang="en-US" sz="2400" dirty="0">
              <a:latin typeface="Arial" panose="020B0604020202020204" pitchFamily="34" charset="0"/>
              <a:ea typeface="楷体_GB2312" pitchFamily="49" charset="-122"/>
            </a:endParaRPr>
          </a:p>
        </p:txBody>
      </p:sp>
      <p:grpSp>
        <p:nvGrpSpPr>
          <p:cNvPr id="49157" name="Group 38"/>
          <p:cNvGrpSpPr/>
          <p:nvPr/>
        </p:nvGrpSpPr>
        <p:grpSpPr>
          <a:xfrm>
            <a:off x="1979613" y="2492375"/>
            <a:ext cx="4598987" cy="4000500"/>
            <a:chOff x="1282" y="1724"/>
            <a:chExt cx="2897" cy="2520"/>
          </a:xfrm>
        </p:grpSpPr>
        <p:sp>
          <p:nvSpPr>
            <p:cNvPr id="49158" name="Rectangle 6"/>
            <p:cNvSpPr/>
            <p:nvPr/>
          </p:nvSpPr>
          <p:spPr>
            <a:xfrm>
              <a:off x="1617" y="1728"/>
              <a:ext cx="2544" cy="2208"/>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49159" name="Line 7"/>
            <p:cNvSpPr/>
            <p:nvPr/>
          </p:nvSpPr>
          <p:spPr>
            <a:xfrm flipV="1">
              <a:off x="1616" y="2864"/>
              <a:ext cx="2544" cy="0"/>
            </a:xfrm>
            <a:prstGeom prst="line">
              <a:avLst/>
            </a:prstGeom>
            <a:ln w="19050" cap="flat" cmpd="sng">
              <a:solidFill>
                <a:schemeClr val="tx1"/>
              </a:solidFill>
              <a:prstDash val="solid"/>
              <a:headEnd type="none" w="med" len="med"/>
              <a:tailEnd type="none" w="med" len="med"/>
            </a:ln>
          </p:spPr>
        </p:sp>
        <p:sp>
          <p:nvSpPr>
            <p:cNvPr id="49160" name="Line 8"/>
            <p:cNvSpPr/>
            <p:nvPr/>
          </p:nvSpPr>
          <p:spPr>
            <a:xfrm>
              <a:off x="2888" y="1732"/>
              <a:ext cx="0" cy="2208"/>
            </a:xfrm>
            <a:prstGeom prst="line">
              <a:avLst/>
            </a:prstGeom>
            <a:ln w="19050" cap="flat" cmpd="sng">
              <a:solidFill>
                <a:schemeClr val="tx1"/>
              </a:solidFill>
              <a:prstDash val="solid"/>
              <a:headEnd type="none" w="med" len="med"/>
              <a:tailEnd type="none" w="med" len="med"/>
            </a:ln>
          </p:spPr>
        </p:sp>
        <p:sp>
          <p:nvSpPr>
            <p:cNvPr id="49161" name="Line 9"/>
            <p:cNvSpPr/>
            <p:nvPr/>
          </p:nvSpPr>
          <p:spPr>
            <a:xfrm flipV="1">
              <a:off x="1621" y="3152"/>
              <a:ext cx="2544" cy="0"/>
            </a:xfrm>
            <a:prstGeom prst="line">
              <a:avLst/>
            </a:prstGeom>
            <a:ln w="19050" cap="flat" cmpd="sng">
              <a:solidFill>
                <a:schemeClr val="tx1"/>
              </a:solidFill>
              <a:prstDash val="solid"/>
              <a:headEnd type="none" w="med" len="med"/>
              <a:tailEnd type="none" w="med" len="med"/>
            </a:ln>
          </p:spPr>
        </p:sp>
        <p:sp>
          <p:nvSpPr>
            <p:cNvPr id="49162" name="Line 10"/>
            <p:cNvSpPr/>
            <p:nvPr/>
          </p:nvSpPr>
          <p:spPr>
            <a:xfrm flipV="1">
              <a:off x="1619" y="3414"/>
              <a:ext cx="2544" cy="0"/>
            </a:xfrm>
            <a:prstGeom prst="line">
              <a:avLst/>
            </a:prstGeom>
            <a:ln w="19050" cap="flat" cmpd="sng">
              <a:solidFill>
                <a:schemeClr val="tx1"/>
              </a:solidFill>
              <a:prstDash val="solid"/>
              <a:headEnd type="none" w="med" len="med"/>
              <a:tailEnd type="none" w="med" len="med"/>
            </a:ln>
          </p:spPr>
        </p:sp>
        <p:sp>
          <p:nvSpPr>
            <p:cNvPr id="49163" name="Line 11"/>
            <p:cNvSpPr/>
            <p:nvPr/>
          </p:nvSpPr>
          <p:spPr>
            <a:xfrm flipV="1">
              <a:off x="1621" y="3677"/>
              <a:ext cx="2544" cy="0"/>
            </a:xfrm>
            <a:prstGeom prst="line">
              <a:avLst/>
            </a:prstGeom>
            <a:ln w="19050" cap="flat" cmpd="sng">
              <a:solidFill>
                <a:schemeClr val="tx1"/>
              </a:solidFill>
              <a:prstDash val="solid"/>
              <a:headEnd type="none" w="med" len="med"/>
              <a:tailEnd type="none" w="med" len="med"/>
            </a:ln>
          </p:spPr>
        </p:sp>
        <p:sp>
          <p:nvSpPr>
            <p:cNvPr id="49164" name="Line 12"/>
            <p:cNvSpPr/>
            <p:nvPr/>
          </p:nvSpPr>
          <p:spPr>
            <a:xfrm flipV="1">
              <a:off x="1620" y="2604"/>
              <a:ext cx="2544" cy="0"/>
            </a:xfrm>
            <a:prstGeom prst="line">
              <a:avLst/>
            </a:prstGeom>
            <a:ln w="19050" cap="flat" cmpd="sng">
              <a:solidFill>
                <a:schemeClr val="tx1"/>
              </a:solidFill>
              <a:prstDash val="solid"/>
              <a:headEnd type="none" w="med" len="med"/>
              <a:tailEnd type="none" w="med" len="med"/>
            </a:ln>
          </p:spPr>
        </p:sp>
        <p:sp>
          <p:nvSpPr>
            <p:cNvPr id="49165" name="Line 13"/>
            <p:cNvSpPr/>
            <p:nvPr/>
          </p:nvSpPr>
          <p:spPr>
            <a:xfrm flipV="1">
              <a:off x="1624" y="2048"/>
              <a:ext cx="2544" cy="0"/>
            </a:xfrm>
            <a:prstGeom prst="line">
              <a:avLst/>
            </a:prstGeom>
            <a:ln w="19050" cap="flat" cmpd="sng">
              <a:solidFill>
                <a:schemeClr val="tx1"/>
              </a:solidFill>
              <a:prstDash val="solid"/>
              <a:headEnd type="none" w="med" len="med"/>
              <a:tailEnd type="none" w="med" len="med"/>
            </a:ln>
          </p:spPr>
        </p:sp>
        <p:sp>
          <p:nvSpPr>
            <p:cNvPr id="49166" name="Line 14"/>
            <p:cNvSpPr/>
            <p:nvPr/>
          </p:nvSpPr>
          <p:spPr>
            <a:xfrm flipV="1">
              <a:off x="1624" y="2336"/>
              <a:ext cx="2544" cy="0"/>
            </a:xfrm>
            <a:prstGeom prst="line">
              <a:avLst/>
            </a:prstGeom>
            <a:ln w="19050" cap="flat" cmpd="sng">
              <a:solidFill>
                <a:schemeClr val="tx1"/>
              </a:solidFill>
              <a:prstDash val="solid"/>
              <a:headEnd type="none" w="med" len="med"/>
              <a:tailEnd type="none" w="med" len="med"/>
            </a:ln>
          </p:spPr>
        </p:sp>
        <p:sp>
          <p:nvSpPr>
            <p:cNvPr id="49167" name="Line 15"/>
            <p:cNvSpPr/>
            <p:nvPr/>
          </p:nvSpPr>
          <p:spPr>
            <a:xfrm>
              <a:off x="1918" y="1724"/>
              <a:ext cx="0" cy="2208"/>
            </a:xfrm>
            <a:prstGeom prst="line">
              <a:avLst/>
            </a:prstGeom>
            <a:ln w="19050" cap="flat" cmpd="sng">
              <a:solidFill>
                <a:schemeClr val="tx1"/>
              </a:solidFill>
              <a:prstDash val="solid"/>
              <a:headEnd type="none" w="med" len="med"/>
              <a:tailEnd type="none" w="med" len="med"/>
            </a:ln>
          </p:spPr>
        </p:sp>
        <p:sp>
          <p:nvSpPr>
            <p:cNvPr id="49168" name="Line 16"/>
            <p:cNvSpPr/>
            <p:nvPr/>
          </p:nvSpPr>
          <p:spPr>
            <a:xfrm>
              <a:off x="2566" y="1727"/>
              <a:ext cx="0" cy="2208"/>
            </a:xfrm>
            <a:prstGeom prst="line">
              <a:avLst/>
            </a:prstGeom>
            <a:ln w="19050" cap="flat" cmpd="sng">
              <a:solidFill>
                <a:schemeClr val="tx1"/>
              </a:solidFill>
              <a:prstDash val="solid"/>
              <a:headEnd type="none" w="med" len="med"/>
              <a:tailEnd type="none" w="med" len="med"/>
            </a:ln>
          </p:spPr>
        </p:sp>
        <p:sp>
          <p:nvSpPr>
            <p:cNvPr id="49169" name="Line 17"/>
            <p:cNvSpPr/>
            <p:nvPr/>
          </p:nvSpPr>
          <p:spPr>
            <a:xfrm>
              <a:off x="2256" y="1727"/>
              <a:ext cx="0" cy="2208"/>
            </a:xfrm>
            <a:prstGeom prst="line">
              <a:avLst/>
            </a:prstGeom>
            <a:ln w="19050" cap="flat" cmpd="sng">
              <a:solidFill>
                <a:schemeClr val="tx1"/>
              </a:solidFill>
              <a:prstDash val="solid"/>
              <a:headEnd type="none" w="med" len="med"/>
              <a:tailEnd type="none" w="med" len="med"/>
            </a:ln>
          </p:spPr>
        </p:sp>
        <p:sp>
          <p:nvSpPr>
            <p:cNvPr id="49170" name="Line 18"/>
            <p:cNvSpPr/>
            <p:nvPr/>
          </p:nvSpPr>
          <p:spPr>
            <a:xfrm>
              <a:off x="3184" y="1730"/>
              <a:ext cx="0" cy="2208"/>
            </a:xfrm>
            <a:prstGeom prst="line">
              <a:avLst/>
            </a:prstGeom>
            <a:ln w="19050" cap="flat" cmpd="sng">
              <a:solidFill>
                <a:schemeClr val="tx1"/>
              </a:solidFill>
              <a:prstDash val="solid"/>
              <a:headEnd type="none" w="med" len="med"/>
              <a:tailEnd type="none" w="med" len="med"/>
            </a:ln>
          </p:spPr>
        </p:sp>
        <p:sp>
          <p:nvSpPr>
            <p:cNvPr id="49171" name="Line 19"/>
            <p:cNvSpPr/>
            <p:nvPr/>
          </p:nvSpPr>
          <p:spPr>
            <a:xfrm>
              <a:off x="3832" y="1729"/>
              <a:ext cx="0" cy="2208"/>
            </a:xfrm>
            <a:prstGeom prst="line">
              <a:avLst/>
            </a:prstGeom>
            <a:ln w="19050" cap="flat" cmpd="sng">
              <a:solidFill>
                <a:schemeClr val="tx1"/>
              </a:solidFill>
              <a:prstDash val="solid"/>
              <a:headEnd type="none" w="med" len="med"/>
              <a:tailEnd type="none" w="med" len="med"/>
            </a:ln>
          </p:spPr>
        </p:sp>
        <p:sp>
          <p:nvSpPr>
            <p:cNvPr id="49172" name="Line 20"/>
            <p:cNvSpPr/>
            <p:nvPr/>
          </p:nvSpPr>
          <p:spPr>
            <a:xfrm>
              <a:off x="3507" y="1729"/>
              <a:ext cx="0" cy="2208"/>
            </a:xfrm>
            <a:prstGeom prst="line">
              <a:avLst/>
            </a:prstGeom>
            <a:ln w="19050" cap="flat" cmpd="sng">
              <a:solidFill>
                <a:schemeClr val="tx1"/>
              </a:solidFill>
              <a:prstDash val="solid"/>
              <a:headEnd type="none" w="med" len="med"/>
              <a:tailEnd type="none" w="med" len="med"/>
            </a:ln>
          </p:spPr>
        </p:sp>
        <p:sp>
          <p:nvSpPr>
            <p:cNvPr id="49173" name="Text Box 21"/>
            <p:cNvSpPr txBox="1"/>
            <p:nvPr/>
          </p:nvSpPr>
          <p:spPr>
            <a:xfrm>
              <a:off x="1591" y="3956"/>
              <a:ext cx="258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1    2   3   4   5   6   7   8</a:t>
              </a:r>
              <a:endParaRPr lang="ja-JP" altLang="en-US" sz="2400" dirty="0">
                <a:latin typeface="Verdana" panose="020B0604030504040204" pitchFamily="34" charset="0"/>
                <a:ea typeface="黑体" panose="02010609060101010101" pitchFamily="2" charset="-122"/>
              </a:endParaRPr>
            </a:p>
          </p:txBody>
        </p:sp>
        <p:sp>
          <p:nvSpPr>
            <p:cNvPr id="49174" name="Text Box 22"/>
            <p:cNvSpPr txBox="1"/>
            <p:nvPr/>
          </p:nvSpPr>
          <p:spPr>
            <a:xfrm>
              <a:off x="1302" y="1728"/>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1</a:t>
              </a:r>
              <a:endParaRPr lang="ja-JP" altLang="en-US" sz="2400" dirty="0">
                <a:latin typeface="Verdana" panose="020B0604030504040204" pitchFamily="34" charset="0"/>
                <a:ea typeface="黑体" panose="02010609060101010101" pitchFamily="2" charset="-122"/>
              </a:endParaRPr>
            </a:p>
          </p:txBody>
        </p:sp>
        <p:sp>
          <p:nvSpPr>
            <p:cNvPr id="49175" name="Text Box 23"/>
            <p:cNvSpPr txBox="1"/>
            <p:nvPr/>
          </p:nvSpPr>
          <p:spPr>
            <a:xfrm>
              <a:off x="1302" y="2028"/>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2</a:t>
              </a:r>
              <a:endParaRPr lang="ja-JP" altLang="en-US" sz="2400" dirty="0">
                <a:latin typeface="Verdana" panose="020B0604030504040204" pitchFamily="34" charset="0"/>
                <a:ea typeface="黑体" panose="02010609060101010101" pitchFamily="2" charset="-122"/>
              </a:endParaRPr>
            </a:p>
          </p:txBody>
        </p:sp>
        <p:sp>
          <p:nvSpPr>
            <p:cNvPr id="49176" name="Text Box 24"/>
            <p:cNvSpPr txBox="1"/>
            <p:nvPr/>
          </p:nvSpPr>
          <p:spPr>
            <a:xfrm>
              <a:off x="1298" y="2312"/>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3</a:t>
              </a:r>
              <a:endParaRPr lang="ja-JP" altLang="en-US" sz="2400" dirty="0">
                <a:latin typeface="Verdana" panose="020B0604030504040204" pitchFamily="34" charset="0"/>
                <a:ea typeface="黑体" panose="02010609060101010101" pitchFamily="2" charset="-122"/>
              </a:endParaRPr>
            </a:p>
          </p:txBody>
        </p:sp>
        <p:sp>
          <p:nvSpPr>
            <p:cNvPr id="49177" name="Text Box 25"/>
            <p:cNvSpPr txBox="1"/>
            <p:nvPr/>
          </p:nvSpPr>
          <p:spPr>
            <a:xfrm>
              <a:off x="1290" y="2588"/>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4</a:t>
              </a:r>
              <a:endParaRPr lang="ja-JP" altLang="en-US" sz="2400" dirty="0">
                <a:latin typeface="Verdana" panose="020B0604030504040204" pitchFamily="34" charset="0"/>
                <a:ea typeface="黑体" panose="02010609060101010101" pitchFamily="2" charset="-122"/>
              </a:endParaRPr>
            </a:p>
          </p:txBody>
        </p:sp>
        <p:sp>
          <p:nvSpPr>
            <p:cNvPr id="49178" name="Text Box 26"/>
            <p:cNvSpPr txBox="1"/>
            <p:nvPr/>
          </p:nvSpPr>
          <p:spPr>
            <a:xfrm>
              <a:off x="1286" y="2848"/>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5</a:t>
              </a:r>
              <a:endParaRPr lang="ja-JP" altLang="en-US" sz="2400" dirty="0">
                <a:latin typeface="Verdana" panose="020B0604030504040204" pitchFamily="34" charset="0"/>
                <a:ea typeface="黑体" panose="02010609060101010101" pitchFamily="2" charset="-122"/>
              </a:endParaRPr>
            </a:p>
          </p:txBody>
        </p:sp>
        <p:sp>
          <p:nvSpPr>
            <p:cNvPr id="49179" name="Text Box 27"/>
            <p:cNvSpPr txBox="1"/>
            <p:nvPr/>
          </p:nvSpPr>
          <p:spPr>
            <a:xfrm>
              <a:off x="1286" y="3152"/>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6</a:t>
              </a:r>
              <a:endParaRPr lang="ja-JP" altLang="en-US" sz="2400" dirty="0">
                <a:latin typeface="Verdana" panose="020B0604030504040204" pitchFamily="34" charset="0"/>
                <a:ea typeface="黑体" panose="02010609060101010101" pitchFamily="2" charset="-122"/>
              </a:endParaRPr>
            </a:p>
          </p:txBody>
        </p:sp>
        <p:sp>
          <p:nvSpPr>
            <p:cNvPr id="49180" name="Text Box 28"/>
            <p:cNvSpPr txBox="1"/>
            <p:nvPr/>
          </p:nvSpPr>
          <p:spPr>
            <a:xfrm>
              <a:off x="1282" y="3392"/>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7</a:t>
              </a:r>
              <a:endParaRPr lang="ja-JP" altLang="en-US" sz="2400" dirty="0">
                <a:latin typeface="Verdana" panose="020B0604030504040204" pitchFamily="34" charset="0"/>
                <a:ea typeface="黑体" panose="02010609060101010101" pitchFamily="2" charset="-122"/>
              </a:endParaRPr>
            </a:p>
          </p:txBody>
        </p:sp>
        <p:sp>
          <p:nvSpPr>
            <p:cNvPr id="49181" name="Text Box 29"/>
            <p:cNvSpPr txBox="1"/>
            <p:nvPr/>
          </p:nvSpPr>
          <p:spPr>
            <a:xfrm>
              <a:off x="1282" y="3652"/>
              <a:ext cx="238"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ja-JP" altLang="en-US" sz="2400" dirty="0">
                  <a:latin typeface="Verdana" panose="020B0604030504040204" pitchFamily="34" charset="0"/>
                  <a:ea typeface="黑体" panose="02010609060101010101" pitchFamily="2" charset="-122"/>
                </a:rPr>
                <a:t>8</a:t>
              </a:r>
              <a:endParaRPr lang="ja-JP" altLang="en-US" sz="2400" dirty="0">
                <a:latin typeface="Verdana" panose="020B0604030504040204" pitchFamily="34" charset="0"/>
                <a:ea typeface="黑体" panose="02010609060101010101" pitchFamily="2" charset="-122"/>
              </a:endParaRPr>
            </a:p>
          </p:txBody>
        </p:sp>
        <p:sp>
          <p:nvSpPr>
            <p:cNvPr id="49182" name="Text Box 30"/>
            <p:cNvSpPr txBox="1"/>
            <p:nvPr/>
          </p:nvSpPr>
          <p:spPr>
            <a:xfrm>
              <a:off x="3206" y="2048"/>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3" name="Text Box 31"/>
            <p:cNvSpPr txBox="1"/>
            <p:nvPr/>
          </p:nvSpPr>
          <p:spPr>
            <a:xfrm>
              <a:off x="3854" y="2328"/>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4" name="Text Box 32"/>
            <p:cNvSpPr txBox="1"/>
            <p:nvPr/>
          </p:nvSpPr>
          <p:spPr>
            <a:xfrm>
              <a:off x="1958" y="2588"/>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5" name="Text Box 33"/>
            <p:cNvSpPr txBox="1"/>
            <p:nvPr/>
          </p:nvSpPr>
          <p:spPr>
            <a:xfrm>
              <a:off x="3534" y="2868"/>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6" name="Text Box 34"/>
            <p:cNvSpPr txBox="1"/>
            <p:nvPr/>
          </p:nvSpPr>
          <p:spPr>
            <a:xfrm>
              <a:off x="2278" y="3396"/>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7" name="Text Box 35"/>
            <p:cNvSpPr txBox="1"/>
            <p:nvPr/>
          </p:nvSpPr>
          <p:spPr>
            <a:xfrm>
              <a:off x="1634" y="3136"/>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8" name="Text Box 36"/>
            <p:cNvSpPr txBox="1"/>
            <p:nvPr/>
          </p:nvSpPr>
          <p:spPr>
            <a:xfrm>
              <a:off x="2902" y="3664"/>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sp>
          <p:nvSpPr>
            <p:cNvPr id="49189" name="Text Box 37"/>
            <p:cNvSpPr txBox="1"/>
            <p:nvPr/>
          </p:nvSpPr>
          <p:spPr>
            <a:xfrm>
              <a:off x="2594" y="1752"/>
              <a:ext cx="267" cy="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ja-JP" sz="2400" dirty="0">
                  <a:latin typeface="Verdana" panose="020B0604030504040204" pitchFamily="34" charset="0"/>
                  <a:ea typeface="黑体" panose="02010609060101010101" pitchFamily="2" charset="-122"/>
                </a:rPr>
                <a:t>Q</a:t>
              </a:r>
              <a:endParaRPr lang="en-US" altLang="ja-JP" sz="2400" dirty="0">
                <a:latin typeface="Verdana" panose="020B0604030504040204" pitchFamily="34" charset="0"/>
                <a:ea typeface="黑体" panose="02010609060101010101" pitchFamily="2" charset="-122"/>
              </a:endParaRPr>
            </a:p>
          </p:txBody>
        </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a:spLocks noGrp="1"/>
          </p:cNvSpPr>
          <p:nvPr>
            <p:ph type="title"/>
          </p:nvPr>
        </p:nvSpPr>
        <p:spPr/>
        <p:txBody>
          <a:bodyPr vert="horz" wrap="square" lIns="91440" tIns="45720" rIns="91440" bIns="45720" anchor="ctr" anchorCtr="0"/>
          <a:p>
            <a:pPr eaLnBrk="1" hangingPunct="1"/>
            <a:r>
              <a:rPr lang="zh-CN" altLang="en-US" dirty="0"/>
              <a:t>以四后问题为例</a:t>
            </a:r>
            <a:endParaRPr lang="zh-CN" altLang="en-US" dirty="0"/>
          </a:p>
        </p:txBody>
      </p:sp>
      <p:sp>
        <p:nvSpPr>
          <p:cNvPr id="50179" name="Rectangle 3"/>
          <p:cNvSpPr>
            <a:spLocks noGrp="1"/>
          </p:cNvSpPr>
          <p:nvPr>
            <p:ph idx="1"/>
          </p:nvPr>
        </p:nvSpPr>
        <p:spPr>
          <a:xfrm>
            <a:off x="457200" y="1600200"/>
            <a:ext cx="8229600" cy="4924425"/>
          </a:xfrm>
        </p:spPr>
        <p:txBody>
          <a:bodyPr vert="horz" wrap="square" lIns="91440" tIns="45720" rIns="91440" bIns="45720" anchor="t" anchorCtr="0"/>
          <a:p>
            <a:pPr eaLnBrk="1" hangingPunct="1"/>
            <a:r>
              <a:rPr lang="zh-CN" altLang="en-US" dirty="0"/>
              <a:t>解空间</a:t>
            </a:r>
            <a:endParaRPr lang="zh-CN" altLang="en-US" dirty="0"/>
          </a:p>
          <a:p>
            <a:pPr lvl="1" eaLnBrk="1" hangingPunct="1"/>
            <a:r>
              <a:rPr lang="zh-CN" altLang="en-US" dirty="0"/>
              <a:t>完全</a:t>
            </a:r>
            <a:r>
              <a:rPr lang="en-US" altLang="zh-CN" dirty="0"/>
              <a:t>4</a:t>
            </a:r>
            <a:r>
              <a:rPr lang="zh-CN" altLang="en-US" dirty="0"/>
              <a:t>叉树，共</a:t>
            </a:r>
            <a:r>
              <a:rPr lang="en-US" altLang="zh-CN" dirty="0"/>
              <a:t>4</a:t>
            </a:r>
            <a:r>
              <a:rPr lang="en-US" altLang="zh-CN" baseline="30000" dirty="0"/>
              <a:t>4</a:t>
            </a:r>
            <a:r>
              <a:rPr lang="zh-CN" altLang="en-US" dirty="0"/>
              <a:t>个叶结点，由于每一个皇后不能放在同一列，所以解空间树可压缩至</a:t>
            </a:r>
            <a:r>
              <a:rPr lang="en-US" altLang="zh-CN" dirty="0"/>
              <a:t>4</a:t>
            </a:r>
            <a:r>
              <a:rPr lang="zh-CN" altLang="en-US" dirty="0"/>
              <a:t>！种可能的解（包括可行解和不可行解）</a:t>
            </a:r>
            <a:endParaRPr lang="zh-CN" altLang="en-US" dirty="0"/>
          </a:p>
          <a:p>
            <a:pPr lvl="1" eaLnBrk="1" hangingPunct="1"/>
            <a:r>
              <a:rPr lang="zh-CN" altLang="en-US" dirty="0"/>
              <a:t>排列树</a:t>
            </a:r>
            <a:endParaRPr lang="zh-CN" altLang="en-US" dirty="0"/>
          </a:p>
          <a:p>
            <a:pPr eaLnBrk="1" hangingPunct="1"/>
            <a:r>
              <a:rPr lang="zh-CN" altLang="en-US" dirty="0"/>
              <a:t>约束函数：</a:t>
            </a:r>
            <a:endParaRPr lang="zh-CN" altLang="en-US" dirty="0"/>
          </a:p>
          <a:p>
            <a:pPr eaLnBrk="1" hangingPunct="1"/>
            <a:endParaRPr lang="zh-CN" altLang="en-US" dirty="0"/>
          </a:p>
          <a:p>
            <a:pPr eaLnBrk="1" hangingPunct="1"/>
            <a:endParaRPr lang="zh-CN" altLang="en-US" dirty="0"/>
          </a:p>
        </p:txBody>
      </p:sp>
      <p:graphicFrame>
        <p:nvGraphicFramePr>
          <p:cNvPr id="50180" name="Object 4"/>
          <p:cNvGraphicFramePr>
            <a:graphicFrameLocks noGrp="1" noChangeAspect="1"/>
          </p:cNvGraphicFramePr>
          <p:nvPr>
            <p:ph sz="half" idx="1"/>
          </p:nvPr>
        </p:nvGraphicFramePr>
        <p:xfrm>
          <a:off x="684213" y="4581525"/>
          <a:ext cx="4032250" cy="1055688"/>
        </p:xfrm>
        <a:graphic>
          <a:graphicData uri="http://schemas.openxmlformats.org/presentationml/2006/ole">
            <mc:AlternateContent xmlns:mc="http://schemas.openxmlformats.org/markup-compatibility/2006">
              <mc:Choice xmlns:v="urn:schemas-microsoft-com:vml" Requires="v">
                <p:oleObj spid="_x0000_s3082" name="" r:id="rId1" imgW="1943100" imgH="508000" progId="Equation.DSMT4">
                  <p:embed/>
                </p:oleObj>
              </mc:Choice>
              <mc:Fallback>
                <p:oleObj name="" r:id="rId1" imgW="1943100" imgH="508000" progId="Equation.DSMT4">
                  <p:embed/>
                  <p:pic>
                    <p:nvPicPr>
                      <p:cNvPr id="0" name="图片 3081"/>
                      <p:cNvPicPr/>
                      <p:nvPr/>
                    </p:nvPicPr>
                    <p:blipFill>
                      <a:blip r:embed="rId2"/>
                      <a:srcRect/>
                      <a:stretch>
                        <a:fillRect/>
                      </a:stretch>
                    </p:blipFill>
                    <p:spPr>
                      <a:xfrm>
                        <a:off x="684213" y="4581525"/>
                        <a:ext cx="4032250" cy="1055688"/>
                      </a:xfrm>
                      <a:prstGeom prst="rect">
                        <a:avLst/>
                      </a:prstGeom>
                      <a:noFill/>
                      <a:ln w="38100">
                        <a:miter/>
                      </a:ln>
                    </p:spPr>
                  </p:pic>
                </p:oleObj>
              </mc:Fallback>
            </mc:AlternateContent>
          </a:graphicData>
        </a:graphic>
      </p:graphicFrame>
      <p:sp>
        <p:nvSpPr>
          <p:cNvPr id="5" name="Rectangle 24"/>
          <p:cNvSpPr/>
          <p:nvPr/>
        </p:nvSpPr>
        <p:spPr>
          <a:xfrm>
            <a:off x="5003800" y="4595813"/>
            <a:ext cx="4257675" cy="460375"/>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10000"/>
              </a:lnSpc>
              <a:spcBef>
                <a:spcPct val="0"/>
              </a:spcBef>
              <a:buNone/>
            </a:pPr>
            <a:r>
              <a:rPr lang="zh-CN" altLang="en-US" sz="2200" dirty="0">
                <a:solidFill>
                  <a:srgbClr val="990000"/>
                </a:solidFill>
                <a:latin typeface="宋体" panose="02010600030101010101" pitchFamily="2" charset="-122"/>
                <a:ea typeface="楷体_GB2312" pitchFamily="49" charset="-122"/>
              </a:rPr>
              <a:t>皇后</a:t>
            </a:r>
            <a:r>
              <a:rPr lang="en-US" altLang="zh-CN" sz="2200" dirty="0">
                <a:solidFill>
                  <a:srgbClr val="990000"/>
                </a:solidFill>
                <a:latin typeface="宋体" panose="02010600030101010101" pitchFamily="2" charset="-122"/>
                <a:ea typeface="楷体_GB2312" pitchFamily="49" charset="-122"/>
              </a:rPr>
              <a:t>i,j</a:t>
            </a:r>
            <a:r>
              <a:rPr lang="zh-CN" altLang="en-US" sz="2200" dirty="0">
                <a:solidFill>
                  <a:srgbClr val="990000"/>
                </a:solidFill>
                <a:latin typeface="宋体" panose="02010600030101010101" pitchFamily="2" charset="-122"/>
                <a:ea typeface="楷体_GB2312" pitchFamily="49" charset="-122"/>
              </a:rPr>
              <a:t>不在同一列上（显约束）</a:t>
            </a:r>
            <a:endParaRPr lang="en-US" altLang="en-US" sz="2200" dirty="0">
              <a:solidFill>
                <a:srgbClr val="990000"/>
              </a:solidFill>
              <a:latin typeface="宋体" panose="02010600030101010101" pitchFamily="2" charset="-122"/>
              <a:ea typeface="楷体_GB2312" pitchFamily="49" charset="-122"/>
            </a:endParaRPr>
          </a:p>
        </p:txBody>
      </p:sp>
      <p:sp>
        <p:nvSpPr>
          <p:cNvPr id="6" name="Rectangle 9"/>
          <p:cNvSpPr/>
          <p:nvPr/>
        </p:nvSpPr>
        <p:spPr>
          <a:xfrm>
            <a:off x="3563938" y="5141913"/>
            <a:ext cx="4538662" cy="460375"/>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lnSpc>
                <a:spcPct val="110000"/>
              </a:lnSpc>
              <a:spcBef>
                <a:spcPct val="0"/>
              </a:spcBef>
              <a:buNone/>
            </a:pPr>
            <a:r>
              <a:rPr lang="zh-CN" altLang="en-US" sz="2200" dirty="0">
                <a:solidFill>
                  <a:srgbClr val="990000"/>
                </a:solidFill>
                <a:latin typeface="宋体" panose="02010600030101010101" pitchFamily="2" charset="-122"/>
                <a:ea typeface="楷体_GB2312" pitchFamily="49" charset="-122"/>
              </a:rPr>
              <a:t>皇后</a:t>
            </a:r>
            <a:r>
              <a:rPr lang="en-US" altLang="zh-CN" sz="2200" dirty="0">
                <a:solidFill>
                  <a:srgbClr val="990000"/>
                </a:solidFill>
                <a:latin typeface="宋体" panose="02010600030101010101" pitchFamily="2" charset="-122"/>
                <a:ea typeface="楷体_GB2312" pitchFamily="49" charset="-122"/>
              </a:rPr>
              <a:t>i,j</a:t>
            </a:r>
            <a:r>
              <a:rPr lang="zh-CN" altLang="en-US" sz="2200" dirty="0">
                <a:solidFill>
                  <a:srgbClr val="990000"/>
                </a:solidFill>
                <a:latin typeface="宋体" panose="02010600030101010101" pitchFamily="2" charset="-122"/>
                <a:ea typeface="楷体_GB2312" pitchFamily="49" charset="-122"/>
              </a:rPr>
              <a:t>不在同一斜线上（隐约束）</a:t>
            </a:r>
            <a:endParaRPr lang="zh-CN" altLang="en-US" sz="2200" dirty="0">
              <a:solidFill>
                <a:srgbClr val="990000"/>
              </a:solidFill>
              <a:latin typeface="宋体" panose="02010600030101010101" pitchFamily="2" charset="-122"/>
              <a:ea typeface="楷体_GB2312" pitchFamily="49" charset="-122"/>
            </a:endParaRPr>
          </a:p>
        </p:txBody>
      </p:sp>
      <p:sp>
        <p:nvSpPr>
          <p:cNvPr id="2" name="矩形 1"/>
          <p:cNvSpPr/>
          <p:nvPr/>
        </p:nvSpPr>
        <p:spPr>
          <a:xfrm>
            <a:off x="3635375" y="5635625"/>
            <a:ext cx="4572000"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solidFill>
                  <a:srgbClr val="990000"/>
                </a:solidFill>
                <a:latin typeface="Arial" panose="020B0604020202020204" pitchFamily="34" charset="0"/>
                <a:ea typeface="楷体_GB2312" pitchFamily="49" charset="-122"/>
              </a:rPr>
              <a:t>等价于： </a:t>
            </a:r>
            <a:r>
              <a:rPr lang="en-US" altLang="zh-CN" sz="2000" i="1" dirty="0">
                <a:solidFill>
                  <a:srgbClr val="990000"/>
                </a:solidFill>
                <a:latin typeface="Arial" panose="020B0604020202020204" pitchFamily="34" charset="0"/>
                <a:ea typeface="楷体_GB2312" pitchFamily="49" charset="-122"/>
              </a:rPr>
              <a:t>x</a:t>
            </a:r>
            <a:r>
              <a:rPr lang="en-US" altLang="zh-CN" sz="2000" baseline="-25000" dirty="0">
                <a:solidFill>
                  <a:srgbClr val="990000"/>
                </a:solidFill>
                <a:latin typeface="Arial" panose="020B0604020202020204" pitchFamily="34" charset="0"/>
                <a:ea typeface="楷体_GB2312" pitchFamily="49" charset="-122"/>
              </a:rPr>
              <a:t>i</a:t>
            </a:r>
            <a:r>
              <a:rPr lang="en-US" altLang="zh-CN" sz="2000" dirty="0">
                <a:solidFill>
                  <a:srgbClr val="990000"/>
                </a:solidFill>
                <a:latin typeface="Arial" panose="020B0604020202020204" pitchFamily="34" charset="0"/>
                <a:ea typeface="楷体_GB2312" pitchFamily="49" charset="-122"/>
              </a:rPr>
              <a:t>-i </a:t>
            </a:r>
            <a:r>
              <a:rPr lang="en-US" altLang="zh-CN" sz="2000" dirty="0">
                <a:solidFill>
                  <a:srgbClr val="990000"/>
                </a:solidFill>
                <a:latin typeface="Arial" panose="020B0604020202020204" pitchFamily="34" charset="0"/>
                <a:ea typeface="楷体_GB2312" pitchFamily="49" charset="-122"/>
                <a:sym typeface="Symbol" panose="05050102010706020507" pitchFamily="18" charset="2"/>
              </a:rPr>
              <a:t></a:t>
            </a:r>
            <a:r>
              <a:rPr lang="en-US" altLang="zh-CN" sz="2000" dirty="0">
                <a:solidFill>
                  <a:srgbClr val="990000"/>
                </a:solidFill>
                <a:latin typeface="Arial" panose="020B0604020202020204" pitchFamily="34" charset="0"/>
                <a:ea typeface="楷体_GB2312" pitchFamily="49" charset="-122"/>
              </a:rPr>
              <a:t> </a:t>
            </a:r>
            <a:r>
              <a:rPr lang="en-US" altLang="zh-CN" sz="2000" i="1" dirty="0">
                <a:solidFill>
                  <a:srgbClr val="990000"/>
                </a:solidFill>
                <a:latin typeface="Arial" panose="020B0604020202020204" pitchFamily="34" charset="0"/>
                <a:ea typeface="楷体_GB2312" pitchFamily="49" charset="-122"/>
              </a:rPr>
              <a:t>x</a:t>
            </a:r>
            <a:r>
              <a:rPr lang="en-US" altLang="zh-CN" sz="2000" baseline="-25000" dirty="0">
                <a:solidFill>
                  <a:srgbClr val="990000"/>
                </a:solidFill>
                <a:latin typeface="Arial" panose="020B0604020202020204" pitchFamily="34" charset="0"/>
                <a:ea typeface="楷体_GB2312" pitchFamily="49" charset="-122"/>
              </a:rPr>
              <a:t>j</a:t>
            </a:r>
            <a:r>
              <a:rPr lang="en-US" altLang="zh-CN" sz="2000" dirty="0">
                <a:solidFill>
                  <a:srgbClr val="990000"/>
                </a:solidFill>
                <a:latin typeface="Arial" panose="020B0604020202020204" pitchFamily="34" charset="0"/>
                <a:ea typeface="楷体_GB2312" pitchFamily="49" charset="-122"/>
              </a:rPr>
              <a:t>-j </a:t>
            </a:r>
            <a:endParaRPr lang="en-US" altLang="zh-CN" sz="2000" dirty="0">
              <a:solidFill>
                <a:srgbClr val="990000"/>
              </a:solidFill>
              <a:latin typeface="Arial" panose="020B0604020202020204" pitchFamily="34" charset="0"/>
              <a:ea typeface="楷体_GB2312" pitchFamily="49" charset="-122"/>
            </a:endParaRPr>
          </a:p>
          <a:p>
            <a:pPr marL="0" lvl="0" indent="0" eaLnBrk="1" hangingPunct="1">
              <a:spcBef>
                <a:spcPct val="0"/>
              </a:spcBef>
              <a:buNone/>
            </a:pPr>
            <a:r>
              <a:rPr lang="en-US" altLang="zh-CN" sz="2000" dirty="0">
                <a:solidFill>
                  <a:srgbClr val="990000"/>
                </a:solidFill>
                <a:latin typeface="Arial" panose="020B0604020202020204" pitchFamily="34" charset="0"/>
                <a:ea typeface="楷体_GB2312" pitchFamily="49" charset="-122"/>
              </a:rPr>
              <a:t>               </a:t>
            </a:r>
            <a:r>
              <a:rPr lang="en-US" altLang="zh-CN" sz="2000" i="1" dirty="0">
                <a:solidFill>
                  <a:srgbClr val="990000"/>
                </a:solidFill>
                <a:latin typeface="Arial" panose="020B0604020202020204" pitchFamily="34" charset="0"/>
                <a:ea typeface="楷体_GB2312" pitchFamily="49" charset="-122"/>
              </a:rPr>
              <a:t>x</a:t>
            </a:r>
            <a:r>
              <a:rPr lang="en-US" altLang="zh-CN" sz="2000" baseline="-25000" dirty="0">
                <a:solidFill>
                  <a:srgbClr val="990000"/>
                </a:solidFill>
                <a:latin typeface="Arial" panose="020B0604020202020204" pitchFamily="34" charset="0"/>
                <a:ea typeface="楷体_GB2312" pitchFamily="49" charset="-122"/>
              </a:rPr>
              <a:t>i</a:t>
            </a:r>
            <a:r>
              <a:rPr lang="en-US" altLang="zh-CN" sz="2000" dirty="0">
                <a:solidFill>
                  <a:srgbClr val="990000"/>
                </a:solidFill>
                <a:latin typeface="Arial" panose="020B0604020202020204" pitchFamily="34" charset="0"/>
                <a:ea typeface="楷体_GB2312" pitchFamily="49" charset="-122"/>
              </a:rPr>
              <a:t>+i </a:t>
            </a:r>
            <a:r>
              <a:rPr lang="en-US" altLang="zh-CN" sz="2000" dirty="0">
                <a:solidFill>
                  <a:srgbClr val="990000"/>
                </a:solidFill>
                <a:latin typeface="Arial" panose="020B0604020202020204" pitchFamily="34" charset="0"/>
                <a:ea typeface="楷体_GB2312" pitchFamily="49" charset="-122"/>
                <a:sym typeface="Symbol" panose="05050102010706020507" pitchFamily="18" charset="2"/>
              </a:rPr>
              <a:t></a:t>
            </a:r>
            <a:r>
              <a:rPr lang="en-US" altLang="zh-CN" sz="2000" dirty="0">
                <a:solidFill>
                  <a:srgbClr val="990000"/>
                </a:solidFill>
                <a:latin typeface="Arial" panose="020B0604020202020204" pitchFamily="34" charset="0"/>
                <a:ea typeface="楷体_GB2312" pitchFamily="49" charset="-122"/>
              </a:rPr>
              <a:t> </a:t>
            </a:r>
            <a:r>
              <a:rPr lang="en-US" altLang="zh-CN" sz="2000" i="1" dirty="0">
                <a:solidFill>
                  <a:srgbClr val="990000"/>
                </a:solidFill>
                <a:latin typeface="Arial" panose="020B0604020202020204" pitchFamily="34" charset="0"/>
                <a:ea typeface="楷体_GB2312" pitchFamily="49" charset="-122"/>
              </a:rPr>
              <a:t>x</a:t>
            </a:r>
            <a:r>
              <a:rPr lang="en-US" altLang="zh-CN" sz="2000" baseline="-25000" dirty="0">
                <a:solidFill>
                  <a:srgbClr val="990000"/>
                </a:solidFill>
                <a:latin typeface="Arial" panose="020B0604020202020204" pitchFamily="34" charset="0"/>
                <a:ea typeface="楷体_GB2312" pitchFamily="49" charset="-122"/>
              </a:rPr>
              <a:t>j</a:t>
            </a:r>
            <a:r>
              <a:rPr lang="en-US" altLang="zh-CN" sz="2000" dirty="0">
                <a:solidFill>
                  <a:srgbClr val="990000"/>
                </a:solidFill>
                <a:latin typeface="Arial" panose="020B0604020202020204" pitchFamily="34" charset="0"/>
                <a:ea typeface="楷体_GB2312" pitchFamily="49" charset="-122"/>
              </a:rPr>
              <a:t>+j</a:t>
            </a:r>
            <a:endParaRPr lang="en-US" altLang="zh-CN" sz="2000" dirty="0">
              <a:solidFill>
                <a:srgbClr val="990000"/>
              </a:solidFill>
              <a:latin typeface="Arial" panose="020B0604020202020204" pitchFamily="34"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1202" name="Object 6"/>
          <p:cNvGraphicFramePr>
            <a:graphicFrameLocks noChangeAspect="1"/>
          </p:cNvGraphicFramePr>
          <p:nvPr/>
        </p:nvGraphicFramePr>
        <p:xfrm>
          <a:off x="179388" y="685800"/>
          <a:ext cx="8839200" cy="4800600"/>
        </p:xfrm>
        <a:graphic>
          <a:graphicData uri="http://schemas.openxmlformats.org/presentationml/2006/ole">
            <mc:AlternateContent xmlns:mc="http://schemas.openxmlformats.org/markup-compatibility/2006">
              <mc:Choice xmlns:v="urn:schemas-microsoft-com:vml" Requires="v">
                <p:oleObj spid="_x0000_s3083" name="" r:id="rId1" imgW="42908220" imgH="22029420" progId="MSPhotoEd.3">
                  <p:embed/>
                </p:oleObj>
              </mc:Choice>
              <mc:Fallback>
                <p:oleObj name="" r:id="rId1" imgW="42908220" imgH="22029420" progId="MSPhotoEd.3">
                  <p:embed/>
                  <p:pic>
                    <p:nvPicPr>
                      <p:cNvPr id="0" name="图片 3082"/>
                      <p:cNvPicPr/>
                      <p:nvPr/>
                    </p:nvPicPr>
                    <p:blipFill>
                      <a:blip r:embed="rId2"/>
                      <a:srcRect b="13699"/>
                      <a:stretch>
                        <a:fillRect/>
                      </a:stretch>
                    </p:blipFill>
                    <p:spPr>
                      <a:xfrm>
                        <a:off x="179388" y="685800"/>
                        <a:ext cx="8839200" cy="4800600"/>
                      </a:xfrm>
                      <a:prstGeom prst="rect">
                        <a:avLst/>
                      </a:prstGeom>
                      <a:noFill/>
                      <a:ln w="38100">
                        <a:noFill/>
                        <a:miter/>
                      </a:ln>
                    </p:spPr>
                  </p:pic>
                </p:oleObj>
              </mc:Fallback>
            </mc:AlternateContent>
          </a:graphicData>
        </a:graphic>
      </p:graphicFrame>
      <p:sp>
        <p:nvSpPr>
          <p:cNvPr id="51203" name="Rectangle 12"/>
          <p:cNvSpPr/>
          <p:nvPr/>
        </p:nvSpPr>
        <p:spPr>
          <a:xfrm>
            <a:off x="1371600" y="6584950"/>
            <a:ext cx="914400" cy="91440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graphicFrame>
        <p:nvGraphicFramePr>
          <p:cNvPr id="51204" name="Object 16"/>
          <p:cNvGraphicFramePr>
            <a:graphicFrameLocks noChangeAspect="1"/>
          </p:cNvGraphicFramePr>
          <p:nvPr/>
        </p:nvGraphicFramePr>
        <p:xfrm>
          <a:off x="2438400" y="5638800"/>
          <a:ext cx="4038600" cy="609600"/>
        </p:xfrm>
        <a:graphic>
          <a:graphicData uri="http://schemas.openxmlformats.org/presentationml/2006/ole">
            <mc:AlternateContent xmlns:mc="http://schemas.openxmlformats.org/markup-compatibility/2006">
              <mc:Choice xmlns:v="urn:schemas-microsoft-com:vml" Requires="v">
                <p:oleObj spid="_x0000_s3084" name="" r:id="rId3" imgW="13418820" imgH="1836420" progId="MSPhotoEd.3">
                  <p:embed/>
                </p:oleObj>
              </mc:Choice>
              <mc:Fallback>
                <p:oleObj name="" r:id="rId3" imgW="13418820" imgH="1836420" progId="MSPhotoEd.3">
                  <p:embed/>
                  <p:pic>
                    <p:nvPicPr>
                      <p:cNvPr id="0" name="图片 3083"/>
                      <p:cNvPicPr/>
                      <p:nvPr/>
                    </p:nvPicPr>
                    <p:blipFill>
                      <a:blip r:embed="rId4"/>
                      <a:stretch>
                        <a:fillRect/>
                      </a:stretch>
                    </p:blipFill>
                    <p:spPr>
                      <a:xfrm>
                        <a:off x="2438400" y="5638800"/>
                        <a:ext cx="4038600" cy="609600"/>
                      </a:xfrm>
                      <a:prstGeom prst="rect">
                        <a:avLst/>
                      </a:prstGeom>
                      <a:noFill/>
                      <a:ln w="38100">
                        <a:noFill/>
                        <a:miter/>
                      </a:ln>
                    </p:spPr>
                  </p:pic>
                </p:oleObj>
              </mc:Fallback>
            </mc:AlternateContent>
          </a:graphicData>
        </a:graphic>
      </p:graphicFrame>
      <p:sp>
        <p:nvSpPr>
          <p:cNvPr id="51205" name="Rectangle 19"/>
          <p:cNvSpPr/>
          <p:nvPr/>
        </p:nvSpPr>
        <p:spPr>
          <a:xfrm>
            <a:off x="5092700" y="5743575"/>
            <a:ext cx="1584325" cy="23495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1800" dirty="0">
                <a:latin typeface="Arial" panose="020B0604020202020204" pitchFamily="34" charset="0"/>
                <a:ea typeface="华文中宋" panose="02010600040101010101" pitchFamily="2" charset="-122"/>
              </a:rPr>
              <a:t>（未剪枝之前）</a:t>
            </a:r>
            <a:endParaRPr lang="zh-CN" altLang="en-US" sz="1800" dirty="0">
              <a:latin typeface="Arial" panose="020B0604020202020204" pitchFamily="34" charset="0"/>
              <a:ea typeface="华文中宋" panose="02010600040101010101" pitchFamily="2" charset="-122"/>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2226" name="Object 6"/>
          <p:cNvGraphicFramePr>
            <a:graphicFrameLocks noChangeAspect="1"/>
          </p:cNvGraphicFramePr>
          <p:nvPr/>
        </p:nvGraphicFramePr>
        <p:xfrm>
          <a:off x="1835150" y="549275"/>
          <a:ext cx="5715000" cy="3124200"/>
        </p:xfrm>
        <a:graphic>
          <a:graphicData uri="http://schemas.openxmlformats.org/presentationml/2006/ole">
            <mc:AlternateContent xmlns:mc="http://schemas.openxmlformats.org/markup-compatibility/2006">
              <mc:Choice xmlns:v="urn:schemas-microsoft-com:vml" Requires="v">
                <p:oleObj spid="_x0000_s3086" name="" r:id="rId1" imgW="16162020" imgH="13571220" progId="MSPhotoEd.3">
                  <p:embed/>
                </p:oleObj>
              </mc:Choice>
              <mc:Fallback>
                <p:oleObj name="" r:id="rId1" imgW="16162020" imgH="13571220" progId="MSPhotoEd.3">
                  <p:embed/>
                  <p:pic>
                    <p:nvPicPr>
                      <p:cNvPr id="0" name="图片 3085"/>
                      <p:cNvPicPr/>
                      <p:nvPr/>
                    </p:nvPicPr>
                    <p:blipFill>
                      <a:blip r:embed="rId2"/>
                      <a:stretch>
                        <a:fillRect/>
                      </a:stretch>
                    </p:blipFill>
                    <p:spPr>
                      <a:xfrm>
                        <a:off x="1835150" y="549275"/>
                        <a:ext cx="5715000" cy="3124200"/>
                      </a:xfrm>
                      <a:prstGeom prst="rect">
                        <a:avLst/>
                      </a:prstGeom>
                      <a:noFill/>
                      <a:ln w="38100">
                        <a:noFill/>
                        <a:miter/>
                      </a:ln>
                    </p:spPr>
                  </p:pic>
                </p:oleObj>
              </mc:Fallback>
            </mc:AlternateContent>
          </a:graphicData>
        </a:graphic>
      </p:graphicFrame>
      <p:sp>
        <p:nvSpPr>
          <p:cNvPr id="52227" name="Text Box 11"/>
          <p:cNvSpPr txBox="1"/>
          <p:nvPr/>
        </p:nvSpPr>
        <p:spPr>
          <a:xfrm>
            <a:off x="457200" y="533400"/>
            <a:ext cx="2974975" cy="76200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幼圆" panose="02010509060101010101" pitchFamily="49" charset="-122"/>
                <a:ea typeface="楷体_GB2312" pitchFamily="49" charset="-122"/>
              </a:rPr>
              <a:t>回</a:t>
            </a:r>
            <a:r>
              <a:rPr lang="zh-CN" altLang="en-US" sz="2200" dirty="0">
                <a:latin typeface="宋体" panose="02010600030101010101" pitchFamily="2" charset="-122"/>
                <a:ea typeface="楷体_GB2312" pitchFamily="49" charset="-122"/>
              </a:rPr>
              <a:t>溯</a:t>
            </a:r>
            <a:r>
              <a:rPr lang="zh-CN" altLang="en-US" sz="2200" dirty="0">
                <a:latin typeface="幼圆" panose="02010509060101010101" pitchFamily="49" charset="-122"/>
                <a:ea typeface="楷体_GB2312" pitchFamily="49" charset="-122"/>
              </a:rPr>
              <a:t>求解四后问题过程</a:t>
            </a:r>
            <a:endParaRPr lang="zh-CN" altLang="en-US" sz="2200" dirty="0">
              <a:latin typeface="幼圆" panose="02010509060101010101" pitchFamily="49" charset="-122"/>
              <a:ea typeface="楷体_GB2312" pitchFamily="49" charset="-122"/>
            </a:endParaRPr>
          </a:p>
          <a:p>
            <a:pPr marL="0" lvl="0" indent="0" eaLnBrk="1" hangingPunct="1">
              <a:spcBef>
                <a:spcPct val="0"/>
              </a:spcBef>
              <a:buNone/>
            </a:pPr>
            <a:r>
              <a:rPr lang="zh-CN" altLang="en-US" sz="2200" dirty="0">
                <a:latin typeface="幼圆" panose="02010509060101010101" pitchFamily="49" charset="-122"/>
                <a:ea typeface="楷体_GB2312" pitchFamily="49" charset="-122"/>
              </a:rPr>
              <a:t>中被激活过的结点</a:t>
            </a:r>
            <a:endParaRPr lang="zh-CN" altLang="en-US" sz="2200" dirty="0">
              <a:latin typeface="幼圆" panose="02010509060101010101" pitchFamily="49" charset="-122"/>
              <a:ea typeface="楷体_GB2312" pitchFamily="49" charset="-122"/>
            </a:endParaRPr>
          </a:p>
        </p:txBody>
      </p:sp>
      <p:graphicFrame>
        <p:nvGraphicFramePr>
          <p:cNvPr id="52228" name="Object 21"/>
          <p:cNvGraphicFramePr>
            <a:graphicFrameLocks noChangeAspect="1"/>
          </p:cNvGraphicFramePr>
          <p:nvPr/>
        </p:nvGraphicFramePr>
        <p:xfrm>
          <a:off x="1371600" y="3581400"/>
          <a:ext cx="6400800" cy="2667000"/>
        </p:xfrm>
        <a:graphic>
          <a:graphicData uri="http://schemas.openxmlformats.org/presentationml/2006/ole">
            <mc:AlternateContent xmlns:mc="http://schemas.openxmlformats.org/markup-compatibility/2006">
              <mc:Choice xmlns:v="urn:schemas-microsoft-com:vml" Requires="v">
                <p:oleObj spid="_x0000_s3085" name="" r:id="rId3" imgW="19667220" imgH="9913620" progId="MSPhotoEd.3">
                  <p:embed/>
                </p:oleObj>
              </mc:Choice>
              <mc:Fallback>
                <p:oleObj name="" r:id="rId3" imgW="19667220" imgH="9913620" progId="MSPhotoEd.3">
                  <p:embed/>
                  <p:pic>
                    <p:nvPicPr>
                      <p:cNvPr id="0" name="图片 3084"/>
                      <p:cNvPicPr/>
                      <p:nvPr/>
                    </p:nvPicPr>
                    <p:blipFill>
                      <a:blip r:embed="rId4"/>
                      <a:stretch>
                        <a:fillRect/>
                      </a:stretch>
                    </p:blipFill>
                    <p:spPr>
                      <a:xfrm>
                        <a:off x="1371600" y="3581400"/>
                        <a:ext cx="6400800" cy="2667000"/>
                      </a:xfrm>
                      <a:prstGeom prst="rect">
                        <a:avLst/>
                      </a:prstGeom>
                      <a:noFill/>
                      <a:ln w="38100">
                        <a:noFill/>
                        <a:miter/>
                      </a:ln>
                    </p:spPr>
                  </p:pic>
                </p:oleObj>
              </mc:Fallback>
            </mc:AlternateContent>
          </a:graphicData>
        </a:graphic>
      </p:graphicFrame>
      <p:sp>
        <p:nvSpPr>
          <p:cNvPr id="14359" name="Rectangle 23"/>
          <p:cNvSpPr>
            <a:spLocks noChangeArrowheads="1"/>
          </p:cNvSpPr>
          <p:nvPr/>
        </p:nvSpPr>
        <p:spPr bwMode="auto">
          <a:xfrm>
            <a:off x="2124075" y="1268413"/>
            <a:ext cx="431800"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a</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4360" name="Rectangle 24"/>
          <p:cNvSpPr>
            <a:spLocks noChangeArrowheads="1"/>
          </p:cNvSpPr>
          <p:nvPr/>
        </p:nvSpPr>
        <p:spPr bwMode="auto">
          <a:xfrm>
            <a:off x="1547813" y="2060575"/>
            <a:ext cx="431800"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dk1"/>
                </a:solidFill>
                <a:effectLst/>
                <a:uLnTx/>
                <a:uFillTx/>
                <a:latin typeface="+mn-lt"/>
                <a:ea typeface="+mn-ea"/>
                <a:cs typeface="+mn-cs"/>
              </a:rPr>
              <a:t>（</a:t>
            </a:r>
            <a:r>
              <a:rPr kumimoji="0" lang="en-US" altLang="zh-CN" sz="2400" b="0" i="0" u="none" strike="noStrike" kern="1200" cap="none" spc="0" normalizeH="0" baseline="0" noProof="0">
                <a:ln>
                  <a:noFill/>
                </a:ln>
                <a:solidFill>
                  <a:schemeClr val="dk1"/>
                </a:solidFill>
                <a:effectLst/>
                <a:uLnTx/>
                <a:uFillTx/>
                <a:latin typeface="+mn-lt"/>
                <a:ea typeface="+mn-ea"/>
                <a:cs typeface="+mn-cs"/>
              </a:rPr>
              <a:t>b</a:t>
            </a:r>
            <a:r>
              <a:rPr kumimoji="0" lang="zh-CN" altLang="en-US" sz="2400" b="0" i="0" u="none" strike="noStrike" kern="1200" cap="none" spc="0" normalizeH="0" baseline="0" noProof="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4361" name="Rectangle 25"/>
          <p:cNvSpPr>
            <a:spLocks noChangeArrowheads="1"/>
          </p:cNvSpPr>
          <p:nvPr/>
        </p:nvSpPr>
        <p:spPr bwMode="auto">
          <a:xfrm>
            <a:off x="2124075" y="2708275"/>
            <a:ext cx="431800"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dk1"/>
                </a:solidFill>
                <a:effectLst/>
                <a:uLnTx/>
                <a:uFillTx/>
                <a:latin typeface="+mn-lt"/>
                <a:ea typeface="+mn-ea"/>
                <a:cs typeface="+mn-cs"/>
              </a:rPr>
              <a:t>（</a:t>
            </a:r>
            <a:r>
              <a:rPr kumimoji="0" lang="en-US" altLang="zh-CN" sz="2400" b="0" i="0" u="none" strike="noStrike" kern="1200" cap="none" spc="0" normalizeH="0" baseline="0" noProof="0">
                <a:ln>
                  <a:noFill/>
                </a:ln>
                <a:solidFill>
                  <a:schemeClr val="dk1"/>
                </a:solidFill>
                <a:effectLst/>
                <a:uLnTx/>
                <a:uFillTx/>
                <a:latin typeface="+mn-lt"/>
                <a:ea typeface="+mn-ea"/>
                <a:cs typeface="+mn-cs"/>
              </a:rPr>
              <a:t>c</a:t>
            </a:r>
            <a:r>
              <a:rPr kumimoji="0" lang="zh-CN" altLang="en-US" sz="2400" b="0" i="0" u="none" strike="noStrike" kern="1200" cap="none" spc="0" normalizeH="0" baseline="0" noProof="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4362" name="Rectangle 26"/>
          <p:cNvSpPr>
            <a:spLocks noChangeArrowheads="1"/>
          </p:cNvSpPr>
          <p:nvPr/>
        </p:nvSpPr>
        <p:spPr bwMode="auto">
          <a:xfrm>
            <a:off x="3348038" y="1557338"/>
            <a:ext cx="539750"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d</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4363" name="Rectangle 27"/>
          <p:cNvSpPr>
            <a:spLocks noChangeArrowheads="1"/>
          </p:cNvSpPr>
          <p:nvPr/>
        </p:nvSpPr>
        <p:spPr bwMode="auto">
          <a:xfrm>
            <a:off x="4192588" y="2265363"/>
            <a:ext cx="431800" cy="236538"/>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e</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4364" name="Rectangle 28"/>
          <p:cNvSpPr>
            <a:spLocks noChangeArrowheads="1"/>
          </p:cNvSpPr>
          <p:nvPr/>
        </p:nvSpPr>
        <p:spPr bwMode="auto">
          <a:xfrm>
            <a:off x="3059113" y="2781300"/>
            <a:ext cx="539750"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dk1"/>
                </a:solidFill>
                <a:effectLst/>
                <a:uLnTx/>
                <a:uFillTx/>
                <a:latin typeface="+mn-lt"/>
                <a:ea typeface="+mn-ea"/>
                <a:cs typeface="+mn-cs"/>
              </a:rPr>
              <a:t>（</a:t>
            </a:r>
            <a:r>
              <a:rPr kumimoji="0" lang="en-US" altLang="zh-CN" sz="2400" b="0" i="0" u="none" strike="noStrike" kern="1200" cap="none" spc="0" normalizeH="0" baseline="0" noProof="0">
                <a:ln>
                  <a:noFill/>
                </a:ln>
                <a:solidFill>
                  <a:schemeClr val="dk1"/>
                </a:solidFill>
                <a:effectLst/>
                <a:uLnTx/>
                <a:uFillTx/>
                <a:latin typeface="+mn-lt"/>
                <a:ea typeface="+mn-ea"/>
                <a:cs typeface="+mn-cs"/>
              </a:rPr>
              <a:t>f</a:t>
            </a:r>
            <a:r>
              <a:rPr kumimoji="0" lang="zh-CN" altLang="en-US" sz="2400" b="0" i="0" u="none" strike="noStrike" kern="1200" cap="none" spc="0" normalizeH="0" baseline="0" noProof="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4365" name="Rectangle 29"/>
          <p:cNvSpPr>
            <a:spLocks noChangeArrowheads="1"/>
          </p:cNvSpPr>
          <p:nvPr/>
        </p:nvSpPr>
        <p:spPr bwMode="auto">
          <a:xfrm>
            <a:off x="3240088" y="3284538"/>
            <a:ext cx="468313"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dk1"/>
                </a:solidFill>
                <a:effectLst/>
                <a:uLnTx/>
                <a:uFillTx/>
                <a:latin typeface="+mn-lt"/>
                <a:ea typeface="+mn-ea"/>
                <a:cs typeface="+mn-cs"/>
              </a:rPr>
              <a:t>（</a:t>
            </a:r>
            <a:r>
              <a:rPr kumimoji="0" lang="en-US" altLang="zh-CN" sz="2400" b="0" i="0" u="none" strike="noStrike" kern="1200" cap="none" spc="0" normalizeH="0" baseline="0" noProof="0">
                <a:ln>
                  <a:noFill/>
                </a:ln>
                <a:solidFill>
                  <a:schemeClr val="dk1"/>
                </a:solidFill>
                <a:effectLst/>
                <a:uLnTx/>
                <a:uFillTx/>
                <a:latin typeface="+mn-lt"/>
                <a:ea typeface="+mn-ea"/>
                <a:cs typeface="+mn-cs"/>
              </a:rPr>
              <a:t>g</a:t>
            </a:r>
            <a:r>
              <a:rPr kumimoji="0" lang="zh-CN" altLang="en-US" sz="2400" b="0" i="0" u="none" strike="noStrike" kern="1200" cap="none" spc="0" normalizeH="0" baseline="0" noProof="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4366" name="Rectangle 30"/>
          <p:cNvSpPr>
            <a:spLocks noChangeArrowheads="1"/>
          </p:cNvSpPr>
          <p:nvPr/>
        </p:nvSpPr>
        <p:spPr bwMode="auto">
          <a:xfrm>
            <a:off x="5472113" y="3284538"/>
            <a:ext cx="468313" cy="288925"/>
          </a:xfrm>
          <a:prstGeom prst="rect">
            <a:avLst/>
          </a:prstGeom>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h</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4367" name="Rectangle 31"/>
          <p:cNvSpPr>
            <a:spLocks noChangeArrowheads="1"/>
          </p:cNvSpPr>
          <p:nvPr/>
        </p:nvSpPr>
        <p:spPr bwMode="auto">
          <a:xfrm>
            <a:off x="2555875" y="2205038"/>
            <a:ext cx="287338" cy="287338"/>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chemeClr val="dk1"/>
                </a:solidFill>
                <a:effectLst/>
                <a:uLnTx/>
                <a:uFillTx/>
                <a:latin typeface="+mn-lt"/>
                <a:ea typeface="+mn-ea"/>
                <a:cs typeface="+mn-cs"/>
              </a:rPr>
              <a:t>2</a:t>
            </a:r>
            <a:endParaRPr kumimoji="0" lang="en-US" altLang="zh-CN" sz="16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60"/>
                                        </p:tgtEl>
                                        <p:attrNameLst>
                                          <p:attrName>style.visibility</p:attrName>
                                        </p:attrNameLst>
                                      </p:cBhvr>
                                      <p:to>
                                        <p:strVal val="visible"/>
                                      </p:to>
                                    </p:set>
                                    <p:animEffect transition="in" filter="blinds(horizontal)">
                                      <p:cBhvr>
                                        <p:cTn id="7" dur="500"/>
                                        <p:tgtEl>
                                          <p:spTgt spid="143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361"/>
                                        </p:tgtEl>
                                        <p:attrNameLst>
                                          <p:attrName>style.visibility</p:attrName>
                                        </p:attrNameLst>
                                      </p:cBhvr>
                                      <p:to>
                                        <p:strVal val="visible"/>
                                      </p:to>
                                    </p:set>
                                    <p:animEffect transition="in" filter="blinds(horizontal)">
                                      <p:cBhvr>
                                        <p:cTn id="12" dur="500"/>
                                        <p:tgtEl>
                                          <p:spTgt spid="143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362"/>
                                        </p:tgtEl>
                                        <p:attrNameLst>
                                          <p:attrName>style.visibility</p:attrName>
                                        </p:attrNameLst>
                                      </p:cBhvr>
                                      <p:to>
                                        <p:strVal val="visible"/>
                                      </p:to>
                                    </p:set>
                                    <p:animEffect transition="in" filter="blinds(horizontal)">
                                      <p:cBhvr>
                                        <p:cTn id="17" dur="500"/>
                                        <p:tgtEl>
                                          <p:spTgt spid="1436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363"/>
                                        </p:tgtEl>
                                        <p:attrNameLst>
                                          <p:attrName>style.visibility</p:attrName>
                                        </p:attrNameLst>
                                      </p:cBhvr>
                                      <p:to>
                                        <p:strVal val="visible"/>
                                      </p:to>
                                    </p:set>
                                    <p:animEffect transition="in" filter="blinds(horizontal)">
                                      <p:cBhvr>
                                        <p:cTn id="22" dur="500"/>
                                        <p:tgtEl>
                                          <p:spTgt spid="143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364"/>
                                        </p:tgtEl>
                                        <p:attrNameLst>
                                          <p:attrName>style.visibility</p:attrName>
                                        </p:attrNameLst>
                                      </p:cBhvr>
                                      <p:to>
                                        <p:strVal val="visible"/>
                                      </p:to>
                                    </p:set>
                                    <p:animEffect transition="in" filter="blinds(horizontal)">
                                      <p:cBhvr>
                                        <p:cTn id="27" dur="500"/>
                                        <p:tgtEl>
                                          <p:spTgt spid="143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365"/>
                                        </p:tgtEl>
                                        <p:attrNameLst>
                                          <p:attrName>style.visibility</p:attrName>
                                        </p:attrNameLst>
                                      </p:cBhvr>
                                      <p:to>
                                        <p:strVal val="visible"/>
                                      </p:to>
                                    </p:set>
                                    <p:animEffect transition="in" filter="blinds(horizontal)">
                                      <p:cBhvr>
                                        <p:cTn id="32" dur="500"/>
                                        <p:tgtEl>
                                          <p:spTgt spid="1436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366"/>
                                        </p:tgtEl>
                                        <p:attrNameLst>
                                          <p:attrName>style.visibility</p:attrName>
                                        </p:attrNameLst>
                                      </p:cBhvr>
                                      <p:to>
                                        <p:strVal val="visible"/>
                                      </p:to>
                                    </p:set>
                                    <p:animEffect transition="in" filter="blinds(horizontal)">
                                      <p:cBhvr>
                                        <p:cTn id="37" dur="500"/>
                                        <p:tgtEl>
                                          <p:spTgt spid="14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0" grpId="0" animBg="1"/>
      <p:bldP spid="14361" grpId="0" animBg="1"/>
      <p:bldP spid="14362" grpId="0" animBg="1"/>
      <p:bldP spid="14363" grpId="0" animBg="1"/>
      <p:bldP spid="14364" grpId="0" animBg="1"/>
      <p:bldP spid="14365" grpId="0" animBg="1"/>
      <p:bldP spid="1436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260350"/>
            <a:ext cx="77724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n</a:t>
            </a: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后</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53251" name="Text Box 4"/>
          <p:cNvSpPr txBox="1"/>
          <p:nvPr/>
        </p:nvSpPr>
        <p:spPr>
          <a:xfrm>
            <a:off x="3419475" y="1366838"/>
            <a:ext cx="5667375" cy="1917700"/>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解向量：</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 x</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 … , x</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显约束：</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i</a:t>
            </a:r>
            <a:r>
              <a:rPr lang="en-US" altLang="zh-CN" sz="2400" dirty="0">
                <a:latin typeface="Arial" panose="020B0604020202020204" pitchFamily="34" charset="0"/>
                <a:ea typeface="楷体_GB2312" pitchFamily="49" charset="-122"/>
              </a:rPr>
              <a:t>=1,2, … ,n</a:t>
            </a: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隐约束：</a:t>
            </a:r>
            <a:endParaRPr lang="zh-CN" altLang="en-US" sz="2400" dirty="0">
              <a:latin typeface="Arial" panose="020B0604020202020204" pitchFamily="34" charset="0"/>
              <a:ea typeface="楷体_GB2312" pitchFamily="49" charset="-122"/>
            </a:endParaRPr>
          </a:p>
          <a:p>
            <a:pPr marL="0" lvl="0" indent="0" eaLnBrk="1" hangingPunct="1">
              <a:spcBef>
                <a:spcPct val="0"/>
              </a:spcBef>
              <a:buClr>
                <a:schemeClr val="accent2"/>
              </a:buClr>
              <a:buNone/>
            </a:pPr>
            <a:r>
              <a:rPr lang="en-US" altLang="zh-CN" sz="2400" dirty="0">
                <a:latin typeface="Arial" panose="020B0604020202020204" pitchFamily="34" charset="0"/>
                <a:ea typeface="楷体_GB2312" pitchFamily="49" charset="-122"/>
              </a:rPr>
              <a:t>    1)</a:t>
            </a:r>
            <a:r>
              <a:rPr lang="zh-CN" altLang="en-US" sz="2400" dirty="0">
                <a:latin typeface="Arial" panose="020B0604020202020204" pitchFamily="34" charset="0"/>
                <a:ea typeface="楷体_GB2312" pitchFamily="49" charset="-122"/>
              </a:rPr>
              <a:t>不同列：</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i</a:t>
            </a:r>
            <a:r>
              <a:rPr lang="en-US" altLang="zh-CN" sz="2400" b="1"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j</a:t>
            </a:r>
            <a:endParaRPr lang="en-US" altLang="zh-CN" sz="2400" baseline="-25000" dirty="0">
              <a:latin typeface="Arial" panose="020B0604020202020204" pitchFamily="34" charset="0"/>
              <a:ea typeface="楷体_GB2312" pitchFamily="49" charset="-122"/>
            </a:endParaRPr>
          </a:p>
          <a:p>
            <a:pPr marL="0" lvl="0" indent="0" eaLnBrk="1" hangingPunct="1">
              <a:spcBef>
                <a:spcPct val="0"/>
              </a:spcBef>
              <a:buClr>
                <a:schemeClr val="accent2"/>
              </a:buClr>
              <a:buNone/>
            </a:pPr>
            <a:r>
              <a:rPr lang="en-US" altLang="zh-CN" sz="2400" dirty="0">
                <a:latin typeface="Arial" panose="020B0604020202020204" pitchFamily="34" charset="0"/>
                <a:ea typeface="楷体_GB2312" pitchFamily="49" charset="-122"/>
              </a:rPr>
              <a:t>    2)</a:t>
            </a:r>
            <a:r>
              <a:rPr lang="zh-CN" altLang="en-US" sz="2400" dirty="0">
                <a:latin typeface="Arial" panose="020B0604020202020204" pitchFamily="34" charset="0"/>
                <a:ea typeface="楷体_GB2312" pitchFamily="49" charset="-122"/>
              </a:rPr>
              <a:t>不处于同一正、反对角线：</a:t>
            </a:r>
            <a:r>
              <a:rPr lang="en-US" altLang="zh-CN" sz="2400" dirty="0">
                <a:latin typeface="Arial" panose="020B0604020202020204" pitchFamily="34" charset="0"/>
                <a:ea typeface="楷体_GB2312" pitchFamily="49" charset="-122"/>
                <a:sym typeface="Wingdings" panose="05000000000000000000" pitchFamily="2" charset="2"/>
              </a:rPr>
              <a:t>|i-j|</a:t>
            </a:r>
            <a:r>
              <a:rPr lang="en-US" altLang="zh-CN" sz="2400" b="1"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sym typeface="Wingdings" panose="05000000000000000000" pitchFamily="2" charset="2"/>
              </a:rPr>
              <a:t>|x</a:t>
            </a:r>
            <a:r>
              <a:rPr lang="en-US" altLang="zh-CN" sz="2400" baseline="-25000" dirty="0">
                <a:latin typeface="Arial" panose="020B0604020202020204" pitchFamily="34" charset="0"/>
                <a:ea typeface="楷体_GB2312" pitchFamily="49" charset="-122"/>
                <a:sym typeface="Wingdings" panose="05000000000000000000" pitchFamily="2" charset="2"/>
              </a:rPr>
              <a:t>i</a:t>
            </a:r>
            <a:r>
              <a:rPr lang="en-US" altLang="zh-CN" sz="2400" dirty="0">
                <a:latin typeface="Arial" panose="020B0604020202020204" pitchFamily="34" charset="0"/>
                <a:ea typeface="楷体_GB2312" pitchFamily="49" charset="-122"/>
                <a:sym typeface="Wingdings" panose="05000000000000000000" pitchFamily="2" charset="2"/>
              </a:rPr>
              <a:t>-x</a:t>
            </a:r>
            <a:r>
              <a:rPr lang="en-US" altLang="zh-CN" sz="2400" baseline="-25000" dirty="0">
                <a:latin typeface="Arial" panose="020B0604020202020204" pitchFamily="34" charset="0"/>
                <a:ea typeface="楷体_GB2312" pitchFamily="49" charset="-122"/>
                <a:sym typeface="Wingdings" panose="05000000000000000000" pitchFamily="2" charset="2"/>
              </a:rPr>
              <a:t>j</a:t>
            </a:r>
            <a:r>
              <a:rPr lang="en-US" altLang="zh-CN" sz="2400" dirty="0">
                <a:latin typeface="Arial" panose="020B0604020202020204" pitchFamily="34" charset="0"/>
                <a:ea typeface="楷体_GB2312" pitchFamily="49" charset="-122"/>
                <a:sym typeface="Wingdings" panose="05000000000000000000" pitchFamily="2" charset="2"/>
              </a:rPr>
              <a:t>|</a:t>
            </a:r>
            <a:endParaRPr lang="en-US" altLang="zh-CN" sz="2400" dirty="0">
              <a:latin typeface="Arial" panose="020B0604020202020204" pitchFamily="34" charset="0"/>
              <a:ea typeface="楷体_GB2312" pitchFamily="49" charset="-122"/>
            </a:endParaRPr>
          </a:p>
        </p:txBody>
      </p:sp>
      <p:sp>
        <p:nvSpPr>
          <p:cNvPr id="302085" name="Rectangle 5"/>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3253" name="Text Box 6"/>
          <p:cNvSpPr txBox="1"/>
          <p:nvPr/>
        </p:nvSpPr>
        <p:spPr>
          <a:xfrm>
            <a:off x="250825" y="2547938"/>
            <a:ext cx="5059363" cy="4003675"/>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dirty="0">
                <a:latin typeface="Arial" panose="020B0604020202020204" pitchFamily="34" charset="0"/>
                <a:ea typeface="楷体_GB2312" pitchFamily="49" charset="-122"/>
              </a:rPr>
              <a:t>bool Queen::</a:t>
            </a:r>
            <a:r>
              <a:rPr lang="en-US" altLang="zh-CN" sz="1600" b="1" dirty="0">
                <a:latin typeface="Arial" panose="020B0604020202020204" pitchFamily="34" charset="0"/>
                <a:ea typeface="楷体_GB2312" pitchFamily="49" charset="-122"/>
              </a:rPr>
              <a:t>Place</a:t>
            </a:r>
            <a:r>
              <a:rPr lang="en-US" altLang="zh-CN" sz="1600" dirty="0">
                <a:latin typeface="Arial" panose="020B0604020202020204" pitchFamily="34" charset="0"/>
                <a:ea typeface="楷体_GB2312" pitchFamily="49" charset="-122"/>
              </a:rPr>
              <a:t>(int k)</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j=1;j&lt;k;j++)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((abs(k-j)==abs(x[j]-x[k]))||(x[j]==x[k])) return false;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return true;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void Queen::</a:t>
            </a:r>
            <a:r>
              <a:rPr lang="en-US" altLang="zh-CN" sz="1600" b="1" dirty="0">
                <a:latin typeface="Arial" panose="020B0604020202020204" pitchFamily="34" charset="0"/>
                <a:ea typeface="楷体_GB2312" pitchFamily="49" charset="-122"/>
              </a:rPr>
              <a:t>Backtrack</a:t>
            </a:r>
            <a:r>
              <a:rPr lang="en-US" altLang="zh-CN" sz="1600" dirty="0">
                <a:latin typeface="Arial" panose="020B0604020202020204" pitchFamily="34" charset="0"/>
                <a:ea typeface="楷体_GB2312" pitchFamily="49" charset="-122"/>
              </a:rPr>
              <a:t>(int 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(t&gt;n) sum++;</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else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i=1;i&lt;=n;i++)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x[t]=i;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(Place(t)) Backtrack(t+1);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p:txBody>
      </p:sp>
      <p:pic>
        <p:nvPicPr>
          <p:cNvPr id="3" name="图片 2"/>
          <p:cNvPicPr>
            <a:picLocks noChangeAspect="1"/>
          </p:cNvPicPr>
          <p:nvPr/>
        </p:nvPicPr>
        <p:blipFill>
          <a:blip r:embed="rId1"/>
          <a:srcRect l="1708"/>
          <a:stretch>
            <a:fillRect/>
          </a:stretch>
        </p:blipFill>
        <p:spPr>
          <a:xfrm>
            <a:off x="5635625" y="3631565"/>
            <a:ext cx="3178810" cy="2920365"/>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260350"/>
            <a:ext cx="7772400" cy="1143000"/>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n</a:t>
            </a: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后</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302085" name="Rectangle 5"/>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51205" name="Text Box 6"/>
          <p:cNvSpPr txBox="1">
            <a:spLocks noChangeArrowheads="1"/>
          </p:cNvSpPr>
          <p:nvPr/>
        </p:nvSpPr>
        <p:spPr bwMode="auto">
          <a:xfrm>
            <a:off x="250825" y="1196975"/>
            <a:ext cx="8642350" cy="575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lvl1pPr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void Permutation(vector&lt;vector&lt;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&gt;&gt; &amp;res, vector&lt;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&gt; &amp;</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start,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end){</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if(start == end){</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bool flag = true;</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for(</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 0;i &lt; end;++</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for(</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j = 0;j &lt;= end;++j){</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if(</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 j &amp;&amp; (abs(</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[j]) == abs(</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-j))){</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flag = false;</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break;</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}//if</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}//for</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if(!flag)</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break;</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}//for</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if(flag)</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res.push_back</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for(</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int</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start;i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&lt;=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end;i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swap(</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[start]);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Permutation(res,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start+1, end);</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swap(</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i</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r>
              <a:rPr kumimoji="1" lang="en-US" altLang="zh-CN" sz="1600" b="0" i="0" u="none" strike="noStrike" kern="1200" cap="none" spc="0" normalizeH="0" baseline="0" noProof="0" dirty="0" err="1" smtClean="0">
                <a:ln>
                  <a:noFill/>
                </a:ln>
                <a:solidFill>
                  <a:schemeClr val="tx1"/>
                </a:solidFill>
                <a:effectLst/>
                <a:uLnTx/>
                <a:uFillTx/>
                <a:latin typeface="+mn-lt"/>
                <a:ea typeface="楷体_GB2312" pitchFamily="49" charset="-122"/>
                <a:cs typeface="+mn-cs"/>
              </a:rPr>
              <a:t>arr</a:t>
            </a: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[start]);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        }</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rPr>
              <a:t>}</a:t>
            </a:r>
            <a:endParaRPr kumimoji="1" lang="en-US" altLang="zh-CN" sz="1600" b="0" i="0" u="none" strike="noStrike" kern="1200" cap="none" spc="0" normalizeH="0" baseline="0" noProof="0" dirty="0" smtClean="0">
              <a:ln>
                <a:noFill/>
              </a:ln>
              <a:solidFill>
                <a:schemeClr val="tx1"/>
              </a:solidFill>
              <a:effectLst/>
              <a:uLnTx/>
              <a:uFillTx/>
              <a:latin typeface="+mn-lt"/>
              <a:ea typeface="楷体_GB2312" pitchFamily="49" charset="-122"/>
              <a:cs typeface="+mn-cs"/>
            </a:endParaRPr>
          </a:p>
        </p:txBody>
      </p:sp>
      <p:sp>
        <p:nvSpPr>
          <p:cNvPr id="54277" name="TextBox 2"/>
          <p:cNvSpPr txBox="1"/>
          <p:nvPr/>
        </p:nvSpPr>
        <p:spPr>
          <a:xfrm>
            <a:off x="5867400" y="3141663"/>
            <a:ext cx="2516188"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排列树解空间</a:t>
            </a: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p:txBody>
          <a:bodyPr vert="horz" wrap="square" lIns="91440" tIns="45720" rIns="91440" bIns="45720" anchor="ctr" anchorCtr="0"/>
          <a:p>
            <a:pPr eaLnBrk="1" hangingPunct="1"/>
            <a:r>
              <a:rPr lang="zh-CN" altLang="en-US" dirty="0"/>
              <a:t>算法的时间复杂性</a:t>
            </a:r>
            <a:endParaRPr lang="zh-CN" altLang="en-US" dirty="0"/>
          </a:p>
        </p:txBody>
      </p:sp>
      <p:sp>
        <p:nvSpPr>
          <p:cNvPr id="55299" name="Rectangle 3"/>
          <p:cNvSpPr>
            <a:spLocks noGrp="1"/>
          </p:cNvSpPr>
          <p:nvPr>
            <p:ph idx="1"/>
          </p:nvPr>
        </p:nvSpPr>
        <p:spPr/>
        <p:txBody>
          <a:bodyPr vert="horz" wrap="square" lIns="91440" tIns="45720" rIns="91440" bIns="45720" anchor="t" anchorCtr="0"/>
          <a:p>
            <a:pPr algn="just" eaLnBrk="1" hangingPunct="1"/>
            <a:r>
              <a:rPr lang="zh-CN" altLang="en-US" dirty="0"/>
              <a:t>平均情况下，回溯算法实际所访问的结点数只占排列树结点总数的</a:t>
            </a:r>
            <a:r>
              <a:rPr lang="en-US" altLang="zh-CN" dirty="0"/>
              <a:t>8%</a:t>
            </a:r>
            <a:endParaRPr lang="zh-CN" altLang="en-US" dirty="0"/>
          </a:p>
          <a:p>
            <a:pPr algn="just" eaLnBrk="1" hangingPunct="1"/>
            <a:r>
              <a:rPr lang="zh-CN" altLang="en-US" dirty="0"/>
              <a:t>实际模拟表明，</a:t>
            </a:r>
            <a:r>
              <a:rPr lang="en-US" altLang="zh-CN" dirty="0"/>
              <a:t>n=8</a:t>
            </a:r>
            <a:r>
              <a:rPr lang="zh-CN" altLang="en-US" dirty="0"/>
              <a:t>时回溯法解决八后问题实际所访问的结点数仅为全部结点总数的</a:t>
            </a:r>
            <a:r>
              <a:rPr lang="en-US" altLang="zh-CN" dirty="0"/>
              <a:t>1.5%</a:t>
            </a:r>
            <a:endParaRPr lang="en-US" altLang="zh-CN" dirty="0"/>
          </a:p>
          <a:p>
            <a:pPr algn="just" eaLnBrk="1" hangingPunct="1"/>
            <a:r>
              <a:rPr lang="zh-CN" altLang="en-US" dirty="0"/>
              <a:t>尽管</a:t>
            </a:r>
            <a:r>
              <a:rPr lang="en-US" altLang="zh-CN" dirty="0"/>
              <a:t>Backtrack</a:t>
            </a:r>
            <a:r>
              <a:rPr lang="zh-CN" altLang="en-US" dirty="0"/>
              <a:t>策略仍需</a:t>
            </a:r>
            <a:r>
              <a:rPr lang="en-US" altLang="zh-CN" dirty="0"/>
              <a:t>O(n</a:t>
            </a:r>
            <a:r>
              <a:rPr lang="en-US" altLang="zh-CN" baseline="30000" dirty="0"/>
              <a:t>n</a:t>
            </a:r>
            <a:r>
              <a:rPr lang="en-US" altLang="zh-CN" dirty="0"/>
              <a:t>)</a:t>
            </a:r>
            <a:r>
              <a:rPr lang="zh-CN" altLang="en-US" dirty="0"/>
              <a:t>，但实际上它可以很快得到问题的解。</a:t>
            </a:r>
            <a:endParaRPr lang="zh-CN" altLang="en-US" dirty="0"/>
          </a:p>
          <a:p>
            <a:pPr algn="just" eaLnBrk="1" hangingPunct="1"/>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40481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en-US"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最大团问题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304132"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304133" name="Text Box 5"/>
          <p:cNvSpPr txBox="1">
            <a:spLocks noChangeArrowheads="1"/>
          </p:cNvSpPr>
          <p:nvPr/>
        </p:nvSpPr>
        <p:spPr bwMode="auto">
          <a:xfrm>
            <a:off x="250825" y="836613"/>
            <a:ext cx="84455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R="0" algn="just" defTabSz="914400">
              <a:buClrTx/>
              <a:buSzTx/>
              <a:buFontTx/>
              <a:buNone/>
              <a:defRPr/>
            </a:pPr>
            <a:r>
              <a:rPr kumimoji="0" lang="zh-CN" altLang="en-US" kern="1200" cap="none" spc="0" normalizeH="0" baseline="0" noProof="0" dirty="0">
                <a:latin typeface="+mn-ea"/>
                <a:ea typeface="+mn-ea"/>
                <a:cs typeface="+mn-cs"/>
              </a:rPr>
              <a:t>给定无向图</a:t>
            </a:r>
            <a:r>
              <a:rPr kumimoji="0" lang="en-US" altLang="zh-CN" kern="1200" cap="none" spc="0" normalizeH="0" baseline="0" noProof="0" dirty="0">
                <a:latin typeface="+mn-ea"/>
                <a:ea typeface="+mn-ea"/>
                <a:cs typeface="+mn-cs"/>
              </a:rPr>
              <a:t>G=(V</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E)</a:t>
            </a:r>
            <a:r>
              <a:rPr kumimoji="0" lang="zh-CN" altLang="en-US" kern="1200" cap="none" spc="0" normalizeH="0" baseline="0" noProof="0" dirty="0">
                <a:latin typeface="+mn-ea"/>
                <a:ea typeface="+mn-ea"/>
                <a:cs typeface="+mn-cs"/>
              </a:rPr>
              <a:t>。如果</a:t>
            </a:r>
            <a:r>
              <a:rPr kumimoji="0" lang="en-US" altLang="zh-CN" kern="1200" cap="none" spc="0" normalizeH="0" baseline="0" noProof="0" dirty="0">
                <a:latin typeface="+mn-ea"/>
                <a:ea typeface="+mn-ea"/>
                <a:cs typeface="+mn-cs"/>
              </a:rPr>
              <a:t>U</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V</a:t>
            </a:r>
            <a:r>
              <a:rPr kumimoji="0" lang="zh-CN" altLang="en-US" kern="1200" cap="none" spc="0" normalizeH="0" baseline="0" noProof="0" dirty="0">
                <a:latin typeface="+mn-ea"/>
                <a:ea typeface="+mn-ea"/>
                <a:cs typeface="+mn-cs"/>
              </a:rPr>
              <a:t>，且对任意</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err="1">
                <a:latin typeface="+mn-ea"/>
                <a:ea typeface="+mn-ea"/>
                <a:cs typeface="+mn-cs"/>
              </a:rPr>
              <a:t>v</a:t>
            </a:r>
            <a:r>
              <a:rPr kumimoji="0" lang="en-US" altLang="zh-CN" kern="1200" cap="none" spc="0" normalizeH="0" baseline="0" noProof="0" dirty="0" err="1">
                <a:latin typeface="+mn-ea"/>
                <a:ea typeface="+mn-ea"/>
                <a:cs typeface="+mn-cs"/>
                <a:sym typeface="Symbol" panose="05050102010706020507" pitchFamily="18" charset="2"/>
              </a:rPr>
              <a:t></a:t>
            </a:r>
            <a:r>
              <a:rPr kumimoji="0" lang="en-US" altLang="zh-CN" kern="1200" cap="none" spc="0" normalizeH="0" baseline="0" noProof="0" dirty="0" err="1">
                <a:latin typeface="+mn-ea"/>
                <a:ea typeface="+mn-ea"/>
                <a:cs typeface="+mn-cs"/>
              </a:rPr>
              <a:t>U</a:t>
            </a:r>
            <a:r>
              <a:rPr kumimoji="0" lang="zh-CN" altLang="en-US" kern="1200" cap="none" spc="0" normalizeH="0" baseline="0" noProof="0" dirty="0">
                <a:latin typeface="+mn-ea"/>
                <a:ea typeface="+mn-ea"/>
                <a:cs typeface="+mn-cs"/>
              </a:rPr>
              <a:t>有</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v)</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E</a:t>
            </a:r>
            <a:r>
              <a:rPr kumimoji="0" lang="zh-CN" altLang="en-US" kern="1200" cap="none" spc="0" normalizeH="0" baseline="0" noProof="0" dirty="0">
                <a:latin typeface="+mn-ea"/>
                <a:ea typeface="+mn-ea"/>
                <a:cs typeface="+mn-cs"/>
              </a:rPr>
              <a:t>，则称</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是</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a:t>
            </a:r>
            <a:r>
              <a:rPr kumimoji="0" lang="zh-CN" altLang="en-US" kern="1200" cap="none" spc="0" normalizeH="0" baseline="0" noProof="0" dirty="0">
                <a:solidFill>
                  <a:srgbClr val="C00000"/>
                </a:solidFill>
                <a:latin typeface="+mn-ea"/>
                <a:ea typeface="+mn-ea"/>
                <a:cs typeface="+mn-cs"/>
              </a:rPr>
              <a:t>完全子图</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的完全子图</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是</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的团当且仅当</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不包含在</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的更大的完全子图中。</a:t>
            </a:r>
            <a:r>
              <a:rPr kumimoji="0" lang="en-US" altLang="zh-CN" kern="1200" cap="none" spc="0" normalizeH="0" baseline="0" noProof="0" dirty="0">
                <a:solidFill>
                  <a:srgbClr val="C00000"/>
                </a:solidFill>
                <a:latin typeface="+mn-ea"/>
                <a:ea typeface="+mn-ea"/>
                <a:cs typeface="+mn-cs"/>
              </a:rPr>
              <a:t>G</a:t>
            </a:r>
            <a:r>
              <a:rPr kumimoji="0" lang="zh-CN" altLang="en-US" kern="1200" cap="none" spc="0" normalizeH="0" baseline="0" noProof="0" dirty="0">
                <a:solidFill>
                  <a:srgbClr val="C00000"/>
                </a:solidFill>
                <a:latin typeface="+mn-ea"/>
                <a:ea typeface="+mn-ea"/>
                <a:cs typeface="+mn-cs"/>
              </a:rPr>
              <a:t>的最大团是指</a:t>
            </a:r>
            <a:r>
              <a:rPr kumimoji="0" lang="en-US" altLang="zh-CN" kern="1200" cap="none" spc="0" normalizeH="0" baseline="0" noProof="0" dirty="0">
                <a:solidFill>
                  <a:srgbClr val="C00000"/>
                </a:solidFill>
                <a:latin typeface="+mn-ea"/>
                <a:ea typeface="+mn-ea"/>
                <a:cs typeface="+mn-cs"/>
              </a:rPr>
              <a:t>G</a:t>
            </a:r>
            <a:r>
              <a:rPr kumimoji="0" lang="zh-CN" altLang="en-US" kern="1200" cap="none" spc="0" normalizeH="0" baseline="0" noProof="0" dirty="0">
                <a:solidFill>
                  <a:srgbClr val="C00000"/>
                </a:solidFill>
                <a:latin typeface="+mn-ea"/>
                <a:ea typeface="+mn-ea"/>
                <a:cs typeface="+mn-cs"/>
              </a:rPr>
              <a:t>中所含顶点数最多的团。</a:t>
            </a:r>
            <a:endParaRPr kumimoji="0" lang="zh-CN" altLang="en-US" kern="1200" cap="none" spc="0" normalizeH="0" baseline="0" noProof="0" dirty="0">
              <a:solidFill>
                <a:srgbClr val="C00000"/>
              </a:solidFill>
              <a:latin typeface="+mn-ea"/>
              <a:ea typeface="+mn-ea"/>
              <a:cs typeface="+mn-cs"/>
            </a:endParaRPr>
          </a:p>
          <a:p>
            <a:pPr marR="0" algn="just" defTabSz="914400">
              <a:buClrTx/>
              <a:buSzTx/>
              <a:buFontTx/>
              <a:buNone/>
              <a:defRPr/>
            </a:pPr>
            <a:r>
              <a:rPr kumimoji="0" lang="zh-CN" altLang="en-US" kern="1200" cap="none" spc="0" normalizeH="0" baseline="0" noProof="0" dirty="0">
                <a:latin typeface="+mn-ea"/>
                <a:ea typeface="+mn-ea"/>
                <a:cs typeface="+mn-cs"/>
              </a:rPr>
              <a:t>如果</a:t>
            </a:r>
            <a:r>
              <a:rPr kumimoji="0" lang="en-US" altLang="zh-CN" kern="1200" cap="none" spc="0" normalizeH="0" baseline="0" noProof="0" dirty="0">
                <a:latin typeface="+mn-ea"/>
                <a:ea typeface="+mn-ea"/>
                <a:cs typeface="+mn-cs"/>
              </a:rPr>
              <a:t>U</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V</a:t>
            </a:r>
            <a:r>
              <a:rPr kumimoji="0" lang="zh-CN" altLang="en-US" kern="1200" cap="none" spc="0" normalizeH="0" baseline="0" noProof="0" dirty="0">
                <a:latin typeface="+mn-ea"/>
                <a:ea typeface="+mn-ea"/>
                <a:cs typeface="+mn-cs"/>
              </a:rPr>
              <a:t>且对任意</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err="1">
                <a:latin typeface="+mn-ea"/>
                <a:ea typeface="+mn-ea"/>
                <a:cs typeface="+mn-cs"/>
              </a:rPr>
              <a:t>v</a:t>
            </a:r>
            <a:r>
              <a:rPr kumimoji="0" lang="en-US" altLang="zh-CN" kern="1200" cap="none" spc="0" normalizeH="0" baseline="0" noProof="0" dirty="0" err="1">
                <a:latin typeface="+mn-ea"/>
                <a:ea typeface="+mn-ea"/>
                <a:cs typeface="+mn-cs"/>
                <a:sym typeface="Symbol" panose="05050102010706020507" pitchFamily="18" charset="2"/>
              </a:rPr>
              <a:t></a:t>
            </a:r>
            <a:r>
              <a:rPr kumimoji="0" lang="en-US" altLang="zh-CN" kern="1200" cap="none" spc="0" normalizeH="0" baseline="0" noProof="0" dirty="0" err="1">
                <a:latin typeface="+mn-ea"/>
                <a:ea typeface="+mn-ea"/>
                <a:cs typeface="+mn-cs"/>
              </a:rPr>
              <a:t>U</a:t>
            </a:r>
            <a:r>
              <a:rPr kumimoji="0" lang="zh-CN" altLang="en-US" kern="1200" cap="none" spc="0" normalizeH="0" baseline="0" noProof="0" dirty="0">
                <a:latin typeface="+mn-ea"/>
                <a:ea typeface="+mn-ea"/>
                <a:cs typeface="+mn-cs"/>
              </a:rPr>
              <a:t>有</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v)</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E</a:t>
            </a:r>
            <a:r>
              <a:rPr kumimoji="0" lang="zh-CN" altLang="en-US" kern="1200" cap="none" spc="0" normalizeH="0" baseline="0" noProof="0" dirty="0">
                <a:latin typeface="+mn-ea"/>
                <a:ea typeface="+mn-ea"/>
                <a:cs typeface="+mn-cs"/>
              </a:rPr>
              <a:t>，则称</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是</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的空子图。</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的空子图</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是</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a:t>
            </a:r>
            <a:r>
              <a:rPr kumimoji="0" lang="zh-CN" altLang="en-US" kern="1200" cap="none" spc="0" normalizeH="0" baseline="0" noProof="0" dirty="0">
                <a:solidFill>
                  <a:srgbClr val="C00000"/>
                </a:solidFill>
                <a:latin typeface="+mn-ea"/>
                <a:ea typeface="+mn-ea"/>
                <a:cs typeface="+mn-cs"/>
              </a:rPr>
              <a:t>独立集</a:t>
            </a:r>
            <a:r>
              <a:rPr kumimoji="0" lang="zh-CN" altLang="en-US" kern="1200" cap="none" spc="0" normalizeH="0" baseline="0" noProof="0" dirty="0">
                <a:latin typeface="+mn-ea"/>
                <a:ea typeface="+mn-ea"/>
                <a:cs typeface="+mn-cs"/>
              </a:rPr>
              <a:t>当且仅当</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不包含在</a:t>
            </a:r>
            <a:r>
              <a:rPr kumimoji="0" lang="en-US" altLang="zh-CN" kern="1200" cap="none" spc="0" normalizeH="0" baseline="0" noProof="0" dirty="0">
                <a:latin typeface="+mn-ea"/>
                <a:ea typeface="+mn-ea"/>
                <a:cs typeface="+mn-cs"/>
              </a:rPr>
              <a:t>G</a:t>
            </a:r>
            <a:r>
              <a:rPr kumimoji="0" lang="zh-CN" altLang="en-US" kern="1200" cap="none" spc="0" normalizeH="0" baseline="0" noProof="0" dirty="0">
                <a:latin typeface="+mn-ea"/>
                <a:ea typeface="+mn-ea"/>
                <a:cs typeface="+mn-cs"/>
              </a:rPr>
              <a:t>的更大的空子图中。</a:t>
            </a:r>
            <a:r>
              <a:rPr kumimoji="0" lang="en-US" altLang="zh-CN" kern="1200" cap="none" spc="0" normalizeH="0" baseline="0" noProof="0" dirty="0">
                <a:solidFill>
                  <a:srgbClr val="C00000"/>
                </a:solidFill>
                <a:latin typeface="+mn-ea"/>
                <a:ea typeface="+mn-ea"/>
                <a:cs typeface="+mn-cs"/>
              </a:rPr>
              <a:t>G</a:t>
            </a:r>
            <a:r>
              <a:rPr kumimoji="0" lang="zh-CN" altLang="en-US" kern="1200" cap="none" spc="0" normalizeH="0" baseline="0" noProof="0" dirty="0">
                <a:solidFill>
                  <a:srgbClr val="C00000"/>
                </a:solidFill>
                <a:latin typeface="+mn-ea"/>
                <a:ea typeface="+mn-ea"/>
                <a:cs typeface="+mn-cs"/>
              </a:rPr>
              <a:t>的最大独立集是</a:t>
            </a:r>
            <a:r>
              <a:rPr kumimoji="0" lang="en-US" altLang="zh-CN" kern="1200" cap="none" spc="0" normalizeH="0" baseline="0" noProof="0" dirty="0">
                <a:solidFill>
                  <a:srgbClr val="C00000"/>
                </a:solidFill>
                <a:latin typeface="+mn-ea"/>
                <a:ea typeface="+mn-ea"/>
                <a:cs typeface="+mn-cs"/>
              </a:rPr>
              <a:t>G</a:t>
            </a:r>
            <a:r>
              <a:rPr kumimoji="0" lang="zh-CN" altLang="en-US" kern="1200" cap="none" spc="0" normalizeH="0" baseline="0" noProof="0" dirty="0">
                <a:solidFill>
                  <a:srgbClr val="C00000"/>
                </a:solidFill>
                <a:latin typeface="+mn-ea"/>
                <a:ea typeface="+mn-ea"/>
                <a:cs typeface="+mn-cs"/>
              </a:rPr>
              <a:t>中所含顶点数最多的独立集。</a:t>
            </a:r>
            <a:endParaRPr kumimoji="0" lang="zh-CN" altLang="en-US" kern="1200" cap="none" spc="0" normalizeH="0" baseline="0" noProof="0" dirty="0">
              <a:solidFill>
                <a:srgbClr val="C00000"/>
              </a:solidFill>
              <a:latin typeface="+mn-ea"/>
              <a:ea typeface="+mn-ea"/>
              <a:cs typeface="+mn-cs"/>
            </a:endParaRPr>
          </a:p>
          <a:p>
            <a:pPr marR="0" algn="just" defTabSz="914400">
              <a:buClrTx/>
              <a:buSzTx/>
              <a:buFontTx/>
              <a:buNone/>
              <a:defRPr/>
            </a:pPr>
            <a:r>
              <a:rPr kumimoji="0" lang="zh-CN" altLang="en-US" kern="1200" cap="none" spc="0" normalizeH="0" baseline="0" noProof="0" dirty="0">
                <a:latin typeface="+mn-ea"/>
                <a:ea typeface="+mn-ea"/>
                <a:cs typeface="+mn-cs"/>
              </a:rPr>
              <a:t>对于任一无向图</a:t>
            </a:r>
            <a:r>
              <a:rPr kumimoji="0" lang="en-US" altLang="zh-CN" kern="1200" cap="none" spc="0" normalizeH="0" baseline="0" noProof="0" dirty="0">
                <a:latin typeface="+mn-ea"/>
                <a:ea typeface="+mn-ea"/>
                <a:cs typeface="+mn-cs"/>
              </a:rPr>
              <a:t>G=(V</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E)</a:t>
            </a:r>
            <a:r>
              <a:rPr kumimoji="0" lang="zh-CN" altLang="en-US" kern="1200" cap="none" spc="0" normalizeH="0" baseline="0" noProof="0" dirty="0">
                <a:latin typeface="+mn-ea"/>
                <a:ea typeface="+mn-ea"/>
                <a:cs typeface="+mn-cs"/>
              </a:rPr>
              <a:t>其</a:t>
            </a:r>
            <a:r>
              <a:rPr kumimoji="0" lang="zh-CN" altLang="en-US" kern="1200" cap="none" spc="0" normalizeH="0" baseline="0" noProof="0" dirty="0">
                <a:solidFill>
                  <a:srgbClr val="C00000"/>
                </a:solidFill>
                <a:latin typeface="+mn-ea"/>
                <a:ea typeface="+mn-ea"/>
                <a:cs typeface="+mn-cs"/>
              </a:rPr>
              <a:t>补图</a:t>
            </a:r>
            <a:r>
              <a:rPr kumimoji="0" lang="en-US" altLang="zh-CN" kern="1200" cap="none" spc="0" normalizeH="0" baseline="0" noProof="0" dirty="0">
                <a:latin typeface="+mn-ea"/>
                <a:ea typeface="+mn-ea"/>
                <a:cs typeface="+mn-cs"/>
              </a:rPr>
              <a:t>G=(V1</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E1)</a:t>
            </a:r>
            <a:r>
              <a:rPr kumimoji="0" lang="zh-CN" altLang="en-US" kern="1200" cap="none" spc="0" normalizeH="0" baseline="0" noProof="0" dirty="0">
                <a:latin typeface="+mn-ea"/>
                <a:ea typeface="+mn-ea"/>
                <a:cs typeface="+mn-cs"/>
              </a:rPr>
              <a:t>定义为：</a:t>
            </a:r>
            <a:r>
              <a:rPr kumimoji="0" lang="en-US" altLang="zh-CN" kern="1200" cap="none" spc="0" normalizeH="0" baseline="0" noProof="0" dirty="0">
                <a:latin typeface="+mn-ea"/>
                <a:ea typeface="+mn-ea"/>
                <a:cs typeface="+mn-cs"/>
              </a:rPr>
              <a:t>V1=V</a:t>
            </a:r>
            <a:r>
              <a:rPr kumimoji="0" lang="zh-CN" altLang="en-US" kern="1200" cap="none" spc="0" normalizeH="0" baseline="0" noProof="0" dirty="0">
                <a:latin typeface="+mn-ea"/>
                <a:ea typeface="+mn-ea"/>
                <a:cs typeface="+mn-cs"/>
              </a:rPr>
              <a:t>，且</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v)</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E1</a:t>
            </a:r>
            <a:r>
              <a:rPr kumimoji="0" lang="zh-CN" altLang="en-US" kern="1200" cap="none" spc="0" normalizeH="0" baseline="0" noProof="0" dirty="0">
                <a:latin typeface="+mn-ea"/>
                <a:ea typeface="+mn-ea"/>
                <a:cs typeface="+mn-cs"/>
              </a:rPr>
              <a:t>当且仅当</a:t>
            </a:r>
            <a:r>
              <a:rPr kumimoji="0" lang="en-US" altLang="zh-CN" kern="1200" cap="none" spc="0" normalizeH="0" baseline="0" noProof="0" dirty="0">
                <a:latin typeface="+mn-ea"/>
                <a:ea typeface="+mn-ea"/>
                <a:cs typeface="+mn-cs"/>
              </a:rPr>
              <a:t>(u</a:t>
            </a:r>
            <a:r>
              <a:rPr kumimoji="0" lang="zh-CN" altLang="en-US" kern="1200" cap="none" spc="0" normalizeH="0" baseline="0" noProof="0" dirty="0">
                <a:latin typeface="+mn-ea"/>
                <a:ea typeface="+mn-ea"/>
                <a:cs typeface="+mn-cs"/>
              </a:rPr>
              <a:t>，</a:t>
            </a:r>
            <a:r>
              <a:rPr kumimoji="0" lang="en-US" altLang="zh-CN" kern="1200" cap="none" spc="0" normalizeH="0" baseline="0" noProof="0" dirty="0">
                <a:latin typeface="+mn-ea"/>
                <a:ea typeface="+mn-ea"/>
                <a:cs typeface="+mn-cs"/>
              </a:rPr>
              <a:t>v)</a:t>
            </a:r>
            <a:r>
              <a:rPr kumimoji="0" lang="en-US" altLang="zh-CN" kern="1200" cap="none" spc="0" normalizeH="0" baseline="0" noProof="0" dirty="0">
                <a:latin typeface="+mn-ea"/>
                <a:ea typeface="+mn-ea"/>
                <a:cs typeface="+mn-cs"/>
                <a:sym typeface="Symbol" panose="05050102010706020507" pitchFamily="18" charset="2"/>
              </a:rPr>
              <a:t></a:t>
            </a:r>
            <a:r>
              <a:rPr kumimoji="0" lang="en-US" altLang="zh-CN" kern="1200" cap="none" spc="0" normalizeH="0" baseline="0" noProof="0" dirty="0">
                <a:latin typeface="+mn-ea"/>
                <a:ea typeface="+mn-ea"/>
                <a:cs typeface="+mn-cs"/>
              </a:rPr>
              <a:t>E</a:t>
            </a:r>
            <a:r>
              <a:rPr kumimoji="0" lang="zh-CN" altLang="en-US" kern="1200" cap="none" spc="0" normalizeH="0" baseline="0" noProof="0" dirty="0">
                <a:latin typeface="+mn-ea"/>
                <a:ea typeface="+mn-ea"/>
                <a:cs typeface="+mn-cs"/>
              </a:rPr>
              <a:t>。</a:t>
            </a:r>
            <a:endParaRPr kumimoji="0" lang="zh-CN" altLang="en-US" kern="1200" cap="none" spc="0" normalizeH="0" baseline="0" noProof="0" dirty="0">
              <a:latin typeface="+mn-ea"/>
              <a:ea typeface="+mn-ea"/>
              <a:cs typeface="+mn-cs"/>
            </a:endParaRPr>
          </a:p>
        </p:txBody>
      </p:sp>
      <p:sp>
        <p:nvSpPr>
          <p:cNvPr id="304135" name="Text Box 7"/>
          <p:cNvSpPr txBox="1">
            <a:spLocks noChangeArrowheads="1"/>
          </p:cNvSpPr>
          <p:nvPr/>
        </p:nvSpPr>
        <p:spPr bwMode="auto">
          <a:xfrm>
            <a:off x="323850" y="4292600"/>
            <a:ext cx="6008688" cy="45720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U</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是</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G</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的最大团当且仅当</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U</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是</a:t>
            </a:r>
            <a:r>
              <a:rPr kumimoji="0" lang="en-US" altLang="zh-CN"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G</a:t>
            </a:r>
            <a:r>
              <a:rPr kumimoji="0" lang="zh-CN" altLang="en-US"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rPr>
              <a:t>的最大独立集。</a:t>
            </a:r>
            <a:endParaRPr kumimoji="0" lang="zh-CN" altLang="en-US" sz="2400" b="1" i="0" u="none" strike="noStrike" kern="1200" cap="none" spc="0" normalizeH="0" baseline="0" noProof="0" dirty="0">
              <a:ln>
                <a:noFill/>
              </a:ln>
              <a:solidFill>
                <a:srgbClr val="C00000"/>
              </a:solidFill>
              <a:effectLst/>
              <a:uLnTx/>
              <a:uFillTx/>
              <a:latin typeface="黑体" panose="02010609060101010101" pitchFamily="2" charset="-122"/>
              <a:ea typeface="黑体" panose="02010609060101010101" pitchFamily="2" charset="-122"/>
              <a:cs typeface="+mn-cs"/>
            </a:endParaRPr>
          </a:p>
        </p:txBody>
      </p:sp>
      <p:sp>
        <p:nvSpPr>
          <p:cNvPr id="61446" name="Line 8"/>
          <p:cNvSpPr/>
          <p:nvPr/>
        </p:nvSpPr>
        <p:spPr>
          <a:xfrm>
            <a:off x="4643438" y="3500438"/>
            <a:ext cx="215900" cy="0"/>
          </a:xfrm>
          <a:prstGeom prst="line">
            <a:avLst/>
          </a:prstGeom>
          <a:ln w="25400" cap="flat" cmpd="sng">
            <a:solidFill>
              <a:schemeClr val="tx1"/>
            </a:solidFill>
            <a:prstDash val="solid"/>
            <a:headEnd type="none" w="med" len="med"/>
            <a:tailEnd type="none" w="med" len="med"/>
          </a:ln>
        </p:spPr>
      </p:sp>
      <p:sp>
        <p:nvSpPr>
          <p:cNvPr id="61447" name="Line 9"/>
          <p:cNvSpPr/>
          <p:nvPr/>
        </p:nvSpPr>
        <p:spPr>
          <a:xfrm>
            <a:off x="3924300" y="4365625"/>
            <a:ext cx="215900" cy="0"/>
          </a:xfrm>
          <a:prstGeom prst="line">
            <a:avLst/>
          </a:prstGeom>
          <a:ln w="25400" cap="flat" cmpd="sng">
            <a:solidFill>
              <a:schemeClr val="tx1"/>
            </a:solidFill>
            <a:prstDash val="solid"/>
            <a:headEnd type="none" w="med" len="med"/>
            <a:tailEnd type="none" w="med" len="med"/>
          </a:ln>
        </p:spPr>
      </p:sp>
      <p:grpSp>
        <p:nvGrpSpPr>
          <p:cNvPr id="61448" name="Group 40"/>
          <p:cNvGrpSpPr/>
          <p:nvPr/>
        </p:nvGrpSpPr>
        <p:grpSpPr>
          <a:xfrm>
            <a:off x="1379538" y="4930775"/>
            <a:ext cx="2667000" cy="1400175"/>
            <a:chOff x="869" y="3106"/>
            <a:chExt cx="1680" cy="882"/>
          </a:xfrm>
        </p:grpSpPr>
        <p:sp>
          <p:nvSpPr>
            <p:cNvPr id="61458" name="Oval 10"/>
            <p:cNvSpPr/>
            <p:nvPr/>
          </p:nvSpPr>
          <p:spPr>
            <a:xfrm>
              <a:off x="886" y="3106"/>
              <a:ext cx="199" cy="229"/>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1459" name="Oval 12"/>
            <p:cNvSpPr/>
            <p:nvPr/>
          </p:nvSpPr>
          <p:spPr>
            <a:xfrm>
              <a:off x="1699" y="3107"/>
              <a:ext cx="199" cy="229"/>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1460" name="Oval 13"/>
            <p:cNvSpPr/>
            <p:nvPr/>
          </p:nvSpPr>
          <p:spPr>
            <a:xfrm>
              <a:off x="869" y="3759"/>
              <a:ext cx="199" cy="229"/>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1461" name="Oval 14"/>
            <p:cNvSpPr/>
            <p:nvPr/>
          </p:nvSpPr>
          <p:spPr>
            <a:xfrm>
              <a:off x="1699" y="3759"/>
              <a:ext cx="199" cy="229"/>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1462" name="Oval 15"/>
            <p:cNvSpPr/>
            <p:nvPr/>
          </p:nvSpPr>
          <p:spPr>
            <a:xfrm>
              <a:off x="2350" y="3404"/>
              <a:ext cx="199" cy="229"/>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1463" name="AutoShape 18"/>
            <p:cNvCxnSpPr>
              <a:stCxn id="61458" idx="6"/>
              <a:endCxn id="61459" idx="2"/>
            </p:cNvCxnSpPr>
            <p:nvPr/>
          </p:nvCxnSpPr>
          <p:spPr>
            <a:xfrm>
              <a:off x="1085" y="3221"/>
              <a:ext cx="614" cy="1"/>
            </a:xfrm>
            <a:prstGeom prst="straightConnector1">
              <a:avLst/>
            </a:prstGeom>
            <a:ln w="50800" cap="flat" cmpd="sng">
              <a:solidFill>
                <a:srgbClr val="FF6600"/>
              </a:solidFill>
              <a:prstDash val="solid"/>
              <a:headEnd type="none" w="med" len="med"/>
              <a:tailEnd type="none" w="med" len="med"/>
            </a:ln>
          </p:spPr>
        </p:cxnSp>
        <p:cxnSp>
          <p:nvCxnSpPr>
            <p:cNvPr id="61464" name="AutoShape 19"/>
            <p:cNvCxnSpPr>
              <a:stCxn id="61458" idx="4"/>
              <a:endCxn id="61460" idx="0"/>
            </p:cNvCxnSpPr>
            <p:nvPr/>
          </p:nvCxnSpPr>
          <p:spPr>
            <a:xfrm flipH="1">
              <a:off x="969" y="3335"/>
              <a:ext cx="17" cy="424"/>
            </a:xfrm>
            <a:prstGeom prst="straightConnector1">
              <a:avLst/>
            </a:prstGeom>
            <a:ln w="12700" cap="flat" cmpd="sng">
              <a:solidFill>
                <a:schemeClr val="tx1"/>
              </a:solidFill>
              <a:prstDash val="solid"/>
              <a:headEnd type="none" w="med" len="med"/>
              <a:tailEnd type="none" w="med" len="med"/>
            </a:ln>
          </p:spPr>
        </p:cxnSp>
        <p:cxnSp>
          <p:nvCxnSpPr>
            <p:cNvPr id="61465" name="AutoShape 20"/>
            <p:cNvCxnSpPr>
              <a:stCxn id="61460" idx="6"/>
              <a:endCxn id="61461" idx="2"/>
            </p:cNvCxnSpPr>
            <p:nvPr/>
          </p:nvCxnSpPr>
          <p:spPr>
            <a:xfrm>
              <a:off x="1068" y="3874"/>
              <a:ext cx="631" cy="0"/>
            </a:xfrm>
            <a:prstGeom prst="straightConnector1">
              <a:avLst/>
            </a:prstGeom>
            <a:ln w="12700" cap="flat" cmpd="sng">
              <a:solidFill>
                <a:schemeClr val="tx1"/>
              </a:solidFill>
              <a:prstDash val="solid"/>
              <a:headEnd type="none" w="med" len="med"/>
              <a:tailEnd type="none" w="med" len="med"/>
            </a:ln>
          </p:spPr>
        </p:cxnSp>
        <p:cxnSp>
          <p:nvCxnSpPr>
            <p:cNvPr id="61466" name="AutoShape 21"/>
            <p:cNvCxnSpPr>
              <a:stCxn id="61461" idx="0"/>
              <a:endCxn id="61459" idx="4"/>
            </p:cNvCxnSpPr>
            <p:nvPr/>
          </p:nvCxnSpPr>
          <p:spPr>
            <a:xfrm flipV="1">
              <a:off x="1799" y="3336"/>
              <a:ext cx="0" cy="423"/>
            </a:xfrm>
            <a:prstGeom prst="straightConnector1">
              <a:avLst/>
            </a:prstGeom>
            <a:ln w="50800" cap="flat" cmpd="sng">
              <a:solidFill>
                <a:srgbClr val="FF6600"/>
              </a:solidFill>
              <a:prstDash val="solid"/>
              <a:headEnd type="none" w="med" len="med"/>
              <a:tailEnd type="none" w="med" len="med"/>
            </a:ln>
          </p:spPr>
        </p:cxnSp>
        <p:cxnSp>
          <p:nvCxnSpPr>
            <p:cNvPr id="61467" name="AutoShape 22"/>
            <p:cNvCxnSpPr>
              <a:stCxn id="61458" idx="5"/>
              <a:endCxn id="61461" idx="1"/>
            </p:cNvCxnSpPr>
            <p:nvPr/>
          </p:nvCxnSpPr>
          <p:spPr>
            <a:xfrm>
              <a:off x="1056" y="3301"/>
              <a:ext cx="672" cy="492"/>
            </a:xfrm>
            <a:prstGeom prst="straightConnector1">
              <a:avLst/>
            </a:prstGeom>
            <a:ln w="50800" cap="flat" cmpd="sng">
              <a:solidFill>
                <a:srgbClr val="FF6600"/>
              </a:solidFill>
              <a:prstDash val="solid"/>
              <a:headEnd type="none" w="med" len="med"/>
              <a:tailEnd type="none" w="med" len="med"/>
            </a:ln>
          </p:spPr>
        </p:cxnSp>
        <p:cxnSp>
          <p:nvCxnSpPr>
            <p:cNvPr id="61468" name="AutoShape 23"/>
            <p:cNvCxnSpPr>
              <a:stCxn id="61462" idx="1"/>
              <a:endCxn id="61459" idx="6"/>
            </p:cNvCxnSpPr>
            <p:nvPr/>
          </p:nvCxnSpPr>
          <p:spPr>
            <a:xfrm flipH="1" flipV="1">
              <a:off x="1898" y="3222"/>
              <a:ext cx="481" cy="216"/>
            </a:xfrm>
            <a:prstGeom prst="straightConnector1">
              <a:avLst/>
            </a:prstGeom>
            <a:ln w="12700" cap="flat" cmpd="sng">
              <a:solidFill>
                <a:schemeClr val="tx1"/>
              </a:solidFill>
              <a:prstDash val="solid"/>
              <a:headEnd type="none" w="med" len="med"/>
              <a:tailEnd type="none" w="med" len="med"/>
            </a:ln>
          </p:spPr>
        </p:cxnSp>
        <p:cxnSp>
          <p:nvCxnSpPr>
            <p:cNvPr id="61469" name="AutoShape 24"/>
            <p:cNvCxnSpPr>
              <a:stCxn id="61461" idx="6"/>
              <a:endCxn id="61462" idx="3"/>
            </p:cNvCxnSpPr>
            <p:nvPr/>
          </p:nvCxnSpPr>
          <p:spPr>
            <a:xfrm flipV="1">
              <a:off x="1898" y="3599"/>
              <a:ext cx="481" cy="275"/>
            </a:xfrm>
            <a:prstGeom prst="straightConnector1">
              <a:avLst/>
            </a:prstGeom>
            <a:ln w="12700" cap="flat" cmpd="sng">
              <a:solidFill>
                <a:schemeClr val="tx1"/>
              </a:solidFill>
              <a:prstDash val="solid"/>
              <a:headEnd type="none" w="med" len="med"/>
              <a:tailEnd type="none" w="med" len="med"/>
            </a:ln>
          </p:spPr>
        </p:cxnSp>
      </p:grpSp>
      <p:grpSp>
        <p:nvGrpSpPr>
          <p:cNvPr id="61449" name="Group 37"/>
          <p:cNvGrpSpPr/>
          <p:nvPr/>
        </p:nvGrpSpPr>
        <p:grpSpPr>
          <a:xfrm>
            <a:off x="4956175" y="5016500"/>
            <a:ext cx="2365375" cy="1303338"/>
            <a:chOff x="2362" y="3217"/>
            <a:chExt cx="1309" cy="722"/>
          </a:xfrm>
        </p:grpSpPr>
        <p:sp>
          <p:nvSpPr>
            <p:cNvPr id="61450" name="Oval 25"/>
            <p:cNvSpPr/>
            <p:nvPr/>
          </p:nvSpPr>
          <p:spPr>
            <a:xfrm>
              <a:off x="2375" y="3237"/>
              <a:ext cx="175" cy="202"/>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1451" name="Oval 26"/>
            <p:cNvSpPr/>
            <p:nvPr/>
          </p:nvSpPr>
          <p:spPr>
            <a:xfrm>
              <a:off x="3119" y="3217"/>
              <a:ext cx="175" cy="201"/>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1452" name="Oval 27"/>
            <p:cNvSpPr/>
            <p:nvPr/>
          </p:nvSpPr>
          <p:spPr>
            <a:xfrm>
              <a:off x="2362" y="3738"/>
              <a:ext cx="175" cy="201"/>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1453" name="Oval 28"/>
            <p:cNvSpPr/>
            <p:nvPr/>
          </p:nvSpPr>
          <p:spPr>
            <a:xfrm>
              <a:off x="3119" y="3716"/>
              <a:ext cx="175" cy="201"/>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1454" name="Oval 29"/>
            <p:cNvSpPr/>
            <p:nvPr/>
          </p:nvSpPr>
          <p:spPr>
            <a:xfrm>
              <a:off x="3496" y="3466"/>
              <a:ext cx="175" cy="201"/>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1455" name="AutoShape 31"/>
            <p:cNvCxnSpPr>
              <a:stCxn id="61450" idx="6"/>
              <a:endCxn id="61454" idx="2"/>
            </p:cNvCxnSpPr>
            <p:nvPr/>
          </p:nvCxnSpPr>
          <p:spPr>
            <a:xfrm>
              <a:off x="2562" y="3339"/>
              <a:ext cx="922" cy="228"/>
            </a:xfrm>
            <a:prstGeom prst="straightConnector1">
              <a:avLst/>
            </a:prstGeom>
            <a:ln w="12700" cap="flat" cmpd="sng">
              <a:solidFill>
                <a:schemeClr val="tx1"/>
              </a:solidFill>
              <a:prstDash val="solid"/>
              <a:headEnd type="none" w="med" len="med"/>
              <a:tailEnd type="none" w="med" len="med"/>
            </a:ln>
          </p:spPr>
        </p:cxnSp>
        <p:cxnSp>
          <p:nvCxnSpPr>
            <p:cNvPr id="61456" name="AutoShape 32"/>
            <p:cNvCxnSpPr>
              <a:stCxn id="61452" idx="7"/>
              <a:endCxn id="61454" idx="2"/>
            </p:cNvCxnSpPr>
            <p:nvPr/>
          </p:nvCxnSpPr>
          <p:spPr>
            <a:xfrm flipV="1">
              <a:off x="2520" y="3567"/>
              <a:ext cx="964" cy="191"/>
            </a:xfrm>
            <a:prstGeom prst="straightConnector1">
              <a:avLst/>
            </a:prstGeom>
            <a:ln w="12700" cap="flat" cmpd="sng">
              <a:solidFill>
                <a:schemeClr val="tx1"/>
              </a:solidFill>
              <a:prstDash val="solid"/>
              <a:headEnd type="none" w="med" len="med"/>
              <a:tailEnd type="none" w="med" len="med"/>
            </a:ln>
          </p:spPr>
        </p:cxnSp>
        <p:cxnSp>
          <p:nvCxnSpPr>
            <p:cNvPr id="61457" name="AutoShape 35"/>
            <p:cNvCxnSpPr>
              <a:stCxn id="61452" idx="7"/>
              <a:endCxn id="61451" idx="2"/>
            </p:cNvCxnSpPr>
            <p:nvPr/>
          </p:nvCxnSpPr>
          <p:spPr>
            <a:xfrm flipV="1">
              <a:off x="2520" y="3318"/>
              <a:ext cx="587" cy="440"/>
            </a:xfrm>
            <a:prstGeom prst="straightConnector1">
              <a:avLst/>
            </a:prstGeom>
            <a:ln w="12700" cap="flat" cmpd="sng">
              <a:solidFill>
                <a:schemeClr val="tx1"/>
              </a:solidFill>
              <a:prstDash val="solid"/>
              <a:headEnd type="none" w="med" len="med"/>
              <a:tailEnd type="none" w="med" len="med"/>
            </a:ln>
          </p:spPr>
        </p:cxnSp>
      </p:gr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6058" name="Group 42"/>
          <p:cNvGrpSpPr/>
          <p:nvPr/>
        </p:nvGrpSpPr>
        <p:grpSpPr>
          <a:xfrm>
            <a:off x="5116513" y="4292600"/>
            <a:ext cx="2740025" cy="1560513"/>
            <a:chOff x="2376" y="3238"/>
            <a:chExt cx="1282" cy="680"/>
          </a:xfrm>
        </p:grpSpPr>
        <p:sp>
          <p:nvSpPr>
            <p:cNvPr id="62495" name="Oval 43"/>
            <p:cNvSpPr/>
            <p:nvPr/>
          </p:nvSpPr>
          <p:spPr>
            <a:xfrm>
              <a:off x="2389" y="3258"/>
              <a:ext cx="148" cy="159"/>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1</a:t>
              </a:r>
              <a:endParaRPr lang="en-US" altLang="zh-CN" sz="1200" dirty="0">
                <a:latin typeface="Arial" panose="020B0604020202020204" pitchFamily="34" charset="0"/>
                <a:ea typeface="楷体_GB2312" pitchFamily="49" charset="-122"/>
              </a:endParaRPr>
            </a:p>
          </p:txBody>
        </p:sp>
        <p:sp>
          <p:nvSpPr>
            <p:cNvPr id="62496" name="Oval 44"/>
            <p:cNvSpPr/>
            <p:nvPr/>
          </p:nvSpPr>
          <p:spPr>
            <a:xfrm>
              <a:off x="3133" y="3238"/>
              <a:ext cx="148" cy="15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2</a:t>
              </a:r>
              <a:endParaRPr lang="en-US" altLang="zh-CN" sz="1200" dirty="0">
                <a:latin typeface="Arial" panose="020B0604020202020204" pitchFamily="34" charset="0"/>
                <a:ea typeface="楷体_GB2312" pitchFamily="49" charset="-122"/>
              </a:endParaRPr>
            </a:p>
          </p:txBody>
        </p:sp>
        <p:sp>
          <p:nvSpPr>
            <p:cNvPr id="62497" name="Oval 45"/>
            <p:cNvSpPr/>
            <p:nvPr/>
          </p:nvSpPr>
          <p:spPr>
            <a:xfrm>
              <a:off x="2376" y="3759"/>
              <a:ext cx="148" cy="159"/>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4</a:t>
              </a:r>
              <a:endParaRPr lang="en-US" altLang="zh-CN" sz="1200" dirty="0">
                <a:latin typeface="Arial" panose="020B0604020202020204" pitchFamily="34" charset="0"/>
                <a:ea typeface="楷体_GB2312" pitchFamily="49" charset="-122"/>
              </a:endParaRPr>
            </a:p>
          </p:txBody>
        </p:sp>
        <p:sp>
          <p:nvSpPr>
            <p:cNvPr id="62498" name="Oval 46"/>
            <p:cNvSpPr/>
            <p:nvPr/>
          </p:nvSpPr>
          <p:spPr>
            <a:xfrm>
              <a:off x="3133" y="3737"/>
              <a:ext cx="148" cy="15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5</a:t>
              </a:r>
              <a:endParaRPr lang="en-US" altLang="zh-CN" sz="1200" dirty="0">
                <a:latin typeface="Arial" panose="020B0604020202020204" pitchFamily="34" charset="0"/>
                <a:ea typeface="楷体_GB2312" pitchFamily="49" charset="-122"/>
              </a:endParaRPr>
            </a:p>
          </p:txBody>
        </p:sp>
        <p:sp>
          <p:nvSpPr>
            <p:cNvPr id="62499" name="Oval 47"/>
            <p:cNvSpPr/>
            <p:nvPr/>
          </p:nvSpPr>
          <p:spPr>
            <a:xfrm>
              <a:off x="3510" y="3487"/>
              <a:ext cx="148" cy="158"/>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3</a:t>
              </a:r>
              <a:endParaRPr lang="en-US" altLang="zh-CN" sz="1200" dirty="0">
                <a:latin typeface="Arial" panose="020B0604020202020204" pitchFamily="34" charset="0"/>
                <a:ea typeface="楷体_GB2312" pitchFamily="49" charset="-122"/>
              </a:endParaRPr>
            </a:p>
          </p:txBody>
        </p:sp>
        <p:cxnSp>
          <p:nvCxnSpPr>
            <p:cNvPr id="62500" name="AutoShape 48"/>
            <p:cNvCxnSpPr>
              <a:stCxn id="62495" idx="6"/>
              <a:endCxn id="62499" idx="2"/>
            </p:cNvCxnSpPr>
            <p:nvPr/>
          </p:nvCxnSpPr>
          <p:spPr>
            <a:xfrm>
              <a:off x="2562" y="3339"/>
              <a:ext cx="922" cy="228"/>
            </a:xfrm>
            <a:prstGeom prst="straightConnector1">
              <a:avLst/>
            </a:prstGeom>
            <a:ln w="12700" cap="flat" cmpd="sng">
              <a:solidFill>
                <a:schemeClr val="tx1"/>
              </a:solidFill>
              <a:prstDash val="solid"/>
              <a:headEnd type="none" w="med" len="med"/>
              <a:tailEnd type="none" w="med" len="med"/>
            </a:ln>
          </p:spPr>
        </p:cxnSp>
        <p:cxnSp>
          <p:nvCxnSpPr>
            <p:cNvPr id="62501" name="AutoShape 49"/>
            <p:cNvCxnSpPr>
              <a:stCxn id="62497" idx="7"/>
              <a:endCxn id="62499" idx="2"/>
            </p:cNvCxnSpPr>
            <p:nvPr/>
          </p:nvCxnSpPr>
          <p:spPr>
            <a:xfrm flipV="1">
              <a:off x="2520" y="3567"/>
              <a:ext cx="964" cy="191"/>
            </a:xfrm>
            <a:prstGeom prst="straightConnector1">
              <a:avLst/>
            </a:prstGeom>
            <a:ln w="12700" cap="flat" cmpd="sng">
              <a:solidFill>
                <a:schemeClr val="tx1"/>
              </a:solidFill>
              <a:prstDash val="solid"/>
              <a:headEnd type="none" w="med" len="med"/>
              <a:tailEnd type="none" w="med" len="med"/>
            </a:ln>
          </p:spPr>
        </p:cxnSp>
        <p:cxnSp>
          <p:nvCxnSpPr>
            <p:cNvPr id="62502" name="AutoShape 50"/>
            <p:cNvCxnSpPr>
              <a:stCxn id="62497" idx="7"/>
              <a:endCxn id="62496" idx="2"/>
            </p:cNvCxnSpPr>
            <p:nvPr/>
          </p:nvCxnSpPr>
          <p:spPr>
            <a:xfrm flipV="1">
              <a:off x="2520" y="3318"/>
              <a:ext cx="587" cy="440"/>
            </a:xfrm>
            <a:prstGeom prst="straightConnector1">
              <a:avLst/>
            </a:prstGeom>
            <a:ln w="12700" cap="flat" cmpd="sng">
              <a:solidFill>
                <a:schemeClr val="tx1"/>
              </a:solidFill>
              <a:prstDash val="solid"/>
              <a:headEnd type="none" w="med" len="med"/>
              <a:tailEnd type="none" w="med" len="med"/>
            </a:ln>
          </p:spPr>
        </p:cxnSp>
      </p:grpSp>
      <p:sp>
        <p:nvSpPr>
          <p:cNvPr id="86026" name="Rectangle 10"/>
          <p:cNvSpPr/>
          <p:nvPr/>
        </p:nvSpPr>
        <p:spPr>
          <a:xfrm>
            <a:off x="323850" y="765175"/>
            <a:ext cx="8382000" cy="31067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None/>
            </a:pPr>
            <a:r>
              <a:rPr lang="zh-CN" altLang="en-US" sz="2000" dirty="0">
                <a:solidFill>
                  <a:srgbClr val="FF0000"/>
                </a:solidFill>
                <a:latin typeface="Arial" panose="020B0604020202020204" pitchFamily="34" charset="0"/>
                <a:ea typeface="黑体" panose="02010609060101010101" pitchFamily="2" charset="-122"/>
              </a:rPr>
              <a:t>完全子图</a:t>
            </a:r>
            <a:r>
              <a:rPr lang="zh-CN" altLang="en-US" sz="2000" dirty="0">
                <a:latin typeface="Arial" panose="020B0604020202020204" pitchFamily="34" charset="0"/>
                <a:ea typeface="黑体" panose="02010609060101010101" pitchFamily="2" charset="-122"/>
              </a:rPr>
              <a:t>：</a:t>
            </a:r>
            <a:r>
              <a:rPr lang="zh-CN" altLang="en-US" sz="2000" dirty="0">
                <a:latin typeface="Arial" panose="020B0604020202020204" pitchFamily="34" charset="0"/>
                <a:ea typeface="楷体_GB2312" pitchFamily="49" charset="-122"/>
              </a:rPr>
              <a:t>设无向图</a:t>
            </a:r>
            <a:r>
              <a:rPr lang="en-US" altLang="zh-CN" sz="2000" dirty="0">
                <a:latin typeface="Arial" panose="020B0604020202020204" pitchFamily="34" charset="0"/>
                <a:ea typeface="楷体_GB2312" pitchFamily="49" charset="-122"/>
              </a:rPr>
              <a:t>G=(V, E), U</a:t>
            </a:r>
            <a:r>
              <a:rPr lang="en-US" altLang="zh-CN" sz="2000" dirty="0">
                <a:latin typeface="Arial" panose="020B0604020202020204" pitchFamily="34" charset="0"/>
                <a:ea typeface="楷体_GB2312" pitchFamily="49" charset="-122"/>
                <a:sym typeface="Symbol" panose="05050102010706020507" pitchFamily="18" charset="2"/>
              </a:rPr>
              <a:t>V</a:t>
            </a:r>
            <a:r>
              <a:rPr lang="en-US" altLang="zh-CN" sz="2000" dirty="0">
                <a:latin typeface="Arial" panose="020B0604020202020204" pitchFamily="34" charset="0"/>
                <a:ea typeface="楷体_GB2312" pitchFamily="49" charset="-122"/>
              </a:rPr>
              <a:t>, </a:t>
            </a:r>
            <a:r>
              <a:rPr lang="zh-CN" altLang="en-US" sz="2000" dirty="0">
                <a:latin typeface="Arial" panose="020B0604020202020204" pitchFamily="34" charset="0"/>
                <a:ea typeface="楷体_GB2312" pitchFamily="49" charset="-122"/>
              </a:rPr>
              <a:t>若对任意</a:t>
            </a:r>
            <a:r>
              <a:rPr lang="en-US" altLang="zh-CN" sz="2000" dirty="0">
                <a:latin typeface="Arial" panose="020B0604020202020204" pitchFamily="34" charset="0"/>
                <a:ea typeface="楷体_GB2312" pitchFamily="49" charset="-122"/>
              </a:rPr>
              <a:t>u, v</a:t>
            </a:r>
            <a:r>
              <a:rPr lang="en-US" altLang="zh-CN" sz="2000" dirty="0">
                <a:latin typeface="Arial" panose="020B0604020202020204" pitchFamily="34" charset="0"/>
                <a:ea typeface="楷体_GB2312" pitchFamily="49" charset="-122"/>
                <a:sym typeface="Symbol" panose="05050102010706020507" pitchFamily="18" charset="2"/>
              </a:rPr>
              <a:t>U, </a:t>
            </a:r>
            <a:r>
              <a:rPr lang="zh-CN" altLang="en-US" sz="2000" dirty="0">
                <a:latin typeface="Arial" panose="020B0604020202020204" pitchFamily="34" charset="0"/>
                <a:ea typeface="楷体_GB2312" pitchFamily="49" charset="-122"/>
              </a:rPr>
              <a:t>有</a:t>
            </a:r>
            <a:r>
              <a:rPr lang="en-US" altLang="zh-CN" sz="2000" dirty="0">
                <a:latin typeface="Arial" panose="020B0604020202020204" pitchFamily="34" charset="0"/>
                <a:ea typeface="楷体_GB2312" pitchFamily="49" charset="-122"/>
              </a:rPr>
              <a:t>(u,v) </a:t>
            </a:r>
            <a:r>
              <a:rPr lang="en-US" altLang="zh-CN" sz="2000" dirty="0">
                <a:latin typeface="Arial" panose="020B0604020202020204" pitchFamily="34" charset="0"/>
                <a:ea typeface="楷体_GB2312" pitchFamily="49" charset="-122"/>
                <a:sym typeface="Symbol" panose="05050102010706020507" pitchFamily="18" charset="2"/>
              </a:rPr>
              <a:t></a:t>
            </a:r>
            <a:r>
              <a:rPr lang="en-US" altLang="zh-CN" sz="2000" dirty="0">
                <a:latin typeface="Arial" panose="020B0604020202020204" pitchFamily="34" charset="0"/>
                <a:ea typeface="楷体_GB2312" pitchFamily="49" charset="-122"/>
              </a:rPr>
              <a:t> E, </a:t>
            </a:r>
            <a:r>
              <a:rPr lang="zh-CN" altLang="en-US" sz="2000" dirty="0">
                <a:latin typeface="Arial" panose="020B0604020202020204" pitchFamily="34" charset="0"/>
                <a:ea typeface="楷体_GB2312" pitchFamily="49" charset="-122"/>
              </a:rPr>
              <a:t>则称</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的一个</a:t>
            </a:r>
            <a:r>
              <a:rPr lang="zh-CN" altLang="en-US" sz="2000" dirty="0">
                <a:solidFill>
                  <a:srgbClr val="FF0000"/>
                </a:solidFill>
                <a:latin typeface="Arial" panose="020B0604020202020204" pitchFamily="34" charset="0"/>
                <a:ea typeface="黑体" panose="02010609060101010101" pitchFamily="2" charset="-122"/>
              </a:rPr>
              <a:t>完全子图</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solidFill>
                  <a:srgbClr val="FF0000"/>
                </a:solidFill>
                <a:latin typeface="Arial" panose="020B0604020202020204" pitchFamily="34" charset="0"/>
                <a:ea typeface="黑体" panose="02010609060101010101" pitchFamily="2" charset="-122"/>
              </a:rPr>
              <a:t>团</a:t>
            </a:r>
            <a:r>
              <a:rPr lang="zh-CN" altLang="en-US" sz="2000" dirty="0">
                <a:latin typeface="Arial" panose="020B0604020202020204" pitchFamily="34" charset="0"/>
                <a:ea typeface="黑体" panose="02010609060101010101" pitchFamily="2" charset="-122"/>
              </a:rPr>
              <a:t>：</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的完全子图</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的一个</a:t>
            </a:r>
            <a:r>
              <a:rPr lang="zh-CN" altLang="en-US" sz="2000" dirty="0">
                <a:solidFill>
                  <a:srgbClr val="FF0000"/>
                </a:solidFill>
                <a:latin typeface="Arial" panose="020B0604020202020204" pitchFamily="34" charset="0"/>
                <a:ea typeface="楷体_GB2312" pitchFamily="49" charset="-122"/>
              </a:rPr>
              <a:t>团</a:t>
            </a:r>
            <a:r>
              <a:rPr lang="en-US" altLang="zh-CN" sz="2000" dirty="0">
                <a:solidFill>
                  <a:srgbClr val="FF0000"/>
                </a:solidFill>
                <a:latin typeface="Arial" panose="020B0604020202020204" pitchFamily="34" charset="0"/>
                <a:ea typeface="楷体_GB2312" pitchFamily="49" charset="-122"/>
              </a:rPr>
              <a:t>(</a:t>
            </a:r>
            <a:r>
              <a:rPr lang="zh-CN" altLang="en-US" sz="2000" dirty="0">
                <a:solidFill>
                  <a:srgbClr val="FF0000"/>
                </a:solidFill>
                <a:latin typeface="Arial" panose="020B0604020202020204" pitchFamily="34" charset="0"/>
                <a:ea typeface="楷体_GB2312" pitchFamily="49" charset="-122"/>
              </a:rPr>
              <a:t>完备子图</a:t>
            </a:r>
            <a:r>
              <a:rPr lang="en-US" altLang="zh-CN" sz="2000" dirty="0">
                <a:solidFill>
                  <a:srgbClr val="FF0000"/>
                </a:solidFill>
                <a:latin typeface="Arial" panose="020B0604020202020204" pitchFamily="34" charset="0"/>
                <a:ea typeface="楷体_GB2312" pitchFamily="49" charset="-122"/>
              </a:rPr>
              <a:t>)</a:t>
            </a:r>
            <a:r>
              <a:rPr lang="zh-CN" altLang="en-US" sz="2000" dirty="0">
                <a:latin typeface="Arial" panose="020B0604020202020204" pitchFamily="34" charset="0"/>
                <a:ea typeface="楷体_GB2312" pitchFamily="49" charset="-122"/>
              </a:rPr>
              <a:t>当且仅当</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不包含在</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的更大的完全子图中。</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solidFill>
                  <a:srgbClr val="FF0000"/>
                </a:solidFill>
                <a:latin typeface="Arial" panose="020B0604020202020204" pitchFamily="34" charset="0"/>
                <a:ea typeface="黑体" panose="02010609060101010101" pitchFamily="2" charset="-122"/>
              </a:rPr>
              <a:t>最大团</a:t>
            </a:r>
            <a:r>
              <a:rPr lang="zh-CN" altLang="en-US" sz="2000" dirty="0">
                <a:latin typeface="Arial" panose="020B0604020202020204" pitchFamily="34" charset="0"/>
                <a:ea typeface="楷体_GB2312" pitchFamily="49" charset="-122"/>
              </a:rPr>
              <a:t>：</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a:t>
            </a:r>
            <a:r>
              <a:rPr lang="zh-CN" altLang="en-US" sz="2000" dirty="0">
                <a:solidFill>
                  <a:srgbClr val="FF0000"/>
                </a:solidFill>
                <a:latin typeface="Arial" panose="020B0604020202020204" pitchFamily="34" charset="0"/>
                <a:ea typeface="黑体" panose="02010609060101010101" pitchFamily="2" charset="-122"/>
              </a:rPr>
              <a:t>最大团</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中所含顶点数最多的团。</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solidFill>
                  <a:srgbClr val="FF0000"/>
                </a:solidFill>
                <a:latin typeface="Arial" panose="020B0604020202020204" pitchFamily="34" charset="0"/>
                <a:ea typeface="黑体" panose="02010609060101010101" pitchFamily="2" charset="-122"/>
              </a:rPr>
              <a:t>空子图</a:t>
            </a:r>
            <a:r>
              <a:rPr lang="zh-CN" altLang="en-US" sz="2000" dirty="0">
                <a:latin typeface="Arial" panose="020B0604020202020204" pitchFamily="34" charset="0"/>
                <a:ea typeface="楷体_GB2312" pitchFamily="49" charset="-122"/>
              </a:rPr>
              <a:t>：如果</a:t>
            </a:r>
            <a:r>
              <a:rPr lang="en-US" altLang="zh-CN" sz="2000" dirty="0">
                <a:latin typeface="Arial" panose="020B0604020202020204" pitchFamily="34" charset="0"/>
                <a:ea typeface="楷体_GB2312" pitchFamily="49" charset="-122"/>
              </a:rPr>
              <a:t>U</a:t>
            </a:r>
            <a:r>
              <a:rPr lang="en-US" altLang="zh-CN" sz="2000" dirty="0">
                <a:latin typeface="Arial" panose="020B0604020202020204" pitchFamily="34" charset="0"/>
                <a:ea typeface="楷体_GB2312" pitchFamily="49" charset="-122"/>
                <a:sym typeface="Symbol" panose="05050102010706020507" pitchFamily="18" charset="2"/>
              </a:rPr>
              <a:t>V,</a:t>
            </a:r>
            <a:r>
              <a:rPr lang="zh-CN" altLang="en-US" sz="2000" dirty="0">
                <a:latin typeface="Arial" panose="020B0604020202020204" pitchFamily="34" charset="0"/>
                <a:ea typeface="楷体_GB2312" pitchFamily="49" charset="-122"/>
              </a:rPr>
              <a:t>且对任意</a:t>
            </a:r>
            <a:r>
              <a:rPr lang="en-US" altLang="zh-CN" sz="2000" dirty="0">
                <a:latin typeface="Arial" panose="020B0604020202020204" pitchFamily="34" charset="0"/>
                <a:ea typeface="楷体_GB2312" pitchFamily="49" charset="-122"/>
              </a:rPr>
              <a:t>u,v</a:t>
            </a:r>
            <a:r>
              <a:rPr lang="en-US" altLang="zh-CN" sz="2000" dirty="0">
                <a:latin typeface="Arial" panose="020B0604020202020204" pitchFamily="34" charset="0"/>
                <a:ea typeface="楷体_GB2312" pitchFamily="49" charset="-122"/>
                <a:sym typeface="Symbol" panose="05050102010706020507" pitchFamily="18" charset="2"/>
              </a:rPr>
              <a:t>U,</a:t>
            </a:r>
            <a:r>
              <a:rPr lang="en-US" altLang="zh-CN" sz="2000" dirty="0">
                <a:latin typeface="Arial" panose="020B0604020202020204" pitchFamily="34" charset="0"/>
                <a:ea typeface="楷体_GB2312" pitchFamily="49" charset="-122"/>
              </a:rPr>
              <a:t>(u,v )</a:t>
            </a:r>
            <a:r>
              <a:rPr lang="en-US" altLang="zh-CN" sz="2000" dirty="0">
                <a:latin typeface="Arial" panose="020B0604020202020204" pitchFamily="34" charset="0"/>
                <a:ea typeface="楷体_GB2312" pitchFamily="49" charset="-122"/>
                <a:sym typeface="Symbol" panose="05050102010706020507" pitchFamily="18" charset="2"/>
              </a:rPr>
              <a:t></a:t>
            </a:r>
            <a:r>
              <a:rPr lang="en-US" altLang="zh-CN" sz="2000" dirty="0">
                <a:latin typeface="Arial" panose="020B0604020202020204" pitchFamily="34" charset="0"/>
                <a:ea typeface="楷体_GB2312" pitchFamily="49" charset="-122"/>
              </a:rPr>
              <a:t>E, </a:t>
            </a:r>
            <a:r>
              <a:rPr lang="zh-CN" altLang="en-US" sz="2000" dirty="0">
                <a:latin typeface="Arial" panose="020B0604020202020204" pitchFamily="34" charset="0"/>
                <a:ea typeface="楷体_GB2312" pitchFamily="49" charset="-122"/>
              </a:rPr>
              <a:t>则称</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的一个</a:t>
            </a:r>
            <a:r>
              <a:rPr lang="zh-CN" altLang="en-US" sz="2000" dirty="0">
                <a:solidFill>
                  <a:srgbClr val="FF0000"/>
                </a:solidFill>
                <a:latin typeface="Arial" panose="020B0604020202020204" pitchFamily="34" charset="0"/>
                <a:ea typeface="黑体" panose="02010609060101010101" pitchFamily="2" charset="-122"/>
              </a:rPr>
              <a:t>空子图</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solidFill>
                  <a:srgbClr val="FF0000"/>
                </a:solidFill>
                <a:latin typeface="Arial" panose="020B0604020202020204" pitchFamily="34" charset="0"/>
                <a:ea typeface="黑体" panose="02010609060101010101" pitchFamily="2" charset="-122"/>
              </a:rPr>
              <a:t>独立集</a:t>
            </a:r>
            <a:r>
              <a:rPr lang="zh-CN" altLang="en-US" sz="2000" dirty="0">
                <a:solidFill>
                  <a:srgbClr val="FF0000"/>
                </a:solidFill>
                <a:latin typeface="Arial" panose="020B0604020202020204" pitchFamily="34" charset="0"/>
                <a:ea typeface="楷体_GB2312" pitchFamily="49" charset="-122"/>
              </a:rPr>
              <a:t>：</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的空子图</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的一个</a:t>
            </a:r>
            <a:r>
              <a:rPr lang="zh-CN" altLang="en-US" sz="2000" dirty="0">
                <a:solidFill>
                  <a:srgbClr val="FF0000"/>
                </a:solidFill>
                <a:latin typeface="Arial" panose="020B0604020202020204" pitchFamily="34" charset="0"/>
                <a:ea typeface="黑体" panose="02010609060101010101" pitchFamily="2" charset="-122"/>
              </a:rPr>
              <a:t>独立集</a:t>
            </a:r>
            <a:r>
              <a:rPr lang="zh-CN" altLang="en-US" sz="2000" dirty="0">
                <a:latin typeface="Arial" panose="020B0604020202020204" pitchFamily="34" charset="0"/>
                <a:ea typeface="楷体_GB2312" pitchFamily="49" charset="-122"/>
              </a:rPr>
              <a:t>当且仅当</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不包含在</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的更大的空子图中。</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a:t>
            </a:r>
            <a:r>
              <a:rPr lang="zh-CN" altLang="en-US" sz="2000" dirty="0">
                <a:solidFill>
                  <a:srgbClr val="FF0000"/>
                </a:solidFill>
                <a:latin typeface="Arial" panose="020B0604020202020204" pitchFamily="34" charset="0"/>
                <a:ea typeface="黑体" panose="02010609060101010101" pitchFamily="2" charset="-122"/>
              </a:rPr>
              <a:t>最大独立集</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中所含顶点数最多的独立集。</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latin typeface="Arial" panose="020B0604020202020204" pitchFamily="34" charset="0"/>
                <a:ea typeface="楷体_GB2312" pitchFamily="49" charset="-122"/>
              </a:rPr>
              <a:t>*若</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的一个</a:t>
            </a:r>
            <a:r>
              <a:rPr lang="zh-CN" altLang="en-US" sz="2000" dirty="0">
                <a:solidFill>
                  <a:srgbClr val="FF0000"/>
                </a:solidFill>
                <a:latin typeface="Arial" panose="020B0604020202020204" pitchFamily="34" charset="0"/>
                <a:ea typeface="黑体" panose="02010609060101010101" pitchFamily="2" charset="-122"/>
              </a:rPr>
              <a:t>完全子图</a:t>
            </a:r>
            <a:r>
              <a:rPr lang="en-US" altLang="zh-CN" sz="2000" dirty="0">
                <a:latin typeface="Arial" panose="020B0604020202020204" pitchFamily="34" charset="0"/>
                <a:ea typeface="黑体" panose="02010609060101010101" pitchFamily="2" charset="-122"/>
              </a:rPr>
              <a:t>,</a:t>
            </a:r>
            <a:r>
              <a:rPr lang="zh-CN" altLang="en-US" sz="2000" dirty="0">
                <a:latin typeface="Arial" panose="020B0604020202020204" pitchFamily="34" charset="0"/>
                <a:ea typeface="黑体" panose="02010609060101010101" pitchFamily="2" charset="-122"/>
              </a:rPr>
              <a:t>则</a:t>
            </a:r>
            <a:r>
              <a:rPr lang="en-US" altLang="zh-CN" sz="2000" dirty="0">
                <a:latin typeface="Arial" panose="020B0604020202020204" pitchFamily="34" charset="0"/>
                <a:ea typeface="楷体_GB2312" pitchFamily="49" charset="-122"/>
              </a:rPr>
              <a:t>U</a:t>
            </a:r>
            <a:r>
              <a:rPr lang="zh-CN" altLang="en-US" sz="2000" dirty="0">
                <a:latin typeface="Arial" panose="020B0604020202020204" pitchFamily="34" charset="0"/>
                <a:ea typeface="楷体_GB2312" pitchFamily="49" charset="-122"/>
              </a:rPr>
              <a:t>是</a:t>
            </a: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的补图     的一个独立集</a:t>
            </a:r>
            <a:r>
              <a:rPr lang="en-US" altLang="zh-CN" sz="2000" dirty="0">
                <a:latin typeface="Arial" panose="020B0604020202020204" pitchFamily="34" charset="0"/>
                <a:ea typeface="楷体_GB2312" pitchFamily="49" charset="-122"/>
              </a:rPr>
              <a:t>.</a:t>
            </a:r>
            <a:endParaRPr lang="en-US" altLang="zh-CN" sz="2000" dirty="0">
              <a:latin typeface="Arial" panose="020B0604020202020204" pitchFamily="34" charset="0"/>
              <a:ea typeface="楷体_GB2312" pitchFamily="49" charset="-122"/>
            </a:endParaRPr>
          </a:p>
        </p:txBody>
      </p:sp>
      <p:sp>
        <p:nvSpPr>
          <p:cNvPr id="62468" name="Rectangle 11"/>
          <p:cNvSpPr/>
          <p:nvPr/>
        </p:nvSpPr>
        <p:spPr>
          <a:xfrm>
            <a:off x="323850" y="406400"/>
            <a:ext cx="1644650" cy="430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solidFill>
                  <a:schemeClr val="tx2"/>
                </a:solidFill>
                <a:latin typeface="Arial" panose="020B0604020202020204" pitchFamily="34" charset="0"/>
                <a:ea typeface="黑体" panose="02010609060101010101" pitchFamily="2" charset="-122"/>
              </a:rPr>
              <a:t>最大团问题</a:t>
            </a:r>
            <a:r>
              <a:rPr lang="zh-CN" altLang="en-US" sz="1400" dirty="0">
                <a:solidFill>
                  <a:schemeClr val="tx2"/>
                </a:solidFill>
                <a:latin typeface="Arial" panose="020B0604020202020204" pitchFamily="34" charset="0"/>
                <a:ea typeface="楷体_GB2312" pitchFamily="49" charset="-122"/>
              </a:rPr>
              <a:t> </a:t>
            </a:r>
            <a:endParaRPr lang="zh-CN" altLang="en-US" sz="1400" dirty="0">
              <a:solidFill>
                <a:schemeClr val="tx2"/>
              </a:solidFill>
              <a:latin typeface="Arial" panose="020B0604020202020204" pitchFamily="34" charset="0"/>
              <a:ea typeface="楷体_GB2312" pitchFamily="49" charset="-122"/>
            </a:endParaRPr>
          </a:p>
        </p:txBody>
      </p:sp>
      <p:sp>
        <p:nvSpPr>
          <p:cNvPr id="62469" name="Rectangle 14"/>
          <p:cNvSpPr/>
          <p:nvPr/>
        </p:nvSpPr>
        <p:spPr>
          <a:xfrm>
            <a:off x="457200" y="2074863"/>
            <a:ext cx="23495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p:txBody>
      </p:sp>
      <p:graphicFrame>
        <p:nvGraphicFramePr>
          <p:cNvPr id="86032" name="Object 16"/>
          <p:cNvGraphicFramePr>
            <a:graphicFrameLocks noChangeAspect="1"/>
          </p:cNvGraphicFramePr>
          <p:nvPr/>
        </p:nvGraphicFramePr>
        <p:xfrm>
          <a:off x="4960938" y="3481388"/>
          <a:ext cx="312737" cy="328612"/>
        </p:xfrm>
        <a:graphic>
          <a:graphicData uri="http://schemas.openxmlformats.org/presentationml/2006/ole">
            <mc:AlternateContent xmlns:mc="http://schemas.openxmlformats.org/markup-compatibility/2006">
              <mc:Choice xmlns:v="urn:schemas-microsoft-com:vml" Requires="v">
                <p:oleObj spid="_x0000_s3090" name="" r:id="rId1" imgW="317500" imgH="342900" progId="Equation.3">
                  <p:embed/>
                </p:oleObj>
              </mc:Choice>
              <mc:Fallback>
                <p:oleObj name="" r:id="rId1" imgW="317500" imgH="342900" progId="Equation.3">
                  <p:embed/>
                  <p:pic>
                    <p:nvPicPr>
                      <p:cNvPr id="0" name="图片 3089"/>
                      <p:cNvPicPr/>
                      <p:nvPr/>
                    </p:nvPicPr>
                    <p:blipFill>
                      <a:blip r:embed="rId2"/>
                      <a:stretch>
                        <a:fillRect/>
                      </a:stretch>
                    </p:blipFill>
                    <p:spPr>
                      <a:xfrm>
                        <a:off x="4960938" y="3481388"/>
                        <a:ext cx="312737" cy="328612"/>
                      </a:xfrm>
                      <a:prstGeom prst="rect">
                        <a:avLst/>
                      </a:prstGeom>
                      <a:noFill/>
                      <a:ln w="38100">
                        <a:noFill/>
                        <a:miter/>
                      </a:ln>
                    </p:spPr>
                  </p:pic>
                </p:oleObj>
              </mc:Fallback>
            </mc:AlternateContent>
          </a:graphicData>
        </a:graphic>
      </p:graphicFrame>
      <p:sp>
        <p:nvSpPr>
          <p:cNvPr id="86038" name="Rectangle 22"/>
          <p:cNvSpPr/>
          <p:nvPr/>
        </p:nvSpPr>
        <p:spPr>
          <a:xfrm>
            <a:off x="323850" y="3863975"/>
            <a:ext cx="4051300" cy="436563"/>
          </a:xfrm>
          <a:prstGeom prst="rect">
            <a:avLst/>
          </a:prstGeom>
          <a:noFill/>
          <a:ln w="9525" cap="flat" cmpd="sng">
            <a:solidFill>
              <a:srgbClr val="99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黑体" panose="02010609060101010101" pitchFamily="2" charset="-122"/>
              </a:rPr>
              <a:t>问题描述</a:t>
            </a:r>
            <a:r>
              <a:rPr lang="en-US" altLang="zh-CN" sz="2200" dirty="0">
                <a:latin typeface="Arial" panose="020B0604020202020204" pitchFamily="34" charset="0"/>
                <a:ea typeface="黑体" panose="02010609060101010101" pitchFamily="2" charset="-122"/>
              </a:rPr>
              <a:t>:</a:t>
            </a:r>
            <a:r>
              <a:rPr lang="zh-CN" altLang="en-US" sz="2200" dirty="0">
                <a:solidFill>
                  <a:srgbClr val="990000"/>
                </a:solidFill>
                <a:latin typeface="宋体" panose="02010600030101010101" pitchFamily="2" charset="-122"/>
                <a:ea typeface="楷体_GB2312" pitchFamily="49" charset="-122"/>
              </a:rPr>
              <a:t>在</a:t>
            </a:r>
            <a:r>
              <a:rPr lang="en-US" altLang="zh-CN" sz="2200" dirty="0">
                <a:solidFill>
                  <a:srgbClr val="990000"/>
                </a:solidFill>
                <a:latin typeface="Century Schoolbook" pitchFamily="18" charset="0"/>
                <a:ea typeface="楷体_GB2312" pitchFamily="49" charset="-122"/>
              </a:rPr>
              <a:t>G </a:t>
            </a:r>
            <a:r>
              <a:rPr lang="zh-CN" altLang="en-US" sz="2200" dirty="0">
                <a:solidFill>
                  <a:srgbClr val="990000"/>
                </a:solidFill>
                <a:latin typeface="Century Schoolbook" pitchFamily="18" charset="0"/>
                <a:ea typeface="楷体_GB2312" pitchFamily="49" charset="-122"/>
              </a:rPr>
              <a:t>中找一个最大团</a:t>
            </a:r>
            <a:r>
              <a:rPr lang="en-US" altLang="zh-CN" sz="2200" dirty="0">
                <a:solidFill>
                  <a:srgbClr val="990000"/>
                </a:solidFill>
                <a:latin typeface="Century Schoolbook" pitchFamily="18" charset="0"/>
                <a:ea typeface="楷体_GB2312" pitchFamily="49" charset="-122"/>
              </a:rPr>
              <a:t>.</a:t>
            </a:r>
            <a:endParaRPr lang="en-US" altLang="zh-CN" sz="2200" dirty="0">
              <a:solidFill>
                <a:srgbClr val="990000"/>
              </a:solidFill>
              <a:latin typeface="Century Schoolbook" pitchFamily="18" charset="0"/>
              <a:ea typeface="楷体_GB2312" pitchFamily="49" charset="-122"/>
            </a:endParaRPr>
          </a:p>
        </p:txBody>
      </p:sp>
      <p:sp>
        <p:nvSpPr>
          <p:cNvPr id="86040" name="Text Box 24"/>
          <p:cNvSpPr txBox="1"/>
          <p:nvPr/>
        </p:nvSpPr>
        <p:spPr>
          <a:xfrm>
            <a:off x="533400" y="4214813"/>
            <a:ext cx="746125"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黑体" panose="02010609060101010101" pitchFamily="2" charset="-122"/>
              </a:rPr>
              <a:t>例如</a:t>
            </a:r>
            <a:endParaRPr lang="zh-CN" altLang="en-US" sz="2200" dirty="0">
              <a:latin typeface="Arial" panose="020B0604020202020204" pitchFamily="34" charset="0"/>
              <a:ea typeface="黑体" panose="02010609060101010101" pitchFamily="2" charset="-122"/>
            </a:endParaRPr>
          </a:p>
        </p:txBody>
      </p:sp>
      <p:sp>
        <p:nvSpPr>
          <p:cNvPr id="86041" name="Text Box 25"/>
          <p:cNvSpPr txBox="1"/>
          <p:nvPr/>
        </p:nvSpPr>
        <p:spPr>
          <a:xfrm>
            <a:off x="395288" y="5949950"/>
            <a:ext cx="4246562" cy="427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黑体" panose="02010609060101010101" pitchFamily="2" charset="-122"/>
              </a:rPr>
              <a:t>最大团</a:t>
            </a:r>
            <a:r>
              <a:rPr lang="en-US" altLang="zh-CN" sz="2200" dirty="0">
                <a:latin typeface="Arial" panose="020B0604020202020204" pitchFamily="34" charset="0"/>
                <a:ea typeface="黑体" panose="02010609060101010101" pitchFamily="2" charset="-122"/>
              </a:rPr>
              <a:t>:{1, 2, 5}, {1, 4, 5}, :{2, 3, 5}</a:t>
            </a:r>
            <a:endParaRPr lang="en-US" altLang="zh-CN" sz="2200" dirty="0">
              <a:latin typeface="Arial" panose="020B0604020202020204" pitchFamily="34" charset="0"/>
              <a:ea typeface="黑体" panose="02010609060101010101" pitchFamily="2" charset="-122"/>
            </a:endParaRPr>
          </a:p>
        </p:txBody>
      </p:sp>
      <p:sp>
        <p:nvSpPr>
          <p:cNvPr id="86043" name="Text Box 27"/>
          <p:cNvSpPr txBox="1"/>
          <p:nvPr/>
        </p:nvSpPr>
        <p:spPr>
          <a:xfrm>
            <a:off x="5943600" y="5876925"/>
            <a:ext cx="11477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G</a:t>
            </a:r>
            <a:r>
              <a:rPr lang="zh-CN" altLang="en-US" sz="2000" dirty="0">
                <a:latin typeface="Arial" panose="020B0604020202020204" pitchFamily="34" charset="0"/>
                <a:ea typeface="楷体_GB2312" pitchFamily="49" charset="-122"/>
              </a:rPr>
              <a:t>的补图</a:t>
            </a:r>
            <a:endParaRPr lang="zh-CN" altLang="en-US" sz="2000" dirty="0">
              <a:solidFill>
                <a:srgbClr val="990000"/>
              </a:solidFill>
              <a:latin typeface="Arial" panose="020B0604020202020204" pitchFamily="34" charset="0"/>
              <a:ea typeface="楷体_GB2312" pitchFamily="49" charset="-122"/>
            </a:endParaRPr>
          </a:p>
        </p:txBody>
      </p:sp>
      <p:sp>
        <p:nvSpPr>
          <p:cNvPr id="86044" name="Rectangle 28"/>
          <p:cNvSpPr/>
          <p:nvPr/>
        </p:nvSpPr>
        <p:spPr>
          <a:xfrm>
            <a:off x="4643438" y="3860800"/>
            <a:ext cx="4032250" cy="1150938"/>
          </a:xfrm>
          <a:prstGeom prst="rect">
            <a:avLst/>
          </a:prstGeom>
          <a:solidFill>
            <a:srgbClr val="CCFFFF"/>
          </a:solidFill>
          <a:ln w="9525">
            <a:noFill/>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200" dirty="0">
                <a:latin typeface="Arial" panose="020B0604020202020204" pitchFamily="34" charset="0"/>
                <a:ea typeface="楷体_GB2312" pitchFamily="49" charset="-122"/>
              </a:rPr>
              <a:t>子集</a:t>
            </a:r>
            <a:r>
              <a:rPr lang="en-US" altLang="zh-CN" sz="2200" dirty="0">
                <a:latin typeface="Arial" panose="020B0604020202020204" pitchFamily="34" charset="0"/>
                <a:ea typeface="楷体_GB2312" pitchFamily="49" charset="-122"/>
              </a:rPr>
              <a:t>{1</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2}</a:t>
            </a:r>
            <a:r>
              <a:rPr lang="zh-CN" altLang="en-US" sz="2200" dirty="0">
                <a:latin typeface="Arial" panose="020B0604020202020204" pitchFamily="34" charset="0"/>
                <a:ea typeface="楷体_GB2312" pitchFamily="49" charset="-122"/>
              </a:rPr>
              <a:t>是不是团？</a:t>
            </a:r>
            <a:endParaRPr lang="zh-CN" altLang="en-US" sz="2200" dirty="0">
              <a:latin typeface="Arial" panose="020B0604020202020204" pitchFamily="34" charset="0"/>
              <a:ea typeface="楷体_GB2312" pitchFamily="49" charset="-122"/>
            </a:endParaRPr>
          </a:p>
          <a:p>
            <a:pPr marL="0" lvl="0" indent="0" algn="ctr" eaLnBrk="1" hangingPunct="1">
              <a:spcBef>
                <a:spcPct val="0"/>
              </a:spcBef>
              <a:buNone/>
            </a:pPr>
            <a:r>
              <a:rPr lang="zh-CN" altLang="en-US" sz="2200" dirty="0">
                <a:latin typeface="Arial" panose="020B0604020202020204" pitchFamily="34" charset="0"/>
                <a:ea typeface="楷体_GB2312" pitchFamily="49" charset="-122"/>
              </a:rPr>
              <a:t>子集</a:t>
            </a:r>
            <a:r>
              <a:rPr lang="en-US" altLang="zh-CN" sz="2200" dirty="0">
                <a:latin typeface="Arial" panose="020B0604020202020204" pitchFamily="34" charset="0"/>
                <a:ea typeface="楷体_GB2312" pitchFamily="49" charset="-122"/>
              </a:rPr>
              <a:t>{1</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2</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5}</a:t>
            </a:r>
            <a:r>
              <a:rPr lang="zh-CN" altLang="en-US" sz="2200" dirty="0">
                <a:latin typeface="Arial" panose="020B0604020202020204" pitchFamily="34" charset="0"/>
                <a:ea typeface="楷体_GB2312" pitchFamily="49" charset="-122"/>
              </a:rPr>
              <a:t>是不是团？</a:t>
            </a:r>
            <a:endParaRPr lang="zh-CN" altLang="en-US" sz="2200" dirty="0">
              <a:latin typeface="Arial" panose="020B0604020202020204" pitchFamily="34" charset="0"/>
              <a:ea typeface="楷体_GB2312" pitchFamily="49" charset="-122"/>
            </a:endParaRPr>
          </a:p>
          <a:p>
            <a:pPr marL="0" lvl="0" indent="0" algn="ctr" eaLnBrk="1" hangingPunct="1">
              <a:spcBef>
                <a:spcPct val="0"/>
              </a:spcBef>
              <a:buNone/>
            </a:pPr>
            <a:r>
              <a:rPr lang="zh-CN" altLang="en-US" sz="2200" dirty="0">
                <a:latin typeface="Arial" panose="020B0604020202020204" pitchFamily="34" charset="0"/>
                <a:ea typeface="楷体_GB2312" pitchFamily="49" charset="-122"/>
              </a:rPr>
              <a:t>子集</a:t>
            </a:r>
            <a:r>
              <a:rPr lang="en-US" altLang="zh-CN" sz="2200" dirty="0">
                <a:latin typeface="Arial" panose="020B0604020202020204" pitchFamily="34" charset="0"/>
                <a:ea typeface="楷体_GB2312" pitchFamily="49" charset="-122"/>
              </a:rPr>
              <a:t>{1</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2</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4</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5}</a:t>
            </a:r>
            <a:r>
              <a:rPr lang="zh-CN" altLang="en-US" sz="2200" dirty="0">
                <a:latin typeface="Arial" panose="020B0604020202020204" pitchFamily="34" charset="0"/>
                <a:ea typeface="楷体_GB2312" pitchFamily="49" charset="-122"/>
              </a:rPr>
              <a:t>是不是团？</a:t>
            </a:r>
            <a:endParaRPr lang="zh-CN" altLang="en-US" sz="2200" dirty="0">
              <a:latin typeface="Arial" panose="020B0604020202020204" pitchFamily="34" charset="0"/>
              <a:ea typeface="楷体_GB2312" pitchFamily="49" charset="-122"/>
            </a:endParaRPr>
          </a:p>
        </p:txBody>
      </p:sp>
      <p:grpSp>
        <p:nvGrpSpPr>
          <p:cNvPr id="86045" name="Group 29"/>
          <p:cNvGrpSpPr/>
          <p:nvPr/>
        </p:nvGrpSpPr>
        <p:grpSpPr>
          <a:xfrm>
            <a:off x="1347788" y="4524375"/>
            <a:ext cx="2647950" cy="1336675"/>
            <a:chOff x="1270" y="3314"/>
            <a:chExt cx="1287" cy="689"/>
          </a:xfrm>
        </p:grpSpPr>
        <p:sp>
          <p:nvSpPr>
            <p:cNvPr id="62483" name="Oval 30"/>
            <p:cNvSpPr/>
            <p:nvPr/>
          </p:nvSpPr>
          <p:spPr>
            <a:xfrm>
              <a:off x="1282" y="3314"/>
              <a:ext cx="154" cy="188"/>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1</a:t>
              </a:r>
              <a:endParaRPr lang="en-US" altLang="zh-CN" sz="1200" dirty="0">
                <a:latin typeface="Arial" panose="020B0604020202020204" pitchFamily="34" charset="0"/>
                <a:ea typeface="楷体_GB2312" pitchFamily="49" charset="-122"/>
              </a:endParaRPr>
            </a:p>
          </p:txBody>
        </p:sp>
        <p:sp>
          <p:nvSpPr>
            <p:cNvPr id="62484" name="Oval 31"/>
            <p:cNvSpPr/>
            <p:nvPr/>
          </p:nvSpPr>
          <p:spPr>
            <a:xfrm>
              <a:off x="1882" y="3315"/>
              <a:ext cx="199" cy="187"/>
            </a:xfrm>
            <a:prstGeom prst="ellipse">
              <a:avLst/>
            </a:prstGeom>
            <a:solidFill>
              <a:srgbClr val="99CC00"/>
            </a:solidFill>
            <a:ln w="127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2</a:t>
              </a:r>
              <a:endParaRPr lang="en-US" altLang="zh-CN" sz="1200" dirty="0">
                <a:latin typeface="Arial" panose="020B0604020202020204" pitchFamily="34" charset="0"/>
                <a:ea typeface="楷体_GB2312" pitchFamily="49" charset="-122"/>
              </a:endParaRPr>
            </a:p>
          </p:txBody>
        </p:sp>
        <p:sp>
          <p:nvSpPr>
            <p:cNvPr id="62485" name="Oval 32"/>
            <p:cNvSpPr/>
            <p:nvPr/>
          </p:nvSpPr>
          <p:spPr>
            <a:xfrm>
              <a:off x="1270" y="3816"/>
              <a:ext cx="153" cy="187"/>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4</a:t>
              </a:r>
              <a:endParaRPr lang="en-US" altLang="zh-CN" sz="1200" dirty="0">
                <a:latin typeface="Arial" panose="020B0604020202020204" pitchFamily="34" charset="0"/>
                <a:ea typeface="楷体_GB2312" pitchFamily="49" charset="-122"/>
              </a:endParaRPr>
            </a:p>
          </p:txBody>
        </p:sp>
        <p:sp>
          <p:nvSpPr>
            <p:cNvPr id="62486" name="Oval 33"/>
            <p:cNvSpPr/>
            <p:nvPr/>
          </p:nvSpPr>
          <p:spPr>
            <a:xfrm>
              <a:off x="1904" y="3816"/>
              <a:ext cx="154" cy="187"/>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5</a:t>
              </a:r>
              <a:endParaRPr lang="en-US" altLang="zh-CN" sz="1200" dirty="0">
                <a:latin typeface="Arial" panose="020B0604020202020204" pitchFamily="34" charset="0"/>
                <a:ea typeface="楷体_GB2312" pitchFamily="49" charset="-122"/>
              </a:endParaRPr>
            </a:p>
          </p:txBody>
        </p:sp>
        <p:sp>
          <p:nvSpPr>
            <p:cNvPr id="62487" name="Oval 34"/>
            <p:cNvSpPr/>
            <p:nvPr/>
          </p:nvSpPr>
          <p:spPr>
            <a:xfrm>
              <a:off x="2404" y="3542"/>
              <a:ext cx="153" cy="188"/>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dirty="0">
                  <a:latin typeface="Arial" panose="020B0604020202020204" pitchFamily="34" charset="0"/>
                  <a:ea typeface="楷体_GB2312" pitchFamily="49" charset="-122"/>
                </a:rPr>
                <a:t>3</a:t>
              </a:r>
              <a:endParaRPr lang="en-US" altLang="zh-CN" sz="1200" dirty="0">
                <a:latin typeface="Arial" panose="020B0604020202020204" pitchFamily="34" charset="0"/>
                <a:ea typeface="楷体_GB2312" pitchFamily="49" charset="-122"/>
              </a:endParaRPr>
            </a:p>
          </p:txBody>
        </p:sp>
        <p:cxnSp>
          <p:nvCxnSpPr>
            <p:cNvPr id="62488" name="AutoShape 35"/>
            <p:cNvCxnSpPr>
              <a:stCxn id="62483" idx="6"/>
              <a:endCxn id="62484"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62489" name="AutoShape 36"/>
            <p:cNvCxnSpPr>
              <a:stCxn id="62483" idx="4"/>
              <a:endCxn id="62485"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62490" name="AutoShape 37"/>
            <p:cNvCxnSpPr>
              <a:stCxn id="62485" idx="6"/>
              <a:endCxn id="62486"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62491" name="AutoShape 38"/>
            <p:cNvCxnSpPr>
              <a:stCxn id="62486" idx="0"/>
              <a:endCxn id="62484"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62492" name="AutoShape 39"/>
            <p:cNvCxnSpPr>
              <a:stCxn id="62483" idx="5"/>
              <a:endCxn id="62486"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62493" name="AutoShape 40"/>
            <p:cNvCxnSpPr>
              <a:stCxn id="62487" idx="1"/>
              <a:endCxn id="62484"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62494" name="AutoShape 41"/>
            <p:cNvCxnSpPr>
              <a:stCxn id="62486" idx="6"/>
              <a:endCxn id="62487"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86067" name="Rectangle 51"/>
          <p:cNvSpPr/>
          <p:nvPr/>
        </p:nvSpPr>
        <p:spPr>
          <a:xfrm>
            <a:off x="4643438" y="5013325"/>
            <a:ext cx="3889375" cy="431800"/>
          </a:xfrm>
          <a:prstGeom prst="rect">
            <a:avLst/>
          </a:prstGeom>
          <a:solidFill>
            <a:srgbClr val="CCFFFF"/>
          </a:solidFill>
          <a:ln w="9525">
            <a:noFill/>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200" dirty="0">
                <a:latin typeface="Arial" panose="020B0604020202020204" pitchFamily="34" charset="0"/>
                <a:ea typeface="楷体_GB2312" pitchFamily="49" charset="-122"/>
              </a:rPr>
              <a:t>子集</a:t>
            </a:r>
            <a:r>
              <a:rPr lang="en-US" altLang="zh-CN" sz="2200" dirty="0">
                <a:latin typeface="Arial" panose="020B0604020202020204" pitchFamily="34" charset="0"/>
                <a:ea typeface="楷体_GB2312" pitchFamily="49" charset="-122"/>
              </a:rPr>
              <a:t>{2</a:t>
            </a:r>
            <a:r>
              <a:rPr lang="zh-CN" altLang="en-US" sz="2200" dirty="0">
                <a:latin typeface="Arial" panose="020B0604020202020204" pitchFamily="34" charset="0"/>
                <a:ea typeface="楷体_GB2312" pitchFamily="49" charset="-122"/>
              </a:rPr>
              <a:t>，</a:t>
            </a:r>
            <a:r>
              <a:rPr lang="en-US" altLang="zh-CN" sz="2200" dirty="0">
                <a:latin typeface="Arial" panose="020B0604020202020204" pitchFamily="34" charset="0"/>
                <a:ea typeface="楷体_GB2312" pitchFamily="49" charset="-122"/>
              </a:rPr>
              <a:t>4}</a:t>
            </a:r>
            <a:r>
              <a:rPr lang="zh-CN" altLang="en-US" sz="2200" dirty="0">
                <a:latin typeface="Arial" panose="020B0604020202020204" pitchFamily="34" charset="0"/>
                <a:ea typeface="楷体_GB2312" pitchFamily="49" charset="-122"/>
              </a:rPr>
              <a:t>是不是最大独立集？</a:t>
            </a:r>
            <a:endParaRPr lang="zh-CN" altLang="en-US" sz="2200" dirty="0">
              <a:latin typeface="Arial" panose="020B0604020202020204" pitchFamily="34" charset="0"/>
              <a:ea typeface="楷体_GB2312" pitchFamily="49" charset="-122"/>
            </a:endParaRPr>
          </a:p>
        </p:txBody>
      </p:sp>
      <p:sp>
        <p:nvSpPr>
          <p:cNvPr id="86068" name="Text Box 52"/>
          <p:cNvSpPr txBox="1"/>
          <p:nvPr/>
        </p:nvSpPr>
        <p:spPr>
          <a:xfrm>
            <a:off x="323850" y="6315075"/>
            <a:ext cx="2462213" cy="427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200" dirty="0">
                <a:latin typeface="Arial" panose="020B0604020202020204" pitchFamily="34" charset="0"/>
                <a:ea typeface="黑体" panose="02010609060101010101" pitchFamily="2" charset="-122"/>
              </a:rPr>
              <a:t>最大独立集</a:t>
            </a:r>
            <a:r>
              <a:rPr lang="en-US" altLang="zh-CN" sz="2200" dirty="0">
                <a:latin typeface="Arial" panose="020B0604020202020204" pitchFamily="34" charset="0"/>
                <a:ea typeface="黑体" panose="02010609060101010101" pitchFamily="2" charset="-122"/>
              </a:rPr>
              <a:t>:{2</a:t>
            </a:r>
            <a:r>
              <a:rPr lang="zh-CN" altLang="en-US" sz="2200" dirty="0">
                <a:latin typeface="Arial" panose="020B0604020202020204" pitchFamily="34" charset="0"/>
                <a:ea typeface="黑体" panose="02010609060101010101" pitchFamily="2" charset="-122"/>
              </a:rPr>
              <a:t>，</a:t>
            </a:r>
            <a:r>
              <a:rPr lang="en-US" altLang="zh-CN" sz="2200" dirty="0">
                <a:latin typeface="Arial" panose="020B0604020202020204" pitchFamily="34" charset="0"/>
                <a:ea typeface="黑体" panose="02010609060101010101" pitchFamily="2" charset="-122"/>
              </a:rPr>
              <a:t>4}</a:t>
            </a:r>
            <a:endParaRPr lang="en-US" altLang="zh-CN" sz="2200" dirty="0">
              <a:latin typeface="Arial" panose="020B0604020202020204" pitchFamily="34" charset="0"/>
              <a:ea typeface="黑体" panose="02010609060101010101" pitchFamily="2" charset="-122"/>
            </a:endParaRPr>
          </a:p>
        </p:txBody>
      </p:sp>
      <p:grpSp>
        <p:nvGrpSpPr>
          <p:cNvPr id="86073" name="Group 57"/>
          <p:cNvGrpSpPr/>
          <p:nvPr/>
        </p:nvGrpSpPr>
        <p:grpSpPr>
          <a:xfrm>
            <a:off x="4906963" y="5842000"/>
            <a:ext cx="3913187" cy="719138"/>
            <a:chOff x="3091" y="3408"/>
            <a:chExt cx="2465" cy="453"/>
          </a:xfrm>
        </p:grpSpPr>
        <p:sp>
          <p:nvSpPr>
            <p:cNvPr id="62480" name="Rectangle 53"/>
            <p:cNvSpPr/>
            <p:nvPr/>
          </p:nvSpPr>
          <p:spPr>
            <a:xfrm>
              <a:off x="3091" y="3408"/>
              <a:ext cx="2465" cy="453"/>
            </a:xfrm>
            <a:prstGeom prst="rect">
              <a:avLst/>
            </a:prstGeom>
            <a:solidFill>
              <a:srgbClr val="CCFFFF"/>
            </a:solidFill>
            <a:ln w="9525">
              <a:noFill/>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dirty="0">
                  <a:latin typeface="Arial" panose="020B0604020202020204" pitchFamily="34" charset="0"/>
                  <a:ea typeface="楷体_GB2312" pitchFamily="49" charset="-122"/>
                </a:rPr>
                <a:t>子集</a:t>
              </a:r>
              <a:r>
                <a:rPr lang="en-US" altLang="zh-CN" sz="2000" dirty="0">
                  <a:latin typeface="Arial" panose="020B0604020202020204" pitchFamily="34" charset="0"/>
                  <a:ea typeface="楷体_GB2312" pitchFamily="49" charset="-122"/>
                </a:rPr>
                <a:t>{1,2}</a:t>
              </a:r>
              <a:r>
                <a:rPr lang="zh-CN" altLang="en-US" sz="2000" dirty="0">
                  <a:latin typeface="Arial" panose="020B0604020202020204" pitchFamily="34" charset="0"/>
                  <a:ea typeface="楷体_GB2312" pitchFamily="49" charset="-122"/>
                </a:rPr>
                <a:t>是不是图     最大独立集？</a:t>
              </a:r>
              <a:endParaRPr lang="zh-CN" altLang="en-US" sz="2000" dirty="0">
                <a:latin typeface="Arial" panose="020B0604020202020204" pitchFamily="34" charset="0"/>
                <a:ea typeface="楷体_GB2312" pitchFamily="49" charset="-122"/>
              </a:endParaRPr>
            </a:p>
            <a:p>
              <a:pPr marL="0" lvl="0" indent="0" algn="ctr" eaLnBrk="1" hangingPunct="1">
                <a:spcBef>
                  <a:spcPct val="0"/>
                </a:spcBef>
                <a:buNone/>
              </a:pPr>
              <a:r>
                <a:rPr lang="zh-CN" altLang="en-US" sz="2000" dirty="0">
                  <a:latin typeface="Arial" panose="020B0604020202020204" pitchFamily="34" charset="0"/>
                  <a:ea typeface="楷体_GB2312" pitchFamily="49" charset="-122"/>
                </a:rPr>
                <a:t>子集</a:t>
              </a:r>
              <a:r>
                <a:rPr lang="en-US" altLang="zh-CN" sz="2000" dirty="0">
                  <a:latin typeface="Arial" panose="020B0604020202020204" pitchFamily="34" charset="0"/>
                  <a:ea typeface="楷体_GB2312" pitchFamily="49" charset="-122"/>
                </a:rPr>
                <a:t>{1,2,5}</a:t>
              </a:r>
              <a:r>
                <a:rPr lang="zh-CN" altLang="en-US" sz="2000" dirty="0">
                  <a:latin typeface="Arial" panose="020B0604020202020204" pitchFamily="34" charset="0"/>
                  <a:ea typeface="楷体_GB2312" pitchFamily="49" charset="-122"/>
                </a:rPr>
                <a:t>是不是图     最大独立集？</a:t>
              </a:r>
              <a:endParaRPr lang="zh-CN" altLang="en-US" sz="2000" dirty="0">
                <a:latin typeface="Arial" panose="020B0604020202020204" pitchFamily="34" charset="0"/>
                <a:ea typeface="楷体_GB2312" pitchFamily="49" charset="-122"/>
              </a:endParaRPr>
            </a:p>
          </p:txBody>
        </p:sp>
        <p:graphicFrame>
          <p:nvGraphicFramePr>
            <p:cNvPr id="62481" name="Object 54"/>
            <p:cNvGraphicFramePr>
              <a:graphicFrameLocks noChangeAspect="1"/>
            </p:cNvGraphicFramePr>
            <p:nvPr/>
          </p:nvGraphicFramePr>
          <p:xfrm>
            <a:off x="4408" y="3430"/>
            <a:ext cx="211" cy="207"/>
          </p:xfrm>
          <a:graphic>
            <a:graphicData uri="http://schemas.openxmlformats.org/presentationml/2006/ole">
              <mc:AlternateContent xmlns:mc="http://schemas.openxmlformats.org/markup-compatibility/2006">
                <mc:Choice xmlns:v="urn:schemas-microsoft-com:vml" Requires="v">
                  <p:oleObj spid="_x0000_s3088" name="" r:id="rId3" imgW="317500" imgH="342900" progId="Equation.3">
                    <p:embed/>
                  </p:oleObj>
                </mc:Choice>
                <mc:Fallback>
                  <p:oleObj name="" r:id="rId3" imgW="317500" imgH="342900" progId="Equation.3">
                    <p:embed/>
                    <p:pic>
                      <p:nvPicPr>
                        <p:cNvPr id="0" name="图片 3087"/>
                        <p:cNvPicPr/>
                        <p:nvPr/>
                      </p:nvPicPr>
                      <p:blipFill>
                        <a:blip r:embed="rId4"/>
                        <a:stretch>
                          <a:fillRect/>
                        </a:stretch>
                      </p:blipFill>
                      <p:spPr>
                        <a:xfrm>
                          <a:off x="4408" y="3430"/>
                          <a:ext cx="211" cy="207"/>
                        </a:xfrm>
                        <a:prstGeom prst="rect">
                          <a:avLst/>
                        </a:prstGeom>
                        <a:noFill/>
                        <a:ln w="38100">
                          <a:noFill/>
                          <a:miter/>
                        </a:ln>
                      </p:spPr>
                    </p:pic>
                  </p:oleObj>
                </mc:Fallback>
              </mc:AlternateContent>
            </a:graphicData>
          </a:graphic>
        </p:graphicFrame>
        <p:graphicFrame>
          <p:nvGraphicFramePr>
            <p:cNvPr id="62482" name="Object 56"/>
            <p:cNvGraphicFramePr>
              <a:graphicFrameLocks noChangeAspect="1"/>
            </p:cNvGraphicFramePr>
            <p:nvPr/>
          </p:nvGraphicFramePr>
          <p:xfrm>
            <a:off x="4438" y="3604"/>
            <a:ext cx="211" cy="207"/>
          </p:xfrm>
          <a:graphic>
            <a:graphicData uri="http://schemas.openxmlformats.org/presentationml/2006/ole">
              <mc:AlternateContent xmlns:mc="http://schemas.openxmlformats.org/markup-compatibility/2006">
                <mc:Choice xmlns:v="urn:schemas-microsoft-com:vml" Requires="v">
                  <p:oleObj spid="_x0000_s3089" name="" r:id="rId5" imgW="317500" imgH="342900" progId="Equation.3">
                    <p:embed/>
                  </p:oleObj>
                </mc:Choice>
                <mc:Fallback>
                  <p:oleObj name="" r:id="rId5" imgW="317500" imgH="342900" progId="Equation.3">
                    <p:embed/>
                    <p:pic>
                      <p:nvPicPr>
                        <p:cNvPr id="0" name="图片 3088"/>
                        <p:cNvPicPr/>
                        <p:nvPr/>
                      </p:nvPicPr>
                      <p:blipFill>
                        <a:blip r:embed="rId6"/>
                        <a:stretch>
                          <a:fillRect/>
                        </a:stretch>
                      </p:blipFill>
                      <p:spPr>
                        <a:xfrm>
                          <a:off x="4438" y="3604"/>
                          <a:ext cx="211" cy="207"/>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026">
                                            <p:txEl>
                                              <p:charRg st="0" end="62"/>
                                            </p:txEl>
                                          </p:spTgt>
                                        </p:tgtEl>
                                        <p:attrNameLst>
                                          <p:attrName>style.visibility</p:attrName>
                                        </p:attrNameLst>
                                      </p:cBhvr>
                                      <p:to>
                                        <p:strVal val="visible"/>
                                      </p:to>
                                    </p:set>
                                    <p:animEffect transition="in" filter="wipe(left)">
                                      <p:cBhvr>
                                        <p:cTn id="7" dur="500"/>
                                        <p:tgtEl>
                                          <p:spTgt spid="86026">
                                            <p:txEl>
                                              <p:charRg st="0" end="62"/>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6026">
                                            <p:txEl>
                                              <p:charRg st="62" end="104"/>
                                            </p:txEl>
                                          </p:spTgt>
                                        </p:tgtEl>
                                        <p:attrNameLst>
                                          <p:attrName>style.visibility</p:attrName>
                                        </p:attrNameLst>
                                      </p:cBhvr>
                                      <p:to>
                                        <p:strVal val="visible"/>
                                      </p:to>
                                    </p:set>
                                    <p:animEffect transition="in" filter="wipe(left)">
                                      <p:cBhvr>
                                        <p:cTn id="10" dur="500"/>
                                        <p:tgtEl>
                                          <p:spTgt spid="86026">
                                            <p:txEl>
                                              <p:charRg st="62" end="104"/>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6026">
                                            <p:txEl>
                                              <p:charRg st="104" end="127"/>
                                            </p:txEl>
                                          </p:spTgt>
                                        </p:tgtEl>
                                        <p:attrNameLst>
                                          <p:attrName>style.visibility</p:attrName>
                                        </p:attrNameLst>
                                      </p:cBhvr>
                                      <p:to>
                                        <p:strVal val="visible"/>
                                      </p:to>
                                    </p:set>
                                    <p:animEffect transition="in" filter="wipe(left)">
                                      <p:cBhvr>
                                        <p:cTn id="13" dur="500"/>
                                        <p:tgtEl>
                                          <p:spTgt spid="86026">
                                            <p:txEl>
                                              <p:charRg st="104" end="127"/>
                                            </p:txEl>
                                          </p:spTgt>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6040"/>
                                        </p:tgtEl>
                                        <p:attrNameLst>
                                          <p:attrName>style.visibility</p:attrName>
                                        </p:attrNameLst>
                                      </p:cBhvr>
                                      <p:to>
                                        <p:strVal val="visible"/>
                                      </p:to>
                                    </p:set>
                                    <p:animEffect transition="in" filter="wipe(left)">
                                      <p:cBhvr>
                                        <p:cTn id="17" dur="500"/>
                                        <p:tgtEl>
                                          <p:spTgt spid="860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6045"/>
                                        </p:tgtEl>
                                        <p:attrNameLst>
                                          <p:attrName>style.visibility</p:attrName>
                                        </p:attrNameLst>
                                      </p:cBhvr>
                                      <p:to>
                                        <p:strVal val="visible"/>
                                      </p:to>
                                    </p:set>
                                    <p:animEffect transition="in" filter="blinds(horizontal)">
                                      <p:cBhvr>
                                        <p:cTn id="22" dur="500"/>
                                        <p:tgtEl>
                                          <p:spTgt spid="86045"/>
                                        </p:tgtEl>
                                      </p:cBhvr>
                                    </p:animEffect>
                                  </p:childTnLst>
                                </p:cTn>
                              </p:par>
                            </p:childTnLst>
                          </p:cTn>
                        </p:par>
                        <p:par>
                          <p:cTn id="23" fill="hold">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86044"/>
                                        </p:tgtEl>
                                        <p:attrNameLst>
                                          <p:attrName>style.visibility</p:attrName>
                                        </p:attrNameLst>
                                      </p:cBhvr>
                                      <p:to>
                                        <p:strVal val="visible"/>
                                      </p:to>
                                    </p:set>
                                    <p:animEffect transition="in" filter="blinds(horizontal)">
                                      <p:cBhvr>
                                        <p:cTn id="26" dur="500"/>
                                        <p:tgtEl>
                                          <p:spTgt spid="8604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86044"/>
                                        </p:tgtEl>
                                      </p:cBhvr>
                                    </p:animEffect>
                                    <p:set>
                                      <p:cBhvr>
                                        <p:cTn id="31" dur="1" fill="hold">
                                          <p:stCondLst>
                                            <p:cond delay="499"/>
                                          </p:stCondLst>
                                        </p:cTn>
                                        <p:tgtEl>
                                          <p:spTgt spid="8604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6038"/>
                                        </p:tgtEl>
                                        <p:attrNameLst>
                                          <p:attrName>style.visibility</p:attrName>
                                        </p:attrNameLst>
                                      </p:cBhvr>
                                      <p:to>
                                        <p:strVal val="visible"/>
                                      </p:to>
                                    </p:set>
                                    <p:animEffect transition="in" filter="wipe(left)">
                                      <p:cBhvr>
                                        <p:cTn id="36" dur="500"/>
                                        <p:tgtEl>
                                          <p:spTgt spid="86038"/>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6041"/>
                                        </p:tgtEl>
                                        <p:attrNameLst>
                                          <p:attrName>style.visibility</p:attrName>
                                        </p:attrNameLst>
                                      </p:cBhvr>
                                      <p:to>
                                        <p:strVal val="visible"/>
                                      </p:to>
                                    </p:set>
                                    <p:animEffect transition="in" filter="wipe(left)">
                                      <p:cBhvr>
                                        <p:cTn id="40" dur="500"/>
                                        <p:tgtEl>
                                          <p:spTgt spid="860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6026">
                                            <p:txEl>
                                              <p:charRg st="127" end="170"/>
                                            </p:txEl>
                                          </p:spTgt>
                                        </p:tgtEl>
                                        <p:attrNameLst>
                                          <p:attrName>style.visibility</p:attrName>
                                        </p:attrNameLst>
                                      </p:cBhvr>
                                      <p:to>
                                        <p:strVal val="visible"/>
                                      </p:to>
                                    </p:set>
                                    <p:animEffect transition="in" filter="wipe(left)">
                                      <p:cBhvr>
                                        <p:cTn id="45" dur="500"/>
                                        <p:tgtEl>
                                          <p:spTgt spid="86026">
                                            <p:txEl>
                                              <p:charRg st="127" end="170"/>
                                            </p:txEl>
                                          </p:spTgt>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86026">
                                            <p:txEl>
                                              <p:charRg st="170" end="230"/>
                                            </p:txEl>
                                          </p:spTgt>
                                        </p:tgtEl>
                                        <p:attrNameLst>
                                          <p:attrName>style.visibility</p:attrName>
                                        </p:attrNameLst>
                                      </p:cBhvr>
                                      <p:to>
                                        <p:strVal val="visible"/>
                                      </p:to>
                                    </p:set>
                                    <p:animEffect transition="in" filter="wipe(left)">
                                      <p:cBhvr>
                                        <p:cTn id="48" dur="500"/>
                                        <p:tgtEl>
                                          <p:spTgt spid="86026">
                                            <p:txEl>
                                              <p:charRg st="170" end="230"/>
                                            </p:txEl>
                                          </p:spTgt>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86026">
                                            <p:txEl>
                                              <p:charRg st="230" end="263"/>
                                            </p:txEl>
                                          </p:spTgt>
                                        </p:tgtEl>
                                        <p:attrNameLst>
                                          <p:attrName>style.visibility</p:attrName>
                                        </p:attrNameLst>
                                      </p:cBhvr>
                                      <p:to>
                                        <p:strVal val="visible"/>
                                      </p:to>
                                    </p:set>
                                    <p:animEffect transition="in" filter="wipe(left)">
                                      <p:cBhvr>
                                        <p:cTn id="51" dur="500"/>
                                        <p:tgtEl>
                                          <p:spTgt spid="86026">
                                            <p:txEl>
                                              <p:charRg st="230" end="263"/>
                                            </p:txEl>
                                          </p:spTgt>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86032"/>
                                        </p:tgtEl>
                                        <p:attrNameLst>
                                          <p:attrName>style.visibility</p:attrName>
                                        </p:attrNameLst>
                                      </p:cBhvr>
                                      <p:to>
                                        <p:strVal val="visible"/>
                                      </p:to>
                                    </p:set>
                                    <p:animEffect transition="in" filter="wipe(left)">
                                      <p:cBhvr>
                                        <p:cTn id="55" dur="500"/>
                                        <p:tgtEl>
                                          <p:spTgt spid="86032"/>
                                        </p:tgtEl>
                                      </p:cBhvr>
                                    </p:animEffect>
                                  </p:childTnLst>
                                </p:cTn>
                              </p:par>
                            </p:childTnLst>
                          </p:cTn>
                        </p:par>
                        <p:par>
                          <p:cTn id="56" fill="hold">
                            <p:stCondLst>
                              <p:cond delay="1000"/>
                            </p:stCondLst>
                            <p:childTnLst>
                              <p:par>
                                <p:cTn id="57" presetID="3" presetClass="entr" presetSubtype="10" fill="hold" grpId="0" nodeType="afterEffect">
                                  <p:stCondLst>
                                    <p:cond delay="0"/>
                                  </p:stCondLst>
                                  <p:childTnLst>
                                    <p:set>
                                      <p:cBhvr>
                                        <p:cTn id="58" dur="1" fill="hold">
                                          <p:stCondLst>
                                            <p:cond delay="0"/>
                                          </p:stCondLst>
                                        </p:cTn>
                                        <p:tgtEl>
                                          <p:spTgt spid="86067"/>
                                        </p:tgtEl>
                                        <p:attrNameLst>
                                          <p:attrName>style.visibility</p:attrName>
                                        </p:attrNameLst>
                                      </p:cBhvr>
                                      <p:to>
                                        <p:strVal val="visible"/>
                                      </p:to>
                                    </p:set>
                                    <p:animEffect transition="in" filter="blinds(horizontal)">
                                      <p:cBhvr>
                                        <p:cTn id="59" dur="500"/>
                                        <p:tgtEl>
                                          <p:spTgt spid="86067"/>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grpId="1" nodeType="clickEffect">
                                  <p:stCondLst>
                                    <p:cond delay="0"/>
                                  </p:stCondLst>
                                  <p:childTnLst>
                                    <p:animEffect transition="out" filter="blinds(horizontal)">
                                      <p:cBhvr>
                                        <p:cTn id="63" dur="500"/>
                                        <p:tgtEl>
                                          <p:spTgt spid="86067"/>
                                        </p:tgtEl>
                                      </p:cBhvr>
                                    </p:animEffect>
                                    <p:set>
                                      <p:cBhvr>
                                        <p:cTn id="64" dur="1" fill="hold">
                                          <p:stCondLst>
                                            <p:cond delay="499"/>
                                          </p:stCondLst>
                                        </p:cTn>
                                        <p:tgtEl>
                                          <p:spTgt spid="86067"/>
                                        </p:tgtEl>
                                        <p:attrNameLst>
                                          <p:attrName>style.visibility</p:attrName>
                                        </p:attrNameLst>
                                      </p:cBhvr>
                                      <p:to>
                                        <p:strVal val="hidden"/>
                                      </p:to>
                                    </p:se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86068"/>
                                        </p:tgtEl>
                                        <p:attrNameLst>
                                          <p:attrName>style.visibility</p:attrName>
                                        </p:attrNameLst>
                                      </p:cBhvr>
                                      <p:to>
                                        <p:strVal val="visible"/>
                                      </p:to>
                                    </p:set>
                                    <p:animEffect transition="in" filter="wipe(left)">
                                      <p:cBhvr>
                                        <p:cTn id="68" dur="500"/>
                                        <p:tgtEl>
                                          <p:spTgt spid="86068"/>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86058"/>
                                        </p:tgtEl>
                                        <p:attrNameLst>
                                          <p:attrName>style.visibility</p:attrName>
                                        </p:attrNameLst>
                                      </p:cBhvr>
                                      <p:to>
                                        <p:strVal val="visible"/>
                                      </p:to>
                                    </p:set>
                                    <p:animEffect transition="in" filter="blinds(horizontal)">
                                      <p:cBhvr>
                                        <p:cTn id="73" dur="500"/>
                                        <p:tgtEl>
                                          <p:spTgt spid="86058"/>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86043"/>
                                        </p:tgtEl>
                                        <p:attrNameLst>
                                          <p:attrName>style.visibility</p:attrName>
                                        </p:attrNameLst>
                                      </p:cBhvr>
                                      <p:to>
                                        <p:strVal val="visible"/>
                                      </p:to>
                                    </p:set>
                                    <p:animEffect transition="in" filter="wipe(left)">
                                      <p:cBhvr>
                                        <p:cTn id="77" dur="500"/>
                                        <p:tgtEl>
                                          <p:spTgt spid="8604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86073"/>
                                        </p:tgtEl>
                                        <p:attrNameLst>
                                          <p:attrName>style.visibility</p:attrName>
                                        </p:attrNameLst>
                                      </p:cBhvr>
                                      <p:to>
                                        <p:strVal val="visible"/>
                                      </p:to>
                                    </p:set>
                                    <p:animEffect transition="in" filter="blinds(horizontal)">
                                      <p:cBhvr>
                                        <p:cTn id="82" dur="500"/>
                                        <p:tgtEl>
                                          <p:spTgt spid="86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6" grpId="0" build="allAtOnce"/>
      <p:bldP spid="86038" grpId="0" bldLvl="0" animBg="1"/>
      <p:bldP spid="86040" grpId="0"/>
      <p:bldP spid="86041" grpId="0"/>
      <p:bldP spid="86043" grpId="0"/>
      <p:bldP spid="86044" grpId="0" bldLvl="0" animBg="1"/>
      <p:bldP spid="86044" grpId="1" bldLvl="0" animBg="1"/>
      <p:bldP spid="86067" grpId="0" bldLvl="0" animBg="1"/>
      <p:bldP spid="86067" grpId="1" bldLvl="0" animBg="1"/>
      <p:bldP spid="8606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Picture 2" descr="http://www.blogjava.net/images/blogjava_net/fancydeepin/binarytree1.png?_=3313947"/>
          <p:cNvPicPr>
            <a:picLocks noChangeAspect="1"/>
          </p:cNvPicPr>
          <p:nvPr/>
        </p:nvPicPr>
        <p:blipFill>
          <a:blip r:embed="rId1"/>
          <a:stretch>
            <a:fillRect/>
          </a:stretch>
        </p:blipFill>
        <p:spPr>
          <a:xfrm>
            <a:off x="5219700" y="1412875"/>
            <a:ext cx="3638550" cy="1943100"/>
          </a:xfrm>
          <a:prstGeom prst="rect">
            <a:avLst/>
          </a:prstGeom>
          <a:noFill/>
          <a:ln w="9525">
            <a:noFill/>
          </a:ln>
        </p:spPr>
      </p:pic>
      <p:sp>
        <p:nvSpPr>
          <p:cNvPr id="9219" name="Rectangle 2"/>
          <p:cNvSpPr>
            <a:spLocks noGrp="1"/>
          </p:cNvSpPr>
          <p:nvPr>
            <p:ph type="title"/>
          </p:nvPr>
        </p:nvSpPr>
        <p:spPr>
          <a:xfrm>
            <a:off x="684213" y="260350"/>
            <a:ext cx="7772400" cy="1143000"/>
          </a:xfrm>
        </p:spPr>
        <p:txBody>
          <a:bodyPr vert="horz" wrap="square" lIns="91440" tIns="45720" rIns="91440" bIns="45720" anchor="ctr" anchorCtr="0"/>
          <a:p>
            <a:pPr eaLnBrk="1" hangingPunct="1"/>
            <a:r>
              <a:rPr lang="zh-CN" altLang="en-US" sz="4000" dirty="0"/>
              <a:t>二叉树的深度优先遍历</a:t>
            </a:r>
            <a:endParaRPr lang="zh-CN" altLang="en-US" sz="4000" dirty="0"/>
          </a:p>
        </p:txBody>
      </p:sp>
      <p:sp>
        <p:nvSpPr>
          <p:cNvPr id="9220" name="Rectangle 3"/>
          <p:cNvSpPr>
            <a:spLocks noGrp="1"/>
          </p:cNvSpPr>
          <p:nvPr>
            <p:ph idx="1"/>
          </p:nvPr>
        </p:nvSpPr>
        <p:spPr>
          <a:xfrm>
            <a:off x="539750" y="1185863"/>
            <a:ext cx="7772400" cy="4114800"/>
          </a:xfrm>
        </p:spPr>
        <p:txBody>
          <a:bodyPr vert="horz" wrap="square" lIns="91440" tIns="45720" rIns="91440" bIns="45720" anchor="t" anchorCtr="0"/>
          <a:p>
            <a:pPr marL="0" indent="0" eaLnBrk="1" hangingPunct="1">
              <a:buNone/>
            </a:pPr>
            <a:r>
              <a:rPr lang="en-US" altLang="zh-CN" sz="2000" dirty="0"/>
              <a:t>void DFS_with_recursion(struct node *head)</a:t>
            </a:r>
            <a:endParaRPr lang="en-US" altLang="zh-CN" sz="2000" dirty="0"/>
          </a:p>
          <a:p>
            <a:pPr marL="0" indent="0" eaLnBrk="1" hangingPunct="1">
              <a:buNone/>
            </a:pPr>
            <a:r>
              <a:rPr lang="en-US" altLang="zh-CN" sz="2000" dirty="0"/>
              <a:t>{</a:t>
            </a:r>
            <a:endParaRPr lang="en-US" altLang="zh-CN" sz="2000" dirty="0"/>
          </a:p>
          <a:p>
            <a:pPr marL="0" indent="0" eaLnBrk="1" hangingPunct="1">
              <a:buNone/>
            </a:pPr>
            <a:r>
              <a:rPr lang="en-US" altLang="zh-CN" sz="2000" dirty="0"/>
              <a:t>      if (head)</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printf("%d  ", head-&gt;data);</a:t>
            </a:r>
            <a:endParaRPr lang="en-US" altLang="zh-CN" sz="2000" dirty="0"/>
          </a:p>
          <a:p>
            <a:pPr marL="0" indent="0" eaLnBrk="1" hangingPunct="1">
              <a:buNone/>
            </a:pPr>
            <a:r>
              <a:rPr lang="en-US" altLang="zh-CN" sz="2000" dirty="0"/>
              <a:t>	if (head-&gt;left)</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DFS_with_recursion(head-&gt;left);</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if (head-&gt;right)</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		DFS_with_recursion(head-&gt;right);</a:t>
            </a:r>
            <a:endParaRPr lang="en-US" altLang="zh-CN" sz="2000" dirty="0"/>
          </a:p>
          <a:p>
            <a:pPr marL="0" indent="0" eaLnBrk="1" hangingPunct="1">
              <a:buNone/>
            </a:pPr>
            <a:r>
              <a:rPr lang="en-US" altLang="zh-CN" sz="2000" dirty="0"/>
              <a:t>	}	</a:t>
            </a:r>
            <a:endParaRPr lang="en-US" altLang="zh-CN" sz="2000" dirty="0"/>
          </a:p>
          <a:p>
            <a:pPr marL="0" indent="0" eaLnBrk="1" hangingPunct="1">
              <a:buNone/>
            </a:pPr>
            <a:r>
              <a:rPr lang="en-US" altLang="zh-CN" sz="2000" dirty="0"/>
              <a:t>      }</a:t>
            </a:r>
            <a:endParaRPr lang="en-US" altLang="zh-CN" sz="2000" dirty="0"/>
          </a:p>
          <a:p>
            <a:pPr marL="0" indent="0" eaLnBrk="1" hangingPunct="1">
              <a:buNone/>
            </a:pPr>
            <a:r>
              <a:rPr lang="en-US" altLang="zh-CN" sz="2000" dirty="0"/>
              <a:t>}</a:t>
            </a:r>
            <a:endParaRPr lang="en-US" altLang="zh-CN" sz="2000" dirty="0">
              <a:solidFill>
                <a:srgbClr val="C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6"/>
          <p:cNvSpPr>
            <a:spLocks noGrp="1"/>
          </p:cNvSpPr>
          <p:nvPr>
            <p:ph type="title"/>
          </p:nvPr>
        </p:nvSpPr>
        <p:spPr/>
        <p:txBody>
          <a:bodyPr vert="horz" wrap="square" lIns="91440" tIns="45720" rIns="91440" bIns="45720" anchor="ctr" anchorCtr="0"/>
          <a:p>
            <a:pPr eaLnBrk="1" hangingPunct="1"/>
            <a:r>
              <a:rPr lang="zh-CN" altLang="en-US" dirty="0"/>
              <a:t>问题的解空间？</a:t>
            </a:r>
            <a:endParaRPr lang="zh-CN" altLang="en-US" dirty="0"/>
          </a:p>
        </p:txBody>
      </p:sp>
      <p:grpSp>
        <p:nvGrpSpPr>
          <p:cNvPr id="849926" name="Group 6"/>
          <p:cNvGrpSpPr/>
          <p:nvPr/>
        </p:nvGrpSpPr>
        <p:grpSpPr>
          <a:xfrm>
            <a:off x="1512888" y="4186238"/>
            <a:ext cx="2338387" cy="1258887"/>
            <a:chOff x="1258" y="3306"/>
            <a:chExt cx="1311" cy="705"/>
          </a:xfrm>
        </p:grpSpPr>
        <p:sp>
          <p:nvSpPr>
            <p:cNvPr id="63494" name="Oval 7"/>
            <p:cNvSpPr/>
            <p:nvPr/>
          </p:nvSpPr>
          <p:spPr>
            <a:xfrm>
              <a:off x="1270" y="3306"/>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3495" name="Oval 8"/>
            <p:cNvSpPr/>
            <p:nvPr/>
          </p:nvSpPr>
          <p:spPr>
            <a:xfrm>
              <a:off x="1882" y="3307"/>
              <a:ext cx="199" cy="204"/>
            </a:xfrm>
            <a:prstGeom prst="ellipse">
              <a:avLst/>
            </a:prstGeom>
            <a:solidFill>
              <a:srgbClr val="99CC00"/>
            </a:solidFill>
            <a:ln w="127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3496" name="Oval 9"/>
            <p:cNvSpPr/>
            <p:nvPr/>
          </p:nvSpPr>
          <p:spPr>
            <a:xfrm>
              <a:off x="1258" y="3807"/>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3497" name="Oval 10"/>
            <p:cNvSpPr/>
            <p:nvPr/>
          </p:nvSpPr>
          <p:spPr>
            <a:xfrm>
              <a:off x="1892" y="3807"/>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3498" name="Oval 11"/>
            <p:cNvSpPr/>
            <p:nvPr/>
          </p:nvSpPr>
          <p:spPr>
            <a:xfrm>
              <a:off x="2392" y="3534"/>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3499" name="AutoShape 12"/>
            <p:cNvCxnSpPr>
              <a:stCxn id="63494" idx="6"/>
              <a:endCxn id="63495"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63500" name="AutoShape 13"/>
            <p:cNvCxnSpPr>
              <a:stCxn id="63494" idx="4"/>
              <a:endCxn id="63496"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63501" name="AutoShape 14"/>
            <p:cNvCxnSpPr>
              <a:stCxn id="63496" idx="6"/>
              <a:endCxn id="63497"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63502" name="AutoShape 15"/>
            <p:cNvCxnSpPr>
              <a:stCxn id="63497" idx="0"/>
              <a:endCxn id="63495"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63503" name="AutoShape 16"/>
            <p:cNvCxnSpPr>
              <a:stCxn id="63494" idx="5"/>
              <a:endCxn id="63497"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63504" name="AutoShape 17"/>
            <p:cNvCxnSpPr>
              <a:stCxn id="63498" idx="1"/>
              <a:endCxn id="63495"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63505" name="AutoShape 18"/>
            <p:cNvCxnSpPr>
              <a:stCxn id="63497" idx="6"/>
              <a:endCxn id="63498"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849941" name="Text Box 21"/>
          <p:cNvSpPr txBox="1"/>
          <p:nvPr/>
        </p:nvSpPr>
        <p:spPr>
          <a:xfrm>
            <a:off x="1042988" y="2457450"/>
            <a:ext cx="7273925" cy="12001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buNone/>
            </a:pPr>
            <a:r>
              <a:rPr lang="en-US" altLang="zh-CN" sz="2400" b="1" dirty="0">
                <a:latin typeface="Arial" panose="020B0604020202020204" pitchFamily="34" charset="0"/>
                <a:ea typeface="楷体_GB2312" pitchFamily="49" charset="-122"/>
              </a:rPr>
              <a:t>       </a:t>
            </a:r>
            <a:r>
              <a:rPr lang="zh-CN" altLang="en-US" sz="2400" b="1" dirty="0">
                <a:latin typeface="Arial" panose="020B0604020202020204" pitchFamily="34" charset="0"/>
                <a:ea typeface="楷体_GB2312" pitchFamily="49" charset="-122"/>
              </a:rPr>
              <a:t>图</a:t>
            </a:r>
            <a:r>
              <a:rPr lang="en-US" altLang="zh-CN" sz="2400" b="1" dirty="0">
                <a:latin typeface="Arial" panose="020B0604020202020204" pitchFamily="34" charset="0"/>
                <a:ea typeface="楷体_GB2312" pitchFamily="49" charset="-122"/>
              </a:rPr>
              <a:t>G</a:t>
            </a:r>
            <a:r>
              <a:rPr lang="zh-CN" altLang="en-US" sz="2400" b="1" dirty="0">
                <a:latin typeface="Arial" panose="020B0604020202020204" pitchFamily="34" charset="0"/>
                <a:ea typeface="楷体_GB2312" pitchFamily="49" charset="-122"/>
              </a:rPr>
              <a:t>的最大团和最大独立集问题都可以看作是图</a:t>
            </a:r>
            <a:r>
              <a:rPr lang="en-US" altLang="zh-CN" sz="2400" b="1" dirty="0">
                <a:latin typeface="Arial" panose="020B0604020202020204" pitchFamily="34" charset="0"/>
                <a:ea typeface="楷体_GB2312" pitchFamily="49" charset="-122"/>
              </a:rPr>
              <a:t>G</a:t>
            </a:r>
            <a:r>
              <a:rPr lang="zh-CN" altLang="en-US" sz="2400" b="1" dirty="0">
                <a:latin typeface="Arial" panose="020B0604020202020204" pitchFamily="34" charset="0"/>
                <a:ea typeface="楷体_GB2312" pitchFamily="49" charset="-122"/>
              </a:rPr>
              <a:t>的</a:t>
            </a:r>
            <a:r>
              <a:rPr lang="zh-CN" altLang="en-US" sz="2400" b="1" dirty="0">
                <a:solidFill>
                  <a:srgbClr val="C00000"/>
                </a:solidFill>
                <a:latin typeface="Arial" panose="020B0604020202020204" pitchFamily="34" charset="0"/>
                <a:ea typeface="楷体_GB2312" pitchFamily="49" charset="-122"/>
              </a:rPr>
              <a:t>顶点集</a:t>
            </a:r>
            <a:r>
              <a:rPr lang="en-US" altLang="zh-CN" sz="2400" b="1" dirty="0">
                <a:solidFill>
                  <a:srgbClr val="C00000"/>
                </a:solidFill>
                <a:latin typeface="Arial" panose="020B0604020202020204" pitchFamily="34" charset="0"/>
                <a:ea typeface="楷体_GB2312" pitchFamily="49" charset="-122"/>
              </a:rPr>
              <a:t>V</a:t>
            </a:r>
            <a:r>
              <a:rPr lang="zh-CN" altLang="en-US" sz="2400" b="1" dirty="0">
                <a:solidFill>
                  <a:srgbClr val="C00000"/>
                </a:solidFill>
                <a:latin typeface="Arial" panose="020B0604020202020204" pitchFamily="34" charset="0"/>
                <a:ea typeface="楷体_GB2312" pitchFamily="49" charset="-122"/>
              </a:rPr>
              <a:t>的子集选取问题</a:t>
            </a:r>
            <a:r>
              <a:rPr lang="zh-CN" altLang="en-US" sz="2400" b="1" dirty="0">
                <a:latin typeface="Arial" panose="020B0604020202020204" pitchFamily="34" charset="0"/>
                <a:ea typeface="楷体_GB2312" pitchFamily="49" charset="-122"/>
              </a:rPr>
              <a:t>。因此可以用子集树表示问题的解空间。 </a:t>
            </a:r>
            <a:endParaRPr lang="zh-CN" altLang="en-US" sz="2400" b="1" dirty="0">
              <a:latin typeface="Arial" panose="020B0604020202020204" pitchFamily="34" charset="0"/>
              <a:ea typeface="楷体_GB2312" pitchFamily="49" charset="-122"/>
            </a:endParaRPr>
          </a:p>
        </p:txBody>
      </p:sp>
      <p:pic>
        <p:nvPicPr>
          <p:cNvPr id="849942" name="Picture 22" descr="t51"/>
          <p:cNvPicPr>
            <a:picLocks noChangeAspect="1"/>
          </p:cNvPicPr>
          <p:nvPr/>
        </p:nvPicPr>
        <p:blipFill>
          <a:blip r:embed="rId1"/>
          <a:stretch>
            <a:fillRect/>
          </a:stretch>
        </p:blipFill>
        <p:spPr>
          <a:xfrm>
            <a:off x="4284663" y="3587750"/>
            <a:ext cx="3671887" cy="18573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49941"/>
                                        </p:tgtEl>
                                        <p:attrNameLst>
                                          <p:attrName>style.visibility</p:attrName>
                                        </p:attrNameLst>
                                      </p:cBhvr>
                                      <p:to>
                                        <p:strVal val="visible"/>
                                      </p:to>
                                    </p:set>
                                    <p:animEffect transition="in" filter="box(in)">
                                      <p:cBhvr>
                                        <p:cTn id="11" dur="500"/>
                                        <p:tgtEl>
                                          <p:spTgt spid="849941"/>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84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1970" name="Text Box 2"/>
          <p:cNvSpPr txBox="1"/>
          <p:nvPr/>
        </p:nvSpPr>
        <p:spPr>
          <a:xfrm>
            <a:off x="1093788" y="2362200"/>
            <a:ext cx="7129462" cy="82232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b="1" dirty="0">
                <a:latin typeface="Arial" panose="020B0604020202020204" pitchFamily="34" charset="0"/>
                <a:ea typeface="楷体_GB2312" pitchFamily="49" charset="-122"/>
              </a:rPr>
              <a:t>可行性约束函数：顶点</a:t>
            </a:r>
            <a:r>
              <a:rPr lang="en-US" altLang="zh-CN" sz="2400" b="1" dirty="0">
                <a:latin typeface="Arial" panose="020B0604020202020204" pitchFamily="34" charset="0"/>
                <a:ea typeface="楷体_GB2312" pitchFamily="49" charset="-122"/>
              </a:rPr>
              <a:t>i</a:t>
            </a:r>
            <a:r>
              <a:rPr lang="zh-CN" altLang="en-US" sz="2400" b="1" dirty="0">
                <a:latin typeface="Arial" panose="020B0604020202020204" pitchFamily="34" charset="0"/>
                <a:ea typeface="楷体_GB2312" pitchFamily="49" charset="-122"/>
              </a:rPr>
              <a:t>到已选入的顶点集中每一个顶点都有边相连。 </a:t>
            </a:r>
            <a:endParaRPr lang="zh-CN" altLang="en-US" sz="2400" b="1" dirty="0">
              <a:latin typeface="Arial" panose="020B0604020202020204" pitchFamily="34" charset="0"/>
              <a:ea typeface="楷体_GB2312" pitchFamily="49" charset="-122"/>
            </a:endParaRPr>
          </a:p>
        </p:txBody>
      </p:sp>
      <p:grpSp>
        <p:nvGrpSpPr>
          <p:cNvPr id="64515" name="Group 3"/>
          <p:cNvGrpSpPr/>
          <p:nvPr/>
        </p:nvGrpSpPr>
        <p:grpSpPr>
          <a:xfrm>
            <a:off x="3276600" y="3860800"/>
            <a:ext cx="2338388" cy="1258888"/>
            <a:chOff x="1258" y="3306"/>
            <a:chExt cx="1311" cy="705"/>
          </a:xfrm>
        </p:grpSpPr>
        <p:sp>
          <p:nvSpPr>
            <p:cNvPr id="64517" name="Oval 4"/>
            <p:cNvSpPr/>
            <p:nvPr/>
          </p:nvSpPr>
          <p:spPr>
            <a:xfrm>
              <a:off x="1270" y="3306"/>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4518" name="Oval 5"/>
            <p:cNvSpPr/>
            <p:nvPr/>
          </p:nvSpPr>
          <p:spPr>
            <a:xfrm>
              <a:off x="1882" y="3307"/>
              <a:ext cx="199" cy="204"/>
            </a:xfrm>
            <a:prstGeom prst="ellipse">
              <a:avLst/>
            </a:prstGeom>
            <a:solidFill>
              <a:srgbClr val="99CC00"/>
            </a:solidFill>
            <a:ln w="127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4519" name="Oval 6"/>
            <p:cNvSpPr/>
            <p:nvPr/>
          </p:nvSpPr>
          <p:spPr>
            <a:xfrm>
              <a:off x="1258" y="3807"/>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4520" name="Oval 7"/>
            <p:cNvSpPr/>
            <p:nvPr/>
          </p:nvSpPr>
          <p:spPr>
            <a:xfrm>
              <a:off x="1892" y="3807"/>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4521" name="Oval 8"/>
            <p:cNvSpPr/>
            <p:nvPr/>
          </p:nvSpPr>
          <p:spPr>
            <a:xfrm>
              <a:off x="2392" y="3534"/>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4522" name="AutoShape 9"/>
            <p:cNvCxnSpPr>
              <a:stCxn id="64517" idx="6"/>
              <a:endCxn id="64518"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64523" name="AutoShape 10"/>
            <p:cNvCxnSpPr>
              <a:stCxn id="64517" idx="4"/>
              <a:endCxn id="64519"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64524" name="AutoShape 11"/>
            <p:cNvCxnSpPr>
              <a:stCxn id="64519" idx="6"/>
              <a:endCxn id="64520"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64525" name="AutoShape 12"/>
            <p:cNvCxnSpPr>
              <a:stCxn id="64520" idx="0"/>
              <a:endCxn id="64518"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64526" name="AutoShape 13"/>
            <p:cNvCxnSpPr>
              <a:stCxn id="64517" idx="5"/>
              <a:endCxn id="64520"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64527" name="AutoShape 14"/>
            <p:cNvCxnSpPr>
              <a:stCxn id="64521" idx="1"/>
              <a:endCxn id="64518"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64528" name="AutoShape 15"/>
            <p:cNvCxnSpPr>
              <a:stCxn id="64520" idx="6"/>
              <a:endCxn id="64521"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64516" name="Rectangle 16"/>
          <p:cNvSpPr/>
          <p:nvPr/>
        </p:nvSpPr>
        <p:spPr>
          <a:xfrm>
            <a:off x="671513" y="765175"/>
            <a:ext cx="8229600" cy="569913"/>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latin typeface="Arial" panose="020B0604020202020204" pitchFamily="34" charset="0"/>
                <a:ea typeface="楷体_GB2312" pitchFamily="49" charset="-122"/>
              </a:rPr>
              <a:t>可行性约束条件？         </a:t>
            </a:r>
            <a:endParaRPr lang="zh-CN" altLang="en-US" b="1" dirty="0">
              <a:solidFill>
                <a:schemeClr val="tx2"/>
              </a:solidFill>
              <a:latin typeface="Arial" panose="020B0604020202020204" pitchFamily="34" charset="0"/>
              <a:ea typeface="楷体_GB2312" pitchFamily="49" charset="-122"/>
            </a:endParaRPr>
          </a:p>
          <a:p>
            <a:pPr marL="0" lvl="0" indent="0" eaLnBrk="1" hangingPunct="1">
              <a:spcBef>
                <a:spcPct val="0"/>
              </a:spcBef>
              <a:buNone/>
            </a:pPr>
            <a:endParaRPr lang="zh-CN" altLang="en-US" b="1" dirty="0">
              <a:solidFill>
                <a:schemeClr val="tx2"/>
              </a:solidFill>
              <a:latin typeface="Garamond" panose="02020404030301010803" pitchFamily="18" charset="0"/>
              <a:ea typeface="楷体_GB2312"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19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197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1093788" y="1773238"/>
            <a:ext cx="7294562" cy="8953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Clr>
                <a:schemeClr val="accent2"/>
              </a:buClr>
            </a:pPr>
            <a:r>
              <a:rPr lang="zh-CN" altLang="en-US" sz="2400" b="1" dirty="0">
                <a:latin typeface="Arial" panose="020B0604020202020204" pitchFamily="34" charset="0"/>
                <a:ea typeface="楷体_GB2312" pitchFamily="49" charset="-122"/>
              </a:rPr>
              <a:t>上界函数：进入右子树前，必须确认有足够多的可选择顶点使得算法有可能在右子树中找到更大的团。</a:t>
            </a:r>
            <a:endParaRPr lang="zh-CN" altLang="en-US" sz="2400" b="1" dirty="0">
              <a:latin typeface="Arial" panose="020B0604020202020204" pitchFamily="34" charset="0"/>
              <a:ea typeface="楷体_GB2312" pitchFamily="49" charset="-122"/>
            </a:endParaRPr>
          </a:p>
        </p:txBody>
      </p:sp>
      <p:grpSp>
        <p:nvGrpSpPr>
          <p:cNvPr id="65539" name="Group 3"/>
          <p:cNvGrpSpPr/>
          <p:nvPr/>
        </p:nvGrpSpPr>
        <p:grpSpPr>
          <a:xfrm>
            <a:off x="3276600" y="4833938"/>
            <a:ext cx="2338388" cy="1258887"/>
            <a:chOff x="1258" y="3306"/>
            <a:chExt cx="1311" cy="705"/>
          </a:xfrm>
        </p:grpSpPr>
        <p:sp>
          <p:nvSpPr>
            <p:cNvPr id="65542" name="Oval 4"/>
            <p:cNvSpPr/>
            <p:nvPr/>
          </p:nvSpPr>
          <p:spPr>
            <a:xfrm>
              <a:off x="1270" y="3306"/>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5543" name="Oval 5"/>
            <p:cNvSpPr/>
            <p:nvPr/>
          </p:nvSpPr>
          <p:spPr>
            <a:xfrm>
              <a:off x="1882" y="3307"/>
              <a:ext cx="199" cy="204"/>
            </a:xfrm>
            <a:prstGeom prst="ellipse">
              <a:avLst/>
            </a:prstGeom>
            <a:solidFill>
              <a:srgbClr val="99CC00"/>
            </a:solidFill>
            <a:ln w="127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5544" name="Oval 6"/>
            <p:cNvSpPr/>
            <p:nvPr/>
          </p:nvSpPr>
          <p:spPr>
            <a:xfrm>
              <a:off x="1258" y="3807"/>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5545" name="Oval 7"/>
            <p:cNvSpPr/>
            <p:nvPr/>
          </p:nvSpPr>
          <p:spPr>
            <a:xfrm>
              <a:off x="1892" y="3807"/>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5546" name="Oval 8"/>
            <p:cNvSpPr/>
            <p:nvPr/>
          </p:nvSpPr>
          <p:spPr>
            <a:xfrm>
              <a:off x="2392" y="3534"/>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5547" name="AutoShape 9"/>
            <p:cNvCxnSpPr>
              <a:stCxn id="65542" idx="6"/>
              <a:endCxn id="65543"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65548" name="AutoShape 10"/>
            <p:cNvCxnSpPr>
              <a:stCxn id="65542" idx="4"/>
              <a:endCxn id="65544"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65549" name="AutoShape 11"/>
            <p:cNvCxnSpPr>
              <a:stCxn id="65544" idx="6"/>
              <a:endCxn id="65545"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65550" name="AutoShape 12"/>
            <p:cNvCxnSpPr>
              <a:stCxn id="65545" idx="0"/>
              <a:endCxn id="65543"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65551" name="AutoShape 13"/>
            <p:cNvCxnSpPr>
              <a:stCxn id="65542" idx="5"/>
              <a:endCxn id="65545"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65552" name="AutoShape 14"/>
            <p:cNvCxnSpPr>
              <a:stCxn id="65546" idx="1"/>
              <a:endCxn id="65543"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65553" name="AutoShape 15"/>
            <p:cNvCxnSpPr>
              <a:stCxn id="65545" idx="6"/>
              <a:endCxn id="65546"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65540" name="Rectangle 16"/>
          <p:cNvSpPr/>
          <p:nvPr/>
        </p:nvSpPr>
        <p:spPr>
          <a:xfrm>
            <a:off x="671513" y="765175"/>
            <a:ext cx="8229600" cy="1139825"/>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latin typeface="Arial" panose="020B0604020202020204" pitchFamily="34" charset="0"/>
                <a:ea typeface="楷体_GB2312" pitchFamily="49" charset="-122"/>
              </a:rPr>
              <a:t>上界函数？ </a:t>
            </a:r>
            <a:endParaRPr lang="zh-CN" altLang="en-US" b="1" dirty="0">
              <a:solidFill>
                <a:schemeClr val="tx2"/>
              </a:solidFill>
              <a:latin typeface="Garamond" panose="02020404030301010803" pitchFamily="18" charset="0"/>
              <a:ea typeface="楷体_GB2312" pitchFamily="49" charset="-122"/>
            </a:endParaRPr>
          </a:p>
        </p:txBody>
      </p:sp>
      <p:sp>
        <p:nvSpPr>
          <p:cNvPr id="2" name="矩形 1"/>
          <p:cNvSpPr/>
          <p:nvPr/>
        </p:nvSpPr>
        <p:spPr>
          <a:xfrm>
            <a:off x="1296988" y="2997200"/>
            <a:ext cx="7604125" cy="1570038"/>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目标函数限界</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设 </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bestn</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已求出的最大团的尺寸</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endParaRPr kumimoji="0"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cn</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当前团的尺寸 </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endParaRPr kumimoji="0"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r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剩余结点数目</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;r=n-i</a:t>
            </a:r>
            <a:endParaRPr kumimoji="0" lang="en-US" altLang="zh-CN" sz="2400" b="0" i="0" u="none" strike="noStrike" kern="120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当 </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cn+r</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bestn</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时</a:t>
            </a:r>
            <a:r>
              <a:rPr kumimoji="0" lang="en-US" altLang="zh-CN" sz="2400" b="0"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将</a:t>
            </a:r>
            <a:r>
              <a:rPr kumimoji="0" lang="en-US" altLang="zh-CN" sz="2400" b="0" i="0" u="none" strike="noStrike" kern="1200" cap="none" spc="0" normalizeH="0" baseline="0" noProof="0" dirty="0" err="1">
                <a:ln>
                  <a:noFill/>
                </a:ln>
                <a:solidFill>
                  <a:schemeClr val="tx1"/>
                </a:solidFill>
                <a:effectLst/>
                <a:uLnTx/>
                <a:uFillTx/>
                <a:latin typeface="+mn-ea"/>
                <a:ea typeface="+mn-ea"/>
                <a:cs typeface="+mn-cs"/>
              </a:rPr>
              <a:t>cn</a:t>
            </a:r>
            <a:r>
              <a:rPr kumimoji="0" lang="zh-CN" altLang="en-US" sz="2400" b="0" i="0" u="none" strike="noStrike" kern="1200" cap="none" spc="0" normalizeH="0" baseline="0" noProof="0" dirty="0">
                <a:ln>
                  <a:noFill/>
                </a:ln>
                <a:solidFill>
                  <a:schemeClr val="tx1"/>
                </a:solidFill>
                <a:effectLst/>
                <a:uLnTx/>
                <a:uFillTx/>
                <a:latin typeface="+mn-ea"/>
                <a:ea typeface="+mn-ea"/>
                <a:cs typeface="+mn-cs"/>
              </a:rPr>
              <a:t>对应右子树剪去。</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101" name="Rectangle 5"/>
          <p:cNvSpPr>
            <a:spLocks noChangeArrowheads="1"/>
          </p:cNvSpPr>
          <p:nvPr/>
        </p:nvSpPr>
        <p:spPr bwMode="auto">
          <a:xfrm>
            <a:off x="2195513" y="115888"/>
            <a:ext cx="6769100" cy="6526213"/>
          </a:xfrm>
          <a:prstGeom prst="rect">
            <a:avLst/>
          </a:prstGeom>
        </p:spPr>
        <p:style>
          <a:lnRef idx="1">
            <a:schemeClr val="accent1"/>
          </a:lnRef>
          <a:fillRef idx="2">
            <a:schemeClr val="accent1"/>
          </a:fillRef>
          <a:effectRef idx="1">
            <a:schemeClr val="accent1"/>
          </a:effectRef>
          <a:fontRef idx="minor">
            <a:schemeClr val="dk1"/>
          </a:fontRef>
        </p:style>
        <p:txBody>
          <a:bodyPr rIns="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void clique::Backtrack(</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int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i)</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      if (i&gt;n)</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找到更大团</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更新</a:t>
            </a:r>
            <a:r>
              <a:rPr kumimoji="0" lang="zh-CN" altLang="en-US" sz="2400" b="0" i="0" u="none" strike="noStrike" kern="1200" cap="none" spc="0" normalizeH="0" baseline="0" noProof="0" dirty="0">
                <a:ln>
                  <a:noFill/>
                </a:ln>
                <a:solidFill>
                  <a:schemeClr val="dk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for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int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j=1; j&lt;=n</a:t>
            </a:r>
            <a:r>
              <a:rPr kumimoji="0" lang="zh-CN" altLang="en-US" sz="22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j++)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bestx</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[j] = x[j]; </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bestn</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cn</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return; </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 </a:t>
            </a:r>
            <a:endPar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    //</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检查顶点</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i</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是否与当前团相连</a:t>
            </a:r>
            <a:endParaRPr kumimoji="0" lang="zh-CN" altLang="en-US"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int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OK = 1;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满足加入团的条件</a:t>
            </a:r>
            <a:endPar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for(</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int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j =1; j &lt; =i ; j++)</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if (x[j]&amp;&amp;a[i][j]==0)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//i</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不与</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j</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相连，剪左枝</a:t>
            </a:r>
            <a:endPar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000" b="0" i="0" u="none" strike="noStrike" kern="1200" cap="none" spc="0" normalizeH="0" baseline="0" noProof="0" dirty="0">
                <a:ln>
                  <a:noFill/>
                </a:ln>
                <a:solidFill>
                  <a:schemeClr val="dk1"/>
                </a:solidFill>
                <a:effectLst/>
                <a:uLnTx/>
                <a:uFillTx/>
                <a:latin typeface="+mn-lt"/>
                <a:ea typeface="楷体_GB2312" pitchFamily="49" charset="-122"/>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OK = 0;         break; }</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if (OK)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向左枝递归</a:t>
            </a:r>
            <a:endPar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x[i] = 1;</a:t>
            </a:r>
            <a:r>
              <a:rPr kumimoji="0" lang="en-US" altLang="zh-CN" sz="2200" b="0" i="0" u="none" strike="noStrike" kern="1200" cap="none" spc="0" normalizeH="0" baseline="0" noProof="0" dirty="0">
                <a:ln>
                  <a:noFill/>
                </a:ln>
                <a:solidFill>
                  <a:srgbClr val="990000"/>
                </a:solidFill>
                <a:effectLst/>
                <a:uLnTx/>
                <a:uFillTx/>
                <a:latin typeface="+mn-lt"/>
                <a:ea typeface="+mn-ea"/>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把</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i</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加入团</a:t>
            </a:r>
            <a:endParaRPr kumimoji="0" lang="zh-CN" altLang="en-US"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cn</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Backtrack(i+1); </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err="1" smtClean="0">
                <a:ln>
                  <a:noFill/>
                </a:ln>
                <a:solidFill>
                  <a:schemeClr val="dk1"/>
                </a:solidFill>
                <a:effectLst/>
                <a:uLnTx/>
                <a:uFillTx/>
                <a:latin typeface="+mn-lt"/>
                <a:ea typeface="+mn-ea"/>
                <a:cs typeface="+mn-cs"/>
              </a:rPr>
              <a:t>cn</a:t>
            </a:r>
            <a:r>
              <a:rPr kumimoji="0" lang="en-US" altLang="zh-CN" sz="2200" b="0" i="0" u="none" strike="noStrike" kern="1200" cap="none" spc="0" normalizeH="0" baseline="0" noProof="0" dirty="0" smtClean="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 </a:t>
            </a:r>
            <a:endParaRPr kumimoji="0" lang="en-US" altLang="zh-CN" sz="16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回溯到</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i</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，为进入右子树做准备</a:t>
            </a:r>
            <a:endPar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if (</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cn+n</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i&gt;</a:t>
            </a:r>
            <a:r>
              <a:rPr kumimoji="0" lang="en-US" altLang="zh-CN" sz="2200" b="0" i="0" u="none" strike="noStrike" kern="1200" cap="none" spc="0" normalizeH="0" baseline="0" noProof="0" dirty="0" err="1">
                <a:ln>
                  <a:noFill/>
                </a:ln>
                <a:solidFill>
                  <a:schemeClr val="dk1"/>
                </a:solidFill>
                <a:effectLst/>
                <a:uLnTx/>
                <a:uFillTx/>
                <a:latin typeface="+mn-lt"/>
                <a:ea typeface="+mn-ea"/>
                <a:cs typeface="+mn-cs"/>
              </a:rPr>
              <a:t>bestn</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a:t>
            </a:r>
            <a:r>
              <a:rPr kumimoji="0" lang="zh-CN" altLang="en-US" sz="2200" b="0" i="0" u="none" strike="noStrike" kern="1200" cap="none" spc="0" normalizeH="0" baseline="0" noProof="0" dirty="0">
                <a:ln>
                  <a:noFill/>
                </a:ln>
                <a:solidFill>
                  <a:srgbClr val="990000"/>
                </a:solidFill>
                <a:effectLst/>
                <a:uLnTx/>
                <a:uFillTx/>
                <a:latin typeface="楷体_GB2312" pitchFamily="49" charset="-122"/>
                <a:ea typeface="楷体_GB2312" pitchFamily="49" charset="-122"/>
                <a:cs typeface="+mn-cs"/>
              </a:rPr>
              <a:t>剪右枝条件，否则向右枝递归</a:t>
            </a: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endParaRPr kumimoji="0" lang="zh-CN" altLang="en-US"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	X[i]=0</a:t>
            </a:r>
            <a:r>
              <a:rPr kumimoji="0" lang="zh-CN" altLang="en-US" sz="2200" b="0" i="0" u="none" strike="noStrike" kern="1200" cap="none" spc="0" normalizeH="0" baseline="0" noProof="0" dirty="0">
                <a:ln>
                  <a:noFill/>
                </a:ln>
                <a:solidFill>
                  <a:schemeClr val="dk1"/>
                </a:solidFill>
                <a:effectLst/>
                <a:uLnTx/>
                <a:uFillTx/>
                <a:latin typeface="+mn-lt"/>
                <a:ea typeface="+mn-ea"/>
                <a:cs typeface="+mn-cs"/>
              </a:rPr>
              <a:t>；</a:t>
            </a:r>
            <a:r>
              <a:rPr kumimoji="0" lang="en-US" altLang="zh-CN" sz="2200" b="0" i="0" u="none" strike="noStrike" kern="1200" cap="none" spc="0" normalizeH="0" baseline="0" noProof="0" dirty="0">
                <a:ln>
                  <a:noFill/>
                </a:ln>
                <a:solidFill>
                  <a:schemeClr val="dk1"/>
                </a:solidFill>
                <a:effectLst/>
                <a:uLnTx/>
                <a:uFillTx/>
                <a:latin typeface="+mn-lt"/>
                <a:ea typeface="+mn-ea"/>
                <a:cs typeface="+mn-cs"/>
              </a:rPr>
              <a:t>Backtrack(i + 1);}</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2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2200" b="0" i="0" u="none" strike="noStrike" kern="1200" cap="none" spc="0" normalizeH="0" baseline="0" noProof="0" dirty="0">
              <a:ln>
                <a:noFill/>
              </a:ln>
              <a:solidFill>
                <a:schemeClr val="dk1"/>
              </a:solidFill>
              <a:effectLst/>
              <a:uLnTx/>
              <a:uFillTx/>
              <a:latin typeface="+mn-lt"/>
              <a:ea typeface="+mn-ea"/>
              <a:cs typeface="+mn-cs"/>
            </a:endParaRPr>
          </a:p>
        </p:txBody>
      </p:sp>
      <p:sp>
        <p:nvSpPr>
          <p:cNvPr id="132104" name="Rectangle 8"/>
          <p:cNvSpPr>
            <a:spLocks noChangeArrowheads="1"/>
          </p:cNvSpPr>
          <p:nvPr/>
        </p:nvSpPr>
        <p:spPr bwMode="auto">
          <a:xfrm>
            <a:off x="179388" y="188913"/>
            <a:ext cx="1800225" cy="6192838"/>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    </a:t>
            </a: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设当前扩展节点</a:t>
            </a:r>
            <a:r>
              <a:rPr kumimoji="0" lang="en-US" altLang="zh-CN"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Z</a:t>
            </a: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位于解空间树的第</a:t>
            </a:r>
            <a:r>
              <a:rPr kumimoji="0" lang="en-US" altLang="zh-CN"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i</a:t>
            </a: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层，</a:t>
            </a:r>
            <a:endPar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    在进入左子树之前，必须确认从顶点</a:t>
            </a:r>
            <a:r>
              <a:rPr kumimoji="0" lang="en-US" altLang="zh-CN"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i</a:t>
            </a: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到已入选的顶点集中每一个顶点都有边相连。</a:t>
            </a:r>
            <a:endPar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rPr>
              <a:t>    在进入右子树之前，必须确认还有足够多的可选择的顶点使算法有可能在右子树中找到更大的团。</a:t>
            </a:r>
            <a:endParaRPr kumimoji="0" lang="zh-CN" altLang="en-US" sz="2000" b="0" i="0" u="none" strike="noStrike" kern="1200" cap="none" spc="0" normalizeH="0" baseline="0" noProof="0">
              <a:ln>
                <a:noFill/>
              </a:ln>
              <a:solidFill>
                <a:schemeClr val="dk1"/>
              </a:solidFill>
              <a:effectLst/>
              <a:uLnTx/>
              <a:uFillTx/>
              <a:latin typeface="楷体_GB2312" pitchFamily="49" charset="-122"/>
              <a:ea typeface="楷体_GB2312" pitchFamily="49" charset="-122"/>
              <a:cs typeface="+mn-cs"/>
            </a:endParaRPr>
          </a:p>
        </p:txBody>
      </p:sp>
      <p:sp>
        <p:nvSpPr>
          <p:cNvPr id="132105" name="Line 9"/>
          <p:cNvSpPr/>
          <p:nvPr/>
        </p:nvSpPr>
        <p:spPr>
          <a:xfrm>
            <a:off x="1835150" y="1773238"/>
            <a:ext cx="936625" cy="863600"/>
          </a:xfrm>
          <a:prstGeom prst="line">
            <a:avLst/>
          </a:prstGeom>
          <a:ln w="9525" cap="flat" cmpd="sng">
            <a:solidFill>
              <a:schemeClr val="tx1"/>
            </a:solidFill>
            <a:prstDash val="solid"/>
            <a:headEnd type="none" w="med" len="med"/>
            <a:tailEnd type="triangle" w="med" len="med"/>
          </a:ln>
        </p:spPr>
      </p:sp>
      <p:sp>
        <p:nvSpPr>
          <p:cNvPr id="132106" name="Line 10"/>
          <p:cNvSpPr/>
          <p:nvPr/>
        </p:nvSpPr>
        <p:spPr>
          <a:xfrm>
            <a:off x="1835150" y="3860800"/>
            <a:ext cx="1008063" cy="1800225"/>
          </a:xfrm>
          <a:prstGeom prst="line">
            <a:avLst/>
          </a:prstGeom>
          <a:ln w="9525" cap="flat" cmpd="sng">
            <a:solidFill>
              <a:schemeClr val="tx1"/>
            </a:solidFill>
            <a:prstDash val="solid"/>
            <a:headEnd type="none" w="med" len="med"/>
            <a:tailEnd type="triangle" w="med" len="med"/>
          </a:ln>
        </p:spPr>
      </p:sp>
      <p:sp>
        <p:nvSpPr>
          <p:cNvPr id="132107" name="Line 11"/>
          <p:cNvSpPr/>
          <p:nvPr/>
        </p:nvSpPr>
        <p:spPr>
          <a:xfrm flipV="1">
            <a:off x="1763713" y="333375"/>
            <a:ext cx="3671887" cy="215900"/>
          </a:xfrm>
          <a:prstGeom prst="line">
            <a:avLst/>
          </a:prstGeom>
          <a:ln w="9525" cap="flat" cmpd="sng">
            <a:solidFill>
              <a:schemeClr val="tx1"/>
            </a:solidFill>
            <a:prstDash val="solid"/>
            <a:headEnd type="none" w="med" len="med"/>
            <a:tailEnd type="triangl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标题 5"/>
          <p:cNvSpPr>
            <a:spLocks noGrp="1"/>
          </p:cNvSpPr>
          <p:nvPr>
            <p:ph type="title"/>
          </p:nvPr>
        </p:nvSpPr>
        <p:spPr>
          <a:xfrm>
            <a:off x="153988" y="692150"/>
            <a:ext cx="8245475" cy="498475"/>
          </a:xfrm>
        </p:spPr>
        <p:txBody>
          <a:bodyPr vert="horz" wrap="square" lIns="91440" tIns="45720" rIns="91440" bIns="45720" anchor="ctr" anchorCtr="0"/>
          <a:p>
            <a:pPr eaLnBrk="1" hangingPunct="1"/>
            <a:r>
              <a:rPr lang="en-US" altLang="en-US" dirty="0">
                <a:ea typeface="黑体" panose="02010609060101010101" pitchFamily="2" charset="-122"/>
              </a:rPr>
              <a:t>图的m着色问题</a:t>
            </a:r>
            <a:endParaRPr lang="zh-CN" altLang="en-US" dirty="0"/>
          </a:p>
        </p:txBody>
      </p:sp>
      <p:sp>
        <p:nvSpPr>
          <p:cNvPr id="5" name="灯片编号占位符 2"/>
          <p:cNvSpPr txBox="1">
            <a:spLocks noGrp="1"/>
          </p:cNvSpPr>
          <p:nvPr>
            <p:ph type="sldNum" sz="quarter" idx="12"/>
          </p:nvPr>
        </p:nvSpPr>
        <p:spPr bwMode="auto">
          <a:xfrm>
            <a:off x="3124200" y="6248400"/>
            <a:ext cx="28956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5pPr>
          </a:lstStyle>
          <a:p>
            <a:pPr lvl="0" algn="ctr" eaLnBrk="1" hangingPunct="1">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
        <p:nvSpPr>
          <p:cNvPr id="30618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306181" name="Text Box 5"/>
          <p:cNvSpPr txBox="1">
            <a:spLocks noChangeArrowheads="1"/>
          </p:cNvSpPr>
          <p:nvPr/>
        </p:nvSpPr>
        <p:spPr bwMode="auto">
          <a:xfrm>
            <a:off x="323850" y="1211263"/>
            <a:ext cx="8445500"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a:spAutoFit/>
          </a:bodyPr>
          <a:lstStyle/>
          <a:p>
            <a:pPr marR="0" defTabSz="914400">
              <a:buClrTx/>
              <a:buSzTx/>
              <a:buFontTx/>
              <a:buNone/>
              <a:defRPr/>
            </a:pPr>
            <a:r>
              <a:rPr kumimoji="0" lang="zh-CN" altLang="en-US" sz="2800" kern="1200" cap="none" spc="0" normalizeH="0" baseline="0" noProof="0" dirty="0">
                <a:latin typeface="+mn-ea"/>
                <a:ea typeface="+mn-ea"/>
                <a:cs typeface="+mn-cs"/>
              </a:rPr>
              <a:t>给定无向连通图</a:t>
            </a:r>
            <a:r>
              <a:rPr kumimoji="0" lang="en-US" altLang="zh-CN" sz="2800" kern="1200" cap="none" spc="0" normalizeH="0" baseline="0" noProof="0" dirty="0">
                <a:latin typeface="+mn-ea"/>
                <a:ea typeface="+mn-ea"/>
                <a:cs typeface="+mn-cs"/>
              </a:rPr>
              <a:t>G</a:t>
            </a:r>
            <a:r>
              <a:rPr kumimoji="0" lang="zh-CN" altLang="en-US" sz="2800" kern="1200" cap="none" spc="0" normalizeH="0" baseline="0" noProof="0" dirty="0">
                <a:latin typeface="+mn-ea"/>
                <a:ea typeface="+mn-ea"/>
                <a:cs typeface="+mn-cs"/>
              </a:rPr>
              <a:t>和</a:t>
            </a:r>
            <a:r>
              <a:rPr kumimoji="0" lang="en-US" altLang="zh-CN" sz="2800" kern="1200" cap="none" spc="0" normalizeH="0" baseline="0" noProof="0" dirty="0">
                <a:latin typeface="+mn-ea"/>
                <a:ea typeface="+mn-ea"/>
                <a:cs typeface="+mn-cs"/>
              </a:rPr>
              <a:t>m</a:t>
            </a:r>
            <a:r>
              <a:rPr kumimoji="0" lang="zh-CN" altLang="en-US" sz="2800" kern="1200" cap="none" spc="0" normalizeH="0" baseline="0" noProof="0" dirty="0">
                <a:latin typeface="+mn-ea"/>
                <a:ea typeface="+mn-ea"/>
                <a:cs typeface="+mn-cs"/>
              </a:rPr>
              <a:t>种不同的颜色。用这些颜色为图</a:t>
            </a:r>
            <a:r>
              <a:rPr kumimoji="0" lang="en-US" altLang="zh-CN" sz="2800" kern="1200" cap="none" spc="0" normalizeH="0" baseline="0" noProof="0" dirty="0">
                <a:latin typeface="+mn-ea"/>
                <a:ea typeface="+mn-ea"/>
                <a:cs typeface="+mn-cs"/>
              </a:rPr>
              <a:t>G</a:t>
            </a:r>
            <a:r>
              <a:rPr kumimoji="0" lang="zh-CN" altLang="en-US" sz="2800" kern="1200" cap="none" spc="0" normalizeH="0" baseline="0" noProof="0" dirty="0">
                <a:latin typeface="+mn-ea"/>
                <a:ea typeface="+mn-ea"/>
                <a:cs typeface="+mn-cs"/>
              </a:rPr>
              <a:t>的各顶点着色，每个顶点着一种颜色。是否有一种着色法使</a:t>
            </a:r>
            <a:r>
              <a:rPr kumimoji="0" lang="en-US" altLang="zh-CN" sz="2800" kern="1200" cap="none" spc="0" normalizeH="0" baseline="0" noProof="0" dirty="0">
                <a:latin typeface="+mn-ea"/>
                <a:ea typeface="+mn-ea"/>
                <a:cs typeface="+mn-cs"/>
              </a:rPr>
              <a:t>G</a:t>
            </a:r>
            <a:r>
              <a:rPr kumimoji="0" lang="zh-CN" altLang="en-US" sz="2800" kern="1200" cap="none" spc="0" normalizeH="0" baseline="0" noProof="0" dirty="0">
                <a:latin typeface="+mn-ea"/>
                <a:ea typeface="+mn-ea"/>
                <a:cs typeface="+mn-cs"/>
              </a:rPr>
              <a:t>中每条边的</a:t>
            </a:r>
            <a:r>
              <a:rPr kumimoji="0" lang="en-US" altLang="zh-CN" sz="2800" kern="1200" cap="none" spc="0" normalizeH="0" baseline="0" noProof="0" dirty="0">
                <a:latin typeface="+mn-ea"/>
                <a:ea typeface="+mn-ea"/>
                <a:cs typeface="+mn-cs"/>
              </a:rPr>
              <a:t>2</a:t>
            </a:r>
            <a:r>
              <a:rPr kumimoji="0" lang="zh-CN" altLang="en-US" sz="2800" kern="1200" cap="none" spc="0" normalizeH="0" baseline="0" noProof="0" dirty="0">
                <a:latin typeface="+mn-ea"/>
                <a:ea typeface="+mn-ea"/>
                <a:cs typeface="+mn-cs"/>
              </a:rPr>
              <a:t>个顶点着不同颜色。这个问题是</a:t>
            </a:r>
            <a:r>
              <a:rPr kumimoji="0" lang="zh-CN" altLang="en-US" sz="2800" kern="1200" cap="none" spc="0" normalizeH="0" baseline="0" noProof="0" dirty="0">
                <a:solidFill>
                  <a:srgbClr val="C00000"/>
                </a:solidFill>
                <a:latin typeface="+mn-ea"/>
                <a:ea typeface="+mn-ea"/>
                <a:cs typeface="+mn-cs"/>
              </a:rPr>
              <a:t>图的</a:t>
            </a:r>
            <a:r>
              <a:rPr kumimoji="0" lang="en-US" altLang="zh-CN" sz="2800" kern="1200" cap="none" spc="0" normalizeH="0" baseline="0" noProof="0" dirty="0">
                <a:solidFill>
                  <a:srgbClr val="C00000"/>
                </a:solidFill>
                <a:latin typeface="+mn-ea"/>
                <a:ea typeface="+mn-ea"/>
                <a:cs typeface="+mn-cs"/>
              </a:rPr>
              <a:t>m</a:t>
            </a:r>
            <a:r>
              <a:rPr kumimoji="0" lang="zh-CN" altLang="en-US" sz="2800" kern="1200" cap="none" spc="0" normalizeH="0" baseline="0" noProof="0" dirty="0">
                <a:solidFill>
                  <a:srgbClr val="C00000"/>
                </a:solidFill>
                <a:latin typeface="+mn-ea"/>
                <a:ea typeface="+mn-ea"/>
                <a:cs typeface="+mn-cs"/>
              </a:rPr>
              <a:t>可着色判定问题</a:t>
            </a:r>
            <a:r>
              <a:rPr kumimoji="0" lang="zh-CN" altLang="en-US" sz="2800" kern="1200" cap="none" spc="0" normalizeH="0" baseline="0" noProof="0" dirty="0">
                <a:latin typeface="+mn-ea"/>
                <a:ea typeface="+mn-ea"/>
                <a:cs typeface="+mn-cs"/>
              </a:rPr>
              <a:t>。若一个图最少需要</a:t>
            </a:r>
            <a:r>
              <a:rPr kumimoji="0" lang="en-US" altLang="zh-CN" sz="2800" kern="1200" cap="none" spc="0" normalizeH="0" baseline="0" noProof="0" dirty="0">
                <a:latin typeface="+mn-ea"/>
                <a:ea typeface="+mn-ea"/>
                <a:cs typeface="+mn-cs"/>
              </a:rPr>
              <a:t>m</a:t>
            </a:r>
            <a:r>
              <a:rPr kumimoji="0" lang="zh-CN" altLang="en-US" sz="2800" kern="1200" cap="none" spc="0" normalizeH="0" baseline="0" noProof="0" dirty="0">
                <a:latin typeface="+mn-ea"/>
                <a:ea typeface="+mn-ea"/>
                <a:cs typeface="+mn-cs"/>
              </a:rPr>
              <a:t>种颜色才能使图中每条边连接的</a:t>
            </a:r>
            <a:r>
              <a:rPr kumimoji="0" lang="en-US" altLang="zh-CN" sz="2800" kern="1200" cap="none" spc="0" normalizeH="0" baseline="0" noProof="0" dirty="0">
                <a:latin typeface="+mn-ea"/>
                <a:ea typeface="+mn-ea"/>
                <a:cs typeface="+mn-cs"/>
              </a:rPr>
              <a:t>2</a:t>
            </a:r>
            <a:r>
              <a:rPr kumimoji="0" lang="zh-CN" altLang="en-US" sz="2800" kern="1200" cap="none" spc="0" normalizeH="0" baseline="0" noProof="0" dirty="0">
                <a:latin typeface="+mn-ea"/>
                <a:ea typeface="+mn-ea"/>
                <a:cs typeface="+mn-cs"/>
              </a:rPr>
              <a:t>个顶点着不同颜色，则称这个数</a:t>
            </a:r>
            <a:r>
              <a:rPr kumimoji="0" lang="en-US" altLang="zh-CN" sz="2800" kern="1200" cap="none" spc="0" normalizeH="0" baseline="0" noProof="0" dirty="0">
                <a:latin typeface="+mn-ea"/>
                <a:ea typeface="+mn-ea"/>
                <a:cs typeface="+mn-cs"/>
              </a:rPr>
              <a:t>m</a:t>
            </a:r>
            <a:r>
              <a:rPr kumimoji="0" lang="zh-CN" altLang="en-US" sz="2800" kern="1200" cap="none" spc="0" normalizeH="0" baseline="0" noProof="0" dirty="0">
                <a:latin typeface="+mn-ea"/>
                <a:ea typeface="+mn-ea"/>
                <a:cs typeface="+mn-cs"/>
              </a:rPr>
              <a:t>为该图的色数。求一个图的色数</a:t>
            </a:r>
            <a:r>
              <a:rPr kumimoji="0" lang="en-US" altLang="zh-CN" sz="2800" kern="1200" cap="none" spc="0" normalizeH="0" baseline="0" noProof="0" dirty="0">
                <a:latin typeface="+mn-ea"/>
                <a:ea typeface="+mn-ea"/>
                <a:cs typeface="+mn-cs"/>
              </a:rPr>
              <a:t>m</a:t>
            </a:r>
            <a:r>
              <a:rPr kumimoji="0" lang="zh-CN" altLang="en-US" sz="2800" kern="1200" cap="none" spc="0" normalizeH="0" baseline="0" noProof="0" dirty="0">
                <a:latin typeface="+mn-ea"/>
                <a:ea typeface="+mn-ea"/>
                <a:cs typeface="+mn-cs"/>
              </a:rPr>
              <a:t>的问题称为</a:t>
            </a:r>
            <a:r>
              <a:rPr kumimoji="0" lang="zh-CN" altLang="en-US" sz="2800" kern="1200" cap="none" spc="0" normalizeH="0" baseline="0" noProof="0" dirty="0">
                <a:solidFill>
                  <a:srgbClr val="C00000"/>
                </a:solidFill>
                <a:latin typeface="+mn-ea"/>
                <a:ea typeface="+mn-ea"/>
                <a:cs typeface="+mn-cs"/>
              </a:rPr>
              <a:t>图的</a:t>
            </a:r>
            <a:r>
              <a:rPr kumimoji="0" lang="en-US" altLang="zh-CN" sz="2800" kern="1200" cap="none" spc="0" normalizeH="0" baseline="0" noProof="0" dirty="0">
                <a:solidFill>
                  <a:srgbClr val="C00000"/>
                </a:solidFill>
                <a:latin typeface="+mn-ea"/>
                <a:ea typeface="+mn-ea"/>
                <a:cs typeface="+mn-cs"/>
              </a:rPr>
              <a:t>m</a:t>
            </a:r>
            <a:r>
              <a:rPr kumimoji="0" lang="zh-CN" altLang="en-US" sz="2800" kern="1200" cap="none" spc="0" normalizeH="0" baseline="0" noProof="0" dirty="0">
                <a:solidFill>
                  <a:srgbClr val="C00000"/>
                </a:solidFill>
                <a:latin typeface="+mn-ea"/>
                <a:ea typeface="+mn-ea"/>
                <a:cs typeface="+mn-cs"/>
              </a:rPr>
              <a:t>可着色优化问题</a:t>
            </a:r>
            <a:r>
              <a:rPr kumimoji="0" lang="zh-CN" altLang="en-US" sz="2800" kern="1200" cap="none" spc="0" normalizeH="0" baseline="0" noProof="0" dirty="0">
                <a:latin typeface="+mn-ea"/>
                <a:ea typeface="+mn-ea"/>
                <a:cs typeface="+mn-cs"/>
              </a:rPr>
              <a:t>。</a:t>
            </a:r>
            <a:endParaRPr kumimoji="0" lang="zh-CN" altLang="en-US" sz="2800" kern="1200" cap="none" spc="0" normalizeH="0" baseline="0" noProof="0" dirty="0">
              <a:latin typeface="+mn-ea"/>
              <a:ea typeface="+mn-ea"/>
              <a:cs typeface="+mn-cs"/>
            </a:endParaRPr>
          </a:p>
        </p:txBody>
      </p:sp>
      <p:graphicFrame>
        <p:nvGraphicFramePr>
          <p:cNvPr id="306183" name="Object 7"/>
          <p:cNvGraphicFramePr>
            <a:graphicFrameLocks noChangeAspect="1"/>
          </p:cNvGraphicFramePr>
          <p:nvPr/>
        </p:nvGraphicFramePr>
        <p:xfrm>
          <a:off x="3851275" y="4281488"/>
          <a:ext cx="5113338" cy="2179637"/>
        </p:xfrm>
        <a:graphic>
          <a:graphicData uri="http://schemas.openxmlformats.org/presentationml/2006/ole">
            <mc:AlternateContent xmlns:mc="http://schemas.openxmlformats.org/markup-compatibility/2006">
              <mc:Choice xmlns:v="urn:schemas-microsoft-com:vml" Requires="v">
                <p:oleObj spid="_x0000_s3094" name="" r:id="rId1" imgW="2457450" imgH="1047750" progId="Paint.Picture">
                  <p:embed/>
                </p:oleObj>
              </mc:Choice>
              <mc:Fallback>
                <p:oleObj name="" r:id="rId1" imgW="2457450" imgH="1047750" progId="Paint.Picture">
                  <p:embed/>
                  <p:pic>
                    <p:nvPicPr>
                      <p:cNvPr id="0" name="图片 3093"/>
                      <p:cNvPicPr/>
                      <p:nvPr/>
                    </p:nvPicPr>
                    <p:blipFill>
                      <a:blip r:embed="rId2"/>
                      <a:stretch>
                        <a:fillRect/>
                      </a:stretch>
                    </p:blipFill>
                    <p:spPr>
                      <a:xfrm>
                        <a:off x="3851275" y="4281488"/>
                        <a:ext cx="5113338" cy="2179637"/>
                      </a:xfrm>
                      <a:prstGeom prst="rect">
                        <a:avLst/>
                      </a:prstGeom>
                      <a:noFill/>
                      <a:ln w="38100">
                        <a:noFill/>
                        <a:miter/>
                      </a:ln>
                    </p:spPr>
                  </p:pic>
                </p:oleObj>
              </mc:Fallback>
            </mc:AlternateContent>
          </a:graphicData>
        </a:graphic>
      </p:graphicFrame>
      <p:grpSp>
        <p:nvGrpSpPr>
          <p:cNvPr id="9" name="Group 16"/>
          <p:cNvGrpSpPr/>
          <p:nvPr/>
        </p:nvGrpSpPr>
        <p:grpSpPr>
          <a:xfrm>
            <a:off x="938213" y="4581525"/>
            <a:ext cx="1873250" cy="1439863"/>
            <a:chOff x="7020272" y="188640"/>
            <a:chExt cx="1873251" cy="1439863"/>
          </a:xfrm>
        </p:grpSpPr>
        <p:sp>
          <p:nvSpPr>
            <p:cNvPr id="67592" name="Rectangle 13"/>
            <p:cNvSpPr/>
            <p:nvPr/>
          </p:nvSpPr>
          <p:spPr>
            <a:xfrm>
              <a:off x="8117235" y="188640"/>
              <a:ext cx="776288" cy="9112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7593" name="Rectangle 10"/>
            <p:cNvSpPr/>
            <p:nvPr/>
          </p:nvSpPr>
          <p:spPr>
            <a:xfrm>
              <a:off x="7020272" y="188640"/>
              <a:ext cx="1096963" cy="9112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7594" name="Rectangle 7"/>
            <p:cNvSpPr/>
            <p:nvPr/>
          </p:nvSpPr>
          <p:spPr>
            <a:xfrm>
              <a:off x="7020272" y="1099865"/>
              <a:ext cx="1419225" cy="52863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7595" name="Rectangle 5"/>
            <p:cNvSpPr/>
            <p:nvPr/>
          </p:nvSpPr>
          <p:spPr>
            <a:xfrm>
              <a:off x="7407622" y="644253"/>
              <a:ext cx="1031875" cy="45561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7596" name="Rectangle 4"/>
            <p:cNvSpPr/>
            <p:nvPr/>
          </p:nvSpPr>
          <p:spPr>
            <a:xfrm>
              <a:off x="7407622" y="904603"/>
              <a:ext cx="515938" cy="3238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67597" name="Text Box 6"/>
            <p:cNvSpPr txBox="1"/>
            <p:nvPr/>
          </p:nvSpPr>
          <p:spPr>
            <a:xfrm>
              <a:off x="8034685" y="625203"/>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67598" name="Text Box 9"/>
            <p:cNvSpPr txBox="1"/>
            <p:nvPr/>
          </p:nvSpPr>
          <p:spPr>
            <a:xfrm>
              <a:off x="7020272" y="1123678"/>
              <a:ext cx="3698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67599" name="Text Box 12"/>
            <p:cNvSpPr txBox="1"/>
            <p:nvPr/>
          </p:nvSpPr>
          <p:spPr>
            <a:xfrm>
              <a:off x="7092280" y="258490"/>
              <a:ext cx="43204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67600" name="Text Box 15"/>
            <p:cNvSpPr txBox="1"/>
            <p:nvPr/>
          </p:nvSpPr>
          <p:spPr>
            <a:xfrm>
              <a:off x="8504585" y="258490"/>
              <a:ext cx="338138" cy="45720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a:t>
              </a:r>
              <a:endParaRPr lang="en-US" altLang="zh-CN" sz="2400" dirty="0">
                <a:latin typeface="Calibri" panose="020F050202020403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title" idx="4294967295"/>
          </p:nvPr>
        </p:nvSpPr>
        <p:spPr/>
        <p:txBody>
          <a:bodyPr vert="horz" wrap="square" lIns="91440" tIns="45720" rIns="91440" bIns="45720" anchor="ctr" anchorCtr="0"/>
          <a:p>
            <a:pPr algn="l" eaLnBrk="1" hangingPunct="1"/>
            <a:r>
              <a:rPr lang="zh-CN" altLang="en-US" dirty="0"/>
              <a:t>图的</a:t>
            </a:r>
            <a:r>
              <a:rPr lang="en-US" altLang="zh-CN" dirty="0"/>
              <a:t>m</a:t>
            </a:r>
            <a:r>
              <a:rPr lang="zh-CN" altLang="en-US" dirty="0"/>
              <a:t>着色</a:t>
            </a:r>
            <a:endParaRPr lang="zh-CN" altLang="en-US" dirty="0"/>
          </a:p>
        </p:txBody>
      </p:sp>
      <p:sp>
        <p:nvSpPr>
          <p:cNvPr id="50179" name="Rectangle 3"/>
          <p:cNvSpPr>
            <a:spLocks noGrp="1"/>
          </p:cNvSpPr>
          <p:nvPr>
            <p:ph type="body" idx="4294967295"/>
          </p:nvPr>
        </p:nvSpPr>
        <p:spPr>
          <a:xfrm>
            <a:off x="457200" y="1600200"/>
            <a:ext cx="5194300" cy="4525963"/>
          </a:xfrm>
        </p:spPr>
        <p:txBody>
          <a:bodyPr vert="horz" wrap="square" lIns="91440" tIns="45720" rIns="91440" bIns="45720" anchor="t" anchorCtr="0"/>
          <a:p>
            <a:pPr algn="just" eaLnBrk="1" hangingPunct="1">
              <a:lnSpc>
                <a:spcPct val="90000"/>
              </a:lnSpc>
            </a:pPr>
            <a:r>
              <a:rPr lang="zh-CN" altLang="en-US" sz="2400" dirty="0"/>
              <a:t>四色猜想、四色定理</a:t>
            </a:r>
            <a:endParaRPr lang="zh-CN" altLang="en-US" sz="2400" dirty="0"/>
          </a:p>
          <a:p>
            <a:pPr lvl="1" algn="just" eaLnBrk="1" hangingPunct="1">
              <a:lnSpc>
                <a:spcPct val="90000"/>
              </a:lnSpc>
            </a:pPr>
            <a:r>
              <a:rPr lang="zh-CN" altLang="en-US" sz="2000" dirty="0"/>
              <a:t>在一个平面或球面上的任何地图能够只用</a:t>
            </a:r>
            <a:r>
              <a:rPr lang="en-US" altLang="zh-CN" sz="2000" dirty="0"/>
              <a:t>4</a:t>
            </a:r>
            <a:r>
              <a:rPr lang="zh-CN" altLang="en-US" sz="2000" dirty="0"/>
              <a:t>种颜色来着色，使得相邻的国家在地图上着有不同颜色。</a:t>
            </a:r>
            <a:endParaRPr lang="en-US" altLang="zh-CN" sz="2000" dirty="0"/>
          </a:p>
          <a:p>
            <a:pPr algn="just" eaLnBrk="1" hangingPunct="1"/>
            <a:r>
              <a:rPr lang="zh-CN" altLang="en-US" sz="2400" dirty="0"/>
              <a:t>图的</a:t>
            </a:r>
            <a:r>
              <a:rPr lang="en-US" altLang="zh-CN" sz="2400" dirty="0"/>
              <a:t>m</a:t>
            </a:r>
            <a:r>
              <a:rPr lang="zh-CN" altLang="en-US" sz="2400" dirty="0"/>
              <a:t>着色问题</a:t>
            </a:r>
            <a:endParaRPr lang="zh-CN" altLang="en-US" sz="2400" dirty="0"/>
          </a:p>
          <a:p>
            <a:pPr lvl="1" algn="just" eaLnBrk="1" hangingPunct="1">
              <a:lnSpc>
                <a:spcPct val="90000"/>
              </a:lnSpc>
            </a:pPr>
            <a:r>
              <a:rPr lang="zh-CN" altLang="en-US" sz="2000" dirty="0"/>
              <a:t>给定一个无向连通图</a:t>
            </a:r>
            <a:r>
              <a:rPr lang="en-US" altLang="zh-CN" sz="2000" dirty="0"/>
              <a:t>G</a:t>
            </a:r>
            <a:r>
              <a:rPr lang="zh-CN" altLang="en-US" sz="2000" dirty="0"/>
              <a:t>和</a:t>
            </a:r>
            <a:r>
              <a:rPr lang="en-US" altLang="zh-CN" sz="2000" dirty="0"/>
              <a:t>m</a:t>
            </a:r>
            <a:r>
              <a:rPr lang="zh-CN" altLang="en-US" sz="2000" dirty="0"/>
              <a:t>种不同的颜色。用这些颜色为图</a:t>
            </a:r>
            <a:r>
              <a:rPr lang="en-US" altLang="zh-CN" sz="2000" dirty="0"/>
              <a:t>G</a:t>
            </a:r>
            <a:r>
              <a:rPr lang="zh-CN" altLang="en-US" sz="2000" dirty="0"/>
              <a:t>的各顶点着色，每个顶点着一种颜色。试问是否有使得</a:t>
            </a:r>
            <a:r>
              <a:rPr lang="en-US" altLang="zh-CN" sz="2000" dirty="0"/>
              <a:t>G</a:t>
            </a:r>
            <a:r>
              <a:rPr lang="zh-CN" altLang="en-US" sz="2000" dirty="0"/>
              <a:t>中任何一条边的</a:t>
            </a:r>
            <a:r>
              <a:rPr lang="en-US" altLang="zh-CN" sz="2000" dirty="0"/>
              <a:t>2</a:t>
            </a:r>
            <a:r>
              <a:rPr lang="zh-CN" altLang="en-US" sz="2000" dirty="0"/>
              <a:t>个顶点着有不同颜色的着色法（判定性问题）。</a:t>
            </a:r>
            <a:endParaRPr lang="en-US" altLang="zh-CN" sz="2000" dirty="0"/>
          </a:p>
          <a:p>
            <a:pPr lvl="1" eaLnBrk="1" hangingPunct="1">
              <a:lnSpc>
                <a:spcPct val="90000"/>
              </a:lnSpc>
            </a:pPr>
            <a:r>
              <a:rPr lang="zh-CN" altLang="en-US" sz="2000" dirty="0"/>
              <a:t>若一个图最少需要</a:t>
            </a:r>
            <a:r>
              <a:rPr lang="en-US" altLang="zh-CN" sz="2000" dirty="0"/>
              <a:t>m</a:t>
            </a:r>
            <a:r>
              <a:rPr lang="zh-CN" altLang="en-US" sz="2000" dirty="0"/>
              <a:t>种颜色才能使图中任何一条边连接的</a:t>
            </a:r>
            <a:r>
              <a:rPr lang="en-US" altLang="zh-CN" sz="2000" dirty="0"/>
              <a:t>2</a:t>
            </a:r>
            <a:r>
              <a:rPr lang="zh-CN" altLang="en-US" sz="2000" dirty="0"/>
              <a:t>个顶点着有不同颜色，则称这个数</a:t>
            </a:r>
            <a:r>
              <a:rPr lang="en-US" altLang="zh-CN" sz="2000" dirty="0"/>
              <a:t>m</a:t>
            </a:r>
            <a:r>
              <a:rPr lang="zh-CN" altLang="en-US" sz="2000" dirty="0"/>
              <a:t>为该图的色数。求一个图的色数</a:t>
            </a:r>
            <a:r>
              <a:rPr lang="en-US" altLang="zh-CN" sz="2000" dirty="0"/>
              <a:t>m</a:t>
            </a:r>
            <a:r>
              <a:rPr lang="zh-CN" altLang="en-US" sz="2000" dirty="0"/>
              <a:t>的问题称为图的</a:t>
            </a:r>
            <a:r>
              <a:rPr lang="en-US" altLang="zh-CN" sz="2000" dirty="0"/>
              <a:t>m</a:t>
            </a:r>
            <a:r>
              <a:rPr lang="zh-CN" altLang="en-US" sz="2000" dirty="0"/>
              <a:t>可着色优化问题。</a:t>
            </a:r>
            <a:br>
              <a:rPr lang="zh-CN" altLang="en-US" sz="2000" dirty="0"/>
            </a:br>
            <a:endParaRPr lang="zh-CN" altLang="en-US" sz="2000" dirty="0"/>
          </a:p>
        </p:txBody>
      </p:sp>
      <p:grpSp>
        <p:nvGrpSpPr>
          <p:cNvPr id="68612" name="Group 16"/>
          <p:cNvGrpSpPr/>
          <p:nvPr/>
        </p:nvGrpSpPr>
        <p:grpSpPr>
          <a:xfrm>
            <a:off x="5292725" y="571500"/>
            <a:ext cx="1873250" cy="1439863"/>
            <a:chOff x="7020272" y="188640"/>
            <a:chExt cx="1873251" cy="1439863"/>
          </a:xfrm>
        </p:grpSpPr>
        <p:sp>
          <p:nvSpPr>
            <p:cNvPr id="68615" name="Rectangle 13"/>
            <p:cNvSpPr/>
            <p:nvPr/>
          </p:nvSpPr>
          <p:spPr>
            <a:xfrm>
              <a:off x="8117235" y="188640"/>
              <a:ext cx="776288" cy="9112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8616" name="Rectangle 10"/>
            <p:cNvSpPr/>
            <p:nvPr/>
          </p:nvSpPr>
          <p:spPr>
            <a:xfrm>
              <a:off x="7020272" y="188640"/>
              <a:ext cx="1096963" cy="9112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8617" name="Rectangle 7"/>
            <p:cNvSpPr/>
            <p:nvPr/>
          </p:nvSpPr>
          <p:spPr>
            <a:xfrm>
              <a:off x="7020272" y="1099865"/>
              <a:ext cx="1419225" cy="52863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8618" name="Rectangle 5"/>
            <p:cNvSpPr/>
            <p:nvPr/>
          </p:nvSpPr>
          <p:spPr>
            <a:xfrm>
              <a:off x="7407622" y="644253"/>
              <a:ext cx="1031875" cy="455613"/>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en-US" altLang="zh-CN" sz="2400" dirty="0">
                <a:latin typeface="Arial" panose="020B0604020202020204" pitchFamily="34" charset="0"/>
                <a:ea typeface="楷体_GB2312" pitchFamily="49" charset="-122"/>
              </a:endParaRPr>
            </a:p>
          </p:txBody>
        </p:sp>
        <p:sp>
          <p:nvSpPr>
            <p:cNvPr id="68619" name="Rectangle 4"/>
            <p:cNvSpPr/>
            <p:nvPr/>
          </p:nvSpPr>
          <p:spPr>
            <a:xfrm>
              <a:off x="7407622" y="904603"/>
              <a:ext cx="515938" cy="32385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68620" name="Text Box 6"/>
            <p:cNvSpPr txBox="1"/>
            <p:nvPr/>
          </p:nvSpPr>
          <p:spPr>
            <a:xfrm>
              <a:off x="8034685" y="625203"/>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68621" name="Text Box 9"/>
            <p:cNvSpPr txBox="1"/>
            <p:nvPr/>
          </p:nvSpPr>
          <p:spPr>
            <a:xfrm>
              <a:off x="7020272" y="1123678"/>
              <a:ext cx="36988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68622" name="Text Box 12"/>
            <p:cNvSpPr txBox="1"/>
            <p:nvPr/>
          </p:nvSpPr>
          <p:spPr>
            <a:xfrm>
              <a:off x="7092280" y="258490"/>
              <a:ext cx="43204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68623" name="Text Box 15"/>
            <p:cNvSpPr txBox="1"/>
            <p:nvPr/>
          </p:nvSpPr>
          <p:spPr>
            <a:xfrm>
              <a:off x="8504585" y="258490"/>
              <a:ext cx="338138" cy="45720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a:t>
              </a:r>
              <a:endParaRPr lang="en-US" altLang="zh-CN" sz="2400" dirty="0">
                <a:latin typeface="Calibri" panose="020F0502020204030204" pitchFamily="34" charset="0"/>
              </a:endParaRPr>
            </a:p>
          </p:txBody>
        </p:sp>
      </p:grpSp>
      <p:pic>
        <p:nvPicPr>
          <p:cNvPr id="68613" name="Picture 14" descr="300px-Four_Colour_Map_Example_svg"/>
          <p:cNvPicPr>
            <a:picLocks noChangeAspect="1"/>
          </p:cNvPicPr>
          <p:nvPr/>
        </p:nvPicPr>
        <p:blipFill>
          <a:blip r:embed="rId1"/>
          <a:stretch>
            <a:fillRect/>
          </a:stretch>
        </p:blipFill>
        <p:spPr>
          <a:xfrm>
            <a:off x="7361238" y="862013"/>
            <a:ext cx="1654175" cy="2205037"/>
          </a:xfrm>
          <a:prstGeom prst="rect">
            <a:avLst/>
          </a:prstGeom>
          <a:noFill/>
          <a:ln w="9525">
            <a:noFill/>
          </a:ln>
        </p:spPr>
      </p:pic>
      <p:pic>
        <p:nvPicPr>
          <p:cNvPr id="68614" name="Picture 16" descr="chinapoliticalmap"/>
          <p:cNvPicPr>
            <a:picLocks noChangeAspect="1"/>
          </p:cNvPicPr>
          <p:nvPr/>
        </p:nvPicPr>
        <p:blipFill>
          <a:blip r:embed="rId2"/>
          <a:stretch>
            <a:fillRect/>
          </a:stretch>
        </p:blipFill>
        <p:spPr>
          <a:xfrm>
            <a:off x="5783263" y="3357563"/>
            <a:ext cx="3141662" cy="28654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179">
                                            <p:txEl>
                                              <p:charRg st="0" end="1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charRg st="10" end="5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9">
                                            <p:txEl>
                                              <p:charRg st="55" end="6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charRg st="63" end="14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charRg st="145" end="2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标题 1"/>
          <p:cNvSpPr>
            <a:spLocks noGrp="1"/>
          </p:cNvSpPr>
          <p:nvPr>
            <p:ph type="title"/>
          </p:nvPr>
        </p:nvSpPr>
        <p:spPr/>
        <p:txBody>
          <a:bodyPr vert="horz" wrap="square" lIns="91440" tIns="45720" rIns="91440" bIns="45720" anchor="ctr" anchorCtr="0"/>
          <a:p>
            <a:pPr eaLnBrk="1" hangingPunct="1"/>
            <a:r>
              <a:rPr lang="en-US" altLang="zh-CN" dirty="0"/>
              <a:t>M</a:t>
            </a:r>
            <a:r>
              <a:rPr lang="zh-CN" altLang="en-US" dirty="0"/>
              <a:t>着色问题的性质分析</a:t>
            </a:r>
            <a:endParaRPr lang="zh-CN" altLang="en-US" dirty="0"/>
          </a:p>
        </p:txBody>
      </p:sp>
      <p:sp>
        <p:nvSpPr>
          <p:cNvPr id="69635" name="Rectangle 3"/>
          <p:cNvSpPr>
            <a:spLocks noGrp="1"/>
          </p:cNvSpPr>
          <p:nvPr>
            <p:ph idx="1"/>
          </p:nvPr>
        </p:nvSpPr>
        <p:spPr>
          <a:xfrm>
            <a:off x="685800" y="1773238"/>
            <a:ext cx="7772400" cy="4114800"/>
          </a:xfrm>
        </p:spPr>
        <p:txBody>
          <a:bodyPr vert="horz" wrap="square" lIns="91440" tIns="45720" rIns="91440" bIns="45720" anchor="t" anchorCtr="0"/>
          <a:p>
            <a:pPr eaLnBrk="1" hangingPunct="1">
              <a:lnSpc>
                <a:spcPct val="90000"/>
              </a:lnSpc>
            </a:pPr>
            <a:r>
              <a:rPr lang="zh-CN" altLang="en-US" dirty="0"/>
              <a:t>解空间：子集树</a:t>
            </a:r>
            <a:endParaRPr lang="zh-CN" altLang="en-US" dirty="0"/>
          </a:p>
          <a:p>
            <a:pPr lvl="1" eaLnBrk="1" hangingPunct="1">
              <a:lnSpc>
                <a:spcPct val="90000"/>
              </a:lnSpc>
            </a:pPr>
            <a:r>
              <a:rPr lang="zh-CN" altLang="en-US" sz="2000" dirty="0"/>
              <a:t>例如一个</a:t>
            </a:r>
            <a:r>
              <a:rPr lang="en-US" altLang="zh-CN" sz="2000" dirty="0"/>
              <a:t>3</a:t>
            </a:r>
            <a:r>
              <a:rPr lang="zh-CN" altLang="en-US" sz="2000" dirty="0"/>
              <a:t>着色问题，</a:t>
            </a:r>
            <a:r>
              <a:rPr lang="en-US" altLang="zh-CN" sz="2000" dirty="0"/>
              <a:t>n</a:t>
            </a:r>
            <a:r>
              <a:rPr lang="zh-CN" altLang="en-US" sz="2000" dirty="0"/>
              <a:t>元组</a:t>
            </a:r>
            <a:r>
              <a:rPr lang="en-US" altLang="zh-CN" sz="2000" dirty="0"/>
              <a:t>(c</a:t>
            </a:r>
            <a:r>
              <a:rPr lang="en-US" altLang="zh-CN" sz="2000" baseline="-25000" dirty="0"/>
              <a:t>1</a:t>
            </a:r>
            <a:r>
              <a:rPr lang="en-US" altLang="zh-CN" sz="2000" dirty="0"/>
              <a:t>,c</a:t>
            </a:r>
            <a:r>
              <a:rPr lang="en-US" altLang="zh-CN" sz="2000" baseline="-25000" dirty="0"/>
              <a:t>2</a:t>
            </a:r>
            <a:r>
              <a:rPr lang="en-US" altLang="zh-CN" sz="2000" dirty="0"/>
              <a:t>,...,c</a:t>
            </a:r>
            <a:r>
              <a:rPr lang="en-US" altLang="zh-CN" sz="2000" baseline="-25000" dirty="0"/>
              <a:t>n</a:t>
            </a:r>
            <a:r>
              <a:rPr lang="en-US" altLang="zh-CN" sz="2000" dirty="0"/>
              <a:t>), c</a:t>
            </a:r>
            <a:r>
              <a:rPr lang="en-US" altLang="zh-CN" sz="2000" baseline="-25000" dirty="0"/>
              <a:t>i</a:t>
            </a:r>
            <a:r>
              <a:rPr lang="en-US" altLang="zh-CN" sz="2000" dirty="0"/>
              <a:t>={1,2,3}</a:t>
            </a:r>
            <a:r>
              <a:rPr lang="zh-CN" altLang="en-US" sz="2000" dirty="0"/>
              <a:t>。其解空间为一棵完全三叉树，</a:t>
            </a:r>
            <a:r>
              <a:rPr lang="en-US" altLang="zh-CN" sz="2000" dirty="0"/>
              <a:t>3</a:t>
            </a:r>
            <a:r>
              <a:rPr lang="en-US" altLang="zh-CN" sz="2000" baseline="30000" dirty="0"/>
              <a:t>n</a:t>
            </a:r>
            <a:r>
              <a:rPr lang="zh-CN" altLang="en-US" sz="2000" dirty="0"/>
              <a:t>个可能的着色（叶结点）</a:t>
            </a:r>
            <a:endParaRPr lang="zh-CN" altLang="en-US" sz="2000" dirty="0"/>
          </a:p>
          <a:p>
            <a:pPr lvl="1" eaLnBrk="1" hangingPunct="1">
              <a:lnSpc>
                <a:spcPct val="90000"/>
              </a:lnSpc>
            </a:pPr>
            <a:endParaRPr lang="zh-CN" altLang="en-US" sz="2000" dirty="0"/>
          </a:p>
          <a:p>
            <a:pPr lvl="1" eaLnBrk="1" hangingPunct="1">
              <a:lnSpc>
                <a:spcPct val="90000"/>
              </a:lnSpc>
            </a:pPr>
            <a:endParaRPr lang="zh-CN" altLang="en-US" sz="2000" dirty="0"/>
          </a:p>
          <a:p>
            <a:pPr lvl="1" eaLnBrk="1" hangingPunct="1">
              <a:lnSpc>
                <a:spcPct val="90000"/>
              </a:lnSpc>
            </a:pPr>
            <a:endParaRPr lang="zh-CN" altLang="en-US" sz="2000" dirty="0"/>
          </a:p>
          <a:p>
            <a:pPr lvl="1" eaLnBrk="1" hangingPunct="1">
              <a:lnSpc>
                <a:spcPct val="90000"/>
              </a:lnSpc>
            </a:pPr>
            <a:endParaRPr lang="en-US" altLang="zh-CN" sz="2000" dirty="0"/>
          </a:p>
          <a:p>
            <a:pPr lvl="1" eaLnBrk="1" hangingPunct="1">
              <a:lnSpc>
                <a:spcPct val="90000"/>
              </a:lnSpc>
            </a:pPr>
            <a:endParaRPr lang="zh-CN" altLang="en-US" sz="2000" dirty="0"/>
          </a:p>
          <a:p>
            <a:pPr lvl="1" eaLnBrk="1" hangingPunct="1">
              <a:lnSpc>
                <a:spcPct val="90000"/>
              </a:lnSpc>
            </a:pPr>
            <a:endParaRPr lang="en-US" altLang="zh-CN" sz="2000" dirty="0"/>
          </a:p>
          <a:p>
            <a:pPr lvl="1" eaLnBrk="1" hangingPunct="1">
              <a:lnSpc>
                <a:spcPct val="90000"/>
              </a:lnSpc>
            </a:pPr>
            <a:endParaRPr lang="zh-CN" altLang="en-US" sz="2000" dirty="0"/>
          </a:p>
          <a:p>
            <a:pPr lvl="1" eaLnBrk="1" hangingPunct="1">
              <a:lnSpc>
                <a:spcPct val="90000"/>
              </a:lnSpc>
            </a:pPr>
            <a:r>
              <a:rPr lang="zh-CN" altLang="en-US" sz="2000" dirty="0"/>
              <a:t>约束函数：顶点</a:t>
            </a:r>
            <a:r>
              <a:rPr lang="en-US" altLang="zh-CN" sz="2000" dirty="0"/>
              <a:t>i</a:t>
            </a:r>
            <a:r>
              <a:rPr lang="zh-CN" altLang="en-US" sz="2000" dirty="0"/>
              <a:t>与已着色的相邻顶点颜色不重复</a:t>
            </a:r>
            <a:endParaRPr lang="zh-CN" altLang="en-US" sz="2000" dirty="0"/>
          </a:p>
          <a:p>
            <a:pPr lvl="1" eaLnBrk="1" hangingPunct="1">
              <a:lnSpc>
                <a:spcPct val="90000"/>
              </a:lnSpc>
            </a:pPr>
            <a:r>
              <a:rPr lang="zh-CN" altLang="en-US" sz="2000" dirty="0"/>
              <a:t>无限界函数，因为该问题是判定性问题，不是最优化问题</a:t>
            </a:r>
            <a:endParaRPr lang="zh-CN" altLang="en-US" sz="2000" dirty="0"/>
          </a:p>
        </p:txBody>
      </p:sp>
      <p:pic>
        <p:nvPicPr>
          <p:cNvPr id="69636" name="Picture 4" descr="t570"/>
          <p:cNvPicPr>
            <a:picLocks noChangeAspect="1"/>
          </p:cNvPicPr>
          <p:nvPr/>
        </p:nvPicPr>
        <p:blipFill>
          <a:blip r:embed="rId1"/>
          <a:stretch>
            <a:fillRect/>
          </a:stretch>
        </p:blipFill>
        <p:spPr>
          <a:xfrm>
            <a:off x="1765300" y="2997200"/>
            <a:ext cx="6119813" cy="2047875"/>
          </a:xfrm>
          <a:prstGeom prst="rect">
            <a:avLst/>
          </a:prstGeom>
          <a:noFill/>
          <a:ln w="9525">
            <a:no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4"/>
          <p:cNvSpPr/>
          <p:nvPr/>
        </p:nvSpPr>
        <p:spPr>
          <a:xfrm>
            <a:off x="250825" y="198438"/>
            <a:ext cx="3744913" cy="4368800"/>
          </a:xfrm>
          <a:prstGeom prst="rect">
            <a:avLst/>
          </a:prstGeom>
          <a:solidFill>
            <a:srgbClr val="FFFF99"/>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Arial" panose="020B0604020202020204" pitchFamily="34" charset="0"/>
                <a:ea typeface="楷体_GB2312" pitchFamily="49" charset="-122"/>
              </a:rPr>
              <a:t> voidColor backtrack(int t)</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     if  (t&gt;n)</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    sum++</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for(int i=1; i&lt;=n; i++)</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cout &lt;&lt; x[i] &lt;&lt;‘’</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cout &lt;&lt; endl </a:t>
            </a:r>
            <a:r>
              <a:rPr lang="zh-CN" altLang="en-US" sz="2000" dirty="0">
                <a:latin typeface="Arial" panose="020B0604020202020204" pitchFamily="34" charset="0"/>
                <a:ea typeface="楷体_GB2312" pitchFamily="49" charset="-122"/>
              </a:rPr>
              <a:t>； </a:t>
            </a:r>
            <a:endParaRPr lang="zh-CN" altLang="en-US" sz="2000" dirty="0">
              <a:latin typeface="Arial" panose="020B0604020202020204" pitchFamily="34" charset="0"/>
              <a:ea typeface="楷体_GB2312" pitchFamily="49" charset="-122"/>
            </a:endParaRPr>
          </a:p>
          <a:p>
            <a:pPr marL="0" lvl="0" indent="0" eaLnBrk="1" hangingPunct="1">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else</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for ( int i=1; i&lt;=m; i++)</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     x[t]=i;</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if (Ok(t))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Backtrack( t+1);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a:t>
            </a:r>
            <a:endParaRPr lang="en-US" altLang="zh-CN" sz="2000" dirty="0">
              <a:latin typeface="Arial" panose="020B0604020202020204" pitchFamily="34" charset="0"/>
              <a:ea typeface="楷体_GB2312" pitchFamily="49" charset="-122"/>
            </a:endParaRPr>
          </a:p>
          <a:p>
            <a:pPr marL="0" lvl="0" indent="0" eaLnBrk="1" hangingPunct="1">
              <a:spcBef>
                <a:spcPct val="0"/>
              </a:spcBef>
              <a:buNone/>
            </a:pPr>
            <a:r>
              <a:rPr lang="en-US" altLang="zh-CN" sz="2000" dirty="0">
                <a:latin typeface="Arial" panose="020B0604020202020204" pitchFamily="34" charset="0"/>
                <a:ea typeface="楷体_GB2312" pitchFamily="49" charset="-122"/>
              </a:rPr>
              <a:t> }</a:t>
            </a:r>
            <a:endParaRPr lang="en-US" altLang="zh-CN" sz="2000" dirty="0">
              <a:latin typeface="Arial" panose="020B0604020202020204" pitchFamily="34" charset="0"/>
              <a:ea typeface="楷体_GB2312" pitchFamily="49" charset="-122"/>
            </a:endParaRPr>
          </a:p>
        </p:txBody>
      </p:sp>
      <p:sp>
        <p:nvSpPr>
          <p:cNvPr id="70659" name="Rectangle 5"/>
          <p:cNvSpPr/>
          <p:nvPr/>
        </p:nvSpPr>
        <p:spPr>
          <a:xfrm>
            <a:off x="3995738" y="3429000"/>
            <a:ext cx="4752975" cy="2446338"/>
          </a:xfrm>
          <a:prstGeom prst="rect">
            <a:avLst/>
          </a:prstGeom>
          <a:solidFill>
            <a:srgbClr val="99CCFF"/>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0"/>
              </a:spcBef>
              <a:buNone/>
            </a:pPr>
            <a:r>
              <a:rPr lang="en-US" altLang="zh-CN" sz="2000" dirty="0">
                <a:latin typeface="Arial" panose="020B0604020202020204" pitchFamily="34" charset="0"/>
                <a:ea typeface="楷体_GB2312" pitchFamily="49" charset="-122"/>
              </a:rPr>
              <a:t> bool Color::Ok(int k)</a:t>
            </a:r>
            <a:endParaRPr lang="en-US" altLang="zh-CN"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en-US" altLang="zh-CN" sz="2000" dirty="0">
                <a:latin typeface="Arial" panose="020B0604020202020204" pitchFamily="34" charset="0"/>
                <a:ea typeface="楷体_GB2312" pitchFamily="49" charset="-122"/>
              </a:rPr>
              <a:t>{//</a:t>
            </a:r>
            <a:r>
              <a:rPr lang="zh-CN" altLang="en-US" sz="2000" dirty="0">
                <a:solidFill>
                  <a:srgbClr val="990000"/>
                </a:solidFill>
                <a:latin typeface="Arial" panose="020B0604020202020204" pitchFamily="34" charset="0"/>
                <a:ea typeface="楷体_GB2312" pitchFamily="49" charset="-122"/>
              </a:rPr>
              <a:t>检查颜色可用性，即约束条件</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for(int j=1</a:t>
            </a:r>
            <a:r>
              <a:rPr lang="zh-CN" altLang="en-US" sz="2000" dirty="0">
                <a:latin typeface="Arial" panose="020B0604020202020204" pitchFamily="34" charset="0"/>
                <a:ea typeface="楷体_GB2312" pitchFamily="49" charset="-122"/>
              </a:rPr>
              <a:t>；</a:t>
            </a:r>
            <a:r>
              <a:rPr lang="en-US" altLang="zh-CN" sz="2000" dirty="0">
                <a:latin typeface="Arial" panose="020B0604020202020204" pitchFamily="34" charset="0"/>
                <a:ea typeface="楷体_GB2312" pitchFamily="49" charset="-122"/>
              </a:rPr>
              <a:t>j&lt;=n</a:t>
            </a:r>
            <a:r>
              <a:rPr lang="zh-CN" altLang="en-US" sz="2000" dirty="0">
                <a:latin typeface="Arial" panose="020B0604020202020204" pitchFamily="34" charset="0"/>
                <a:ea typeface="楷体_GB2312" pitchFamily="49" charset="-122"/>
              </a:rPr>
              <a:t>；</a:t>
            </a:r>
            <a:r>
              <a:rPr lang="en-US" altLang="zh-CN" sz="2000" dirty="0">
                <a:latin typeface="Arial" panose="020B0604020202020204" pitchFamily="34" charset="0"/>
                <a:ea typeface="楷体_GB2312" pitchFamily="49" charset="-122"/>
              </a:rPr>
              <a:t>j++)</a:t>
            </a:r>
            <a:endParaRPr lang="en-US" altLang="zh-CN"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en-US" altLang="zh-CN" sz="2000" dirty="0">
                <a:latin typeface="Arial" panose="020B0604020202020204" pitchFamily="34" charset="0"/>
                <a:ea typeface="楷体_GB2312" pitchFamily="49" charset="-122"/>
              </a:rPr>
              <a:t>          if((a[k][j]==1)</a:t>
            </a:r>
            <a:r>
              <a:rPr lang="zh-CN" altLang="en-US" sz="2000" dirty="0">
                <a:latin typeface="Arial" panose="020B0604020202020204" pitchFamily="34" charset="0"/>
                <a:ea typeface="楷体_GB2312" pitchFamily="49" charset="-122"/>
              </a:rPr>
              <a:t>＆＆</a:t>
            </a:r>
            <a:r>
              <a:rPr lang="en-US" altLang="zh-CN" sz="2000" dirty="0">
                <a:latin typeface="Arial" panose="020B0604020202020204" pitchFamily="34" charset="0"/>
                <a:ea typeface="楷体_GB2312" pitchFamily="49" charset="-122"/>
              </a:rPr>
              <a:t>(x[j]==x[k]) )</a:t>
            </a:r>
            <a:endParaRPr lang="en-US" altLang="zh-CN"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en-US" altLang="zh-CN" sz="2000" dirty="0">
                <a:latin typeface="Arial" panose="020B0604020202020204" pitchFamily="34" charset="0"/>
                <a:ea typeface="楷体_GB2312" pitchFamily="49" charset="-122"/>
              </a:rPr>
              <a:t>	 return false</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retrun true</a:t>
            </a:r>
            <a:r>
              <a:rPr lang="zh-CN" altLang="en-US" sz="2000" dirty="0">
                <a:latin typeface="Arial" panose="020B0604020202020204" pitchFamily="34" charset="0"/>
                <a:ea typeface="楷体_GB2312" pitchFamily="49" charset="-122"/>
              </a:rPr>
              <a:t>；</a:t>
            </a:r>
            <a:endParaRPr lang="zh-CN" altLang="en-US" sz="2000" dirty="0">
              <a:latin typeface="Arial" panose="020B0604020202020204" pitchFamily="34" charset="0"/>
              <a:ea typeface="楷体_GB2312" pitchFamily="49" charset="-122"/>
            </a:endParaRPr>
          </a:p>
          <a:p>
            <a:pPr marL="0" lvl="0" indent="0" eaLnBrk="1" hangingPunct="1">
              <a:lnSpc>
                <a:spcPct val="110000"/>
              </a:lnSpc>
              <a:spcBef>
                <a:spcPct val="0"/>
              </a:spcBef>
              <a:buNone/>
            </a:pPr>
            <a:r>
              <a:rPr lang="zh-CN" altLang="en-US" sz="2000" dirty="0">
                <a:latin typeface="Arial" panose="020B0604020202020204" pitchFamily="34" charset="0"/>
                <a:ea typeface="楷体_GB2312" pitchFamily="49" charset="-122"/>
              </a:rPr>
              <a:t>  </a:t>
            </a:r>
            <a:r>
              <a:rPr lang="en-US" altLang="zh-CN" sz="2000" dirty="0">
                <a:latin typeface="Arial" panose="020B0604020202020204" pitchFamily="34" charset="0"/>
                <a:ea typeface="楷体_GB2312" pitchFamily="49" charset="-122"/>
              </a:rPr>
              <a:t>}</a:t>
            </a:r>
            <a:endParaRPr lang="en-US" altLang="zh-CN" sz="2000" dirty="0">
              <a:latin typeface="Arial" panose="020B0604020202020204" pitchFamily="34" charset="0"/>
              <a:ea typeface="楷体_GB2312" pitchFamily="49" charset="-122"/>
            </a:endParaRPr>
          </a:p>
        </p:txBody>
      </p:sp>
      <p:grpSp>
        <p:nvGrpSpPr>
          <p:cNvPr id="70660" name="Group 9"/>
          <p:cNvGrpSpPr/>
          <p:nvPr/>
        </p:nvGrpSpPr>
        <p:grpSpPr>
          <a:xfrm>
            <a:off x="250825" y="5516563"/>
            <a:ext cx="5719763" cy="965200"/>
            <a:chOff x="285" y="3502"/>
            <a:chExt cx="3603" cy="608"/>
          </a:xfrm>
        </p:grpSpPr>
        <p:sp>
          <p:nvSpPr>
            <p:cNvPr id="70667" name="Text Box 7"/>
            <p:cNvSpPr txBox="1"/>
            <p:nvPr/>
          </p:nvSpPr>
          <p:spPr>
            <a:xfrm>
              <a:off x="285" y="3502"/>
              <a:ext cx="1143" cy="269"/>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200" dirty="0">
                  <a:latin typeface="宋体" panose="02010600030101010101" pitchFamily="2" charset="-122"/>
                  <a:ea typeface="楷体_GB2312" pitchFamily="49" charset="-122"/>
                </a:rPr>
                <a:t>算法复杂性</a:t>
              </a:r>
              <a:r>
                <a:rPr lang="en-US" altLang="zh-CN" sz="1800" dirty="0">
                  <a:latin typeface="幼圆" panose="02010509060101010101" pitchFamily="49" charset="-122"/>
                  <a:ea typeface="幼圆" panose="02010509060101010101" pitchFamily="49" charset="-122"/>
                </a:rPr>
                <a:t>: </a:t>
              </a:r>
              <a:endParaRPr lang="en-US" altLang="zh-CN" sz="2200" dirty="0">
                <a:latin typeface="幼圆" panose="02010509060101010101" pitchFamily="49" charset="-122"/>
                <a:ea typeface="幼圆" panose="02010509060101010101" pitchFamily="49" charset="-122"/>
              </a:endParaRPr>
            </a:p>
          </p:txBody>
        </p:sp>
        <p:graphicFrame>
          <p:nvGraphicFramePr>
            <p:cNvPr id="70668" name="Object 8"/>
            <p:cNvGraphicFramePr>
              <a:graphicFrameLocks noChangeAspect="1"/>
            </p:cNvGraphicFramePr>
            <p:nvPr/>
          </p:nvGraphicFramePr>
          <p:xfrm>
            <a:off x="480" y="3742"/>
            <a:ext cx="3408" cy="368"/>
          </p:xfrm>
          <a:graphic>
            <a:graphicData uri="http://schemas.openxmlformats.org/presentationml/2006/ole">
              <mc:AlternateContent xmlns:mc="http://schemas.openxmlformats.org/markup-compatibility/2006">
                <mc:Choice xmlns:v="urn:schemas-microsoft-com:vml" Requires="v">
                  <p:oleObj spid="_x0000_s3091" name="" r:id="rId1" imgW="5727700" imgH="673100" progId="Equation.3">
                    <p:embed/>
                  </p:oleObj>
                </mc:Choice>
                <mc:Fallback>
                  <p:oleObj name="" r:id="rId1" imgW="5727700" imgH="673100" progId="Equation.3">
                    <p:embed/>
                    <p:pic>
                      <p:nvPicPr>
                        <p:cNvPr id="0" name="图片 3090"/>
                        <p:cNvPicPr/>
                        <p:nvPr/>
                      </p:nvPicPr>
                      <p:blipFill>
                        <a:blip r:embed="rId2"/>
                        <a:stretch>
                          <a:fillRect/>
                        </a:stretch>
                      </p:blipFill>
                      <p:spPr>
                        <a:xfrm>
                          <a:off x="480" y="3742"/>
                          <a:ext cx="3408" cy="368"/>
                        </a:xfrm>
                        <a:prstGeom prst="rect">
                          <a:avLst/>
                        </a:prstGeom>
                        <a:noFill/>
                        <a:ln w="38100">
                          <a:noFill/>
                          <a:miter/>
                        </a:ln>
                      </p:spPr>
                    </p:pic>
                  </p:oleObj>
                </mc:Fallback>
              </mc:AlternateContent>
            </a:graphicData>
          </a:graphic>
        </p:graphicFrame>
      </p:grpSp>
      <p:sp>
        <p:nvSpPr>
          <p:cNvPr id="70661" name="Rectangle 10"/>
          <p:cNvSpPr/>
          <p:nvPr/>
        </p:nvSpPr>
        <p:spPr>
          <a:xfrm>
            <a:off x="3995738" y="198438"/>
            <a:ext cx="4752975" cy="3230562"/>
          </a:xfrm>
          <a:prstGeom prst="rect">
            <a:avLst/>
          </a:prstGeom>
          <a:solidFill>
            <a:srgbClr val="CCFFCC"/>
          </a:solidFill>
          <a:ln w="9525"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在</a:t>
            </a:r>
            <a:r>
              <a:rPr lang="en-US" altLang="zh-CN" sz="2000" dirty="0">
                <a:latin typeface="Arial" panose="020B0604020202020204" pitchFamily="34" charset="0"/>
                <a:ea typeface="楷体_GB2312" pitchFamily="49" charset="-122"/>
              </a:rPr>
              <a:t>Backtrack</a:t>
            </a:r>
            <a:r>
              <a:rPr lang="zh-CN" altLang="en-US" sz="2000" dirty="0">
                <a:latin typeface="Arial" panose="020B0604020202020204" pitchFamily="34" charset="0"/>
                <a:ea typeface="楷体_GB2312" pitchFamily="49" charset="-122"/>
              </a:rPr>
              <a:t>函数中：</a:t>
            </a:r>
            <a:endParaRPr lang="zh-CN" altLang="en-US" sz="2000" dirty="0">
              <a:latin typeface="Arial" panose="020B0604020202020204" pitchFamily="34" charset="0"/>
              <a:ea typeface="楷体_GB2312" pitchFamily="49" charset="-122"/>
            </a:endParaRPr>
          </a:p>
          <a:p>
            <a:pPr marL="0" lvl="0" indent="0" eaLnBrk="1" hangingPunct="1">
              <a:spcBef>
                <a:spcPct val="0"/>
              </a:spcBef>
              <a:buNone/>
            </a:pPr>
            <a:r>
              <a:rPr lang="zh-CN" altLang="en-US" sz="2000" dirty="0">
                <a:latin typeface="Arial" panose="020B0604020202020204" pitchFamily="34" charset="0"/>
                <a:ea typeface="楷体_GB2312" pitchFamily="49" charset="-122"/>
              </a:rPr>
              <a:t>        当</a:t>
            </a:r>
            <a:r>
              <a:rPr lang="en-US" altLang="zh-CN" sz="2000" dirty="0">
                <a:latin typeface="Arial" panose="020B0604020202020204" pitchFamily="34" charset="0"/>
                <a:ea typeface="楷体_GB2312" pitchFamily="49" charset="-122"/>
              </a:rPr>
              <a:t>i&gt;n</a:t>
            </a:r>
            <a:r>
              <a:rPr lang="zh-CN" altLang="en-US" sz="2000" dirty="0">
                <a:latin typeface="Arial" panose="020B0604020202020204" pitchFamily="34" charset="0"/>
                <a:ea typeface="楷体_GB2312" pitchFamily="49" charset="-122"/>
              </a:rPr>
              <a:t>时，算法搜索至叶结点，得到新的</a:t>
            </a:r>
            <a:r>
              <a:rPr lang="en-US" altLang="zh-CN" sz="2000" dirty="0">
                <a:latin typeface="Arial" panose="020B0604020202020204" pitchFamily="34" charset="0"/>
                <a:ea typeface="楷体_GB2312" pitchFamily="49" charset="-122"/>
              </a:rPr>
              <a:t>m</a:t>
            </a:r>
            <a:r>
              <a:rPr lang="zh-CN" altLang="en-US" sz="2000" dirty="0">
                <a:latin typeface="Arial" panose="020B0604020202020204" pitchFamily="34" charset="0"/>
                <a:ea typeface="楷体_GB2312" pitchFamily="49" charset="-122"/>
              </a:rPr>
              <a:t>着色方案，当前找到的可</a:t>
            </a:r>
            <a:r>
              <a:rPr lang="en-US" altLang="zh-CN" sz="2000" dirty="0">
                <a:latin typeface="Arial" panose="020B0604020202020204" pitchFamily="34" charset="0"/>
                <a:ea typeface="楷体_GB2312" pitchFamily="49" charset="-122"/>
              </a:rPr>
              <a:t>m</a:t>
            </a:r>
            <a:r>
              <a:rPr lang="zh-CN" altLang="en-US" sz="2000" dirty="0">
                <a:latin typeface="Arial" panose="020B0604020202020204" pitchFamily="34" charset="0"/>
                <a:ea typeface="楷体_GB2312" pitchFamily="49" charset="-122"/>
              </a:rPr>
              <a:t>着色的方案数</a:t>
            </a:r>
            <a:r>
              <a:rPr lang="en-US" altLang="zh-CN" sz="2000" dirty="0">
                <a:latin typeface="Arial" panose="020B0604020202020204" pitchFamily="34" charset="0"/>
                <a:ea typeface="楷体_GB2312" pitchFamily="49" charset="-122"/>
              </a:rPr>
              <a:t>sum</a:t>
            </a:r>
            <a:r>
              <a:rPr lang="zh-CN" altLang="en-US" sz="2000" dirty="0">
                <a:latin typeface="Arial" panose="020B0604020202020204" pitchFamily="34" charset="0"/>
                <a:ea typeface="楷体_GB2312" pitchFamily="49" charset="-122"/>
              </a:rPr>
              <a:t>增一</a:t>
            </a:r>
            <a:endParaRPr lang="zh-CN" altLang="en-US" sz="2000" dirty="0">
              <a:latin typeface="Arial" panose="020B0604020202020204" pitchFamily="34" charset="0"/>
              <a:ea typeface="楷体_GB2312" pitchFamily="49" charset="-122"/>
            </a:endParaRPr>
          </a:p>
          <a:p>
            <a:pPr marL="0" lvl="0" indent="0" eaLnBrk="1" hangingPunct="1">
              <a:spcBef>
                <a:spcPct val="0"/>
              </a:spcBef>
              <a:buNone/>
            </a:pPr>
            <a:r>
              <a:rPr lang="zh-CN" altLang="en-US" sz="2000" dirty="0">
                <a:latin typeface="Arial" panose="020B0604020202020204" pitchFamily="34" charset="0"/>
                <a:ea typeface="楷体_GB2312" pitchFamily="49" charset="-122"/>
              </a:rPr>
              <a:t>       当</a:t>
            </a:r>
            <a:r>
              <a:rPr lang="en-US" altLang="zh-CN" sz="2000" dirty="0">
                <a:latin typeface="Arial" panose="020B0604020202020204" pitchFamily="34" charset="0"/>
                <a:ea typeface="楷体_GB2312" pitchFamily="49" charset="-122"/>
              </a:rPr>
              <a:t>i≤n</a:t>
            </a:r>
            <a:r>
              <a:rPr lang="zh-CN" altLang="en-US" sz="2000" dirty="0">
                <a:latin typeface="Arial" panose="020B0604020202020204" pitchFamily="34" charset="0"/>
                <a:ea typeface="楷体_GB2312" pitchFamily="49" charset="-122"/>
              </a:rPr>
              <a:t>时，当前扩展结点</a:t>
            </a:r>
            <a:r>
              <a:rPr lang="en-US" altLang="zh-CN" sz="2000" dirty="0">
                <a:latin typeface="Arial" panose="020B0604020202020204" pitchFamily="34" charset="0"/>
                <a:ea typeface="楷体_GB2312" pitchFamily="49" charset="-122"/>
              </a:rPr>
              <a:t>Z</a:t>
            </a:r>
            <a:r>
              <a:rPr lang="zh-CN" altLang="en-US" sz="2000" dirty="0">
                <a:latin typeface="Arial" panose="020B0604020202020204" pitchFamily="34" charset="0"/>
                <a:ea typeface="楷体_GB2312" pitchFamily="49" charset="-122"/>
              </a:rPr>
              <a:t>是解空间中的内部结点。该结点有</a:t>
            </a:r>
            <a:r>
              <a:rPr lang="en-US" altLang="zh-CN" sz="2000" dirty="0">
                <a:latin typeface="Arial" panose="020B0604020202020204" pitchFamily="34" charset="0"/>
                <a:ea typeface="楷体_GB2312" pitchFamily="49" charset="-122"/>
              </a:rPr>
              <a:t>x[i]=1,2,……,m</a:t>
            </a:r>
            <a:r>
              <a:rPr lang="zh-CN" altLang="en-US" sz="2000" dirty="0">
                <a:latin typeface="Arial" panose="020B0604020202020204" pitchFamily="34" charset="0"/>
                <a:ea typeface="楷体_GB2312" pitchFamily="49" charset="-122"/>
              </a:rPr>
              <a:t>共</a:t>
            </a:r>
            <a:r>
              <a:rPr lang="en-US" altLang="zh-CN" sz="2000" dirty="0">
                <a:latin typeface="Arial" panose="020B0604020202020204" pitchFamily="34" charset="0"/>
                <a:ea typeface="楷体_GB2312" pitchFamily="49" charset="-122"/>
              </a:rPr>
              <a:t>m</a:t>
            </a:r>
            <a:r>
              <a:rPr lang="zh-CN" altLang="en-US" sz="2000" dirty="0">
                <a:latin typeface="Arial" panose="020B0604020202020204" pitchFamily="34" charset="0"/>
                <a:ea typeface="楷体_GB2312" pitchFamily="49" charset="-122"/>
              </a:rPr>
              <a:t>个儿子结点。对当前扩展结点</a:t>
            </a:r>
            <a:r>
              <a:rPr lang="en-US" altLang="zh-CN" sz="2000" dirty="0">
                <a:latin typeface="Arial" panose="020B0604020202020204" pitchFamily="34" charset="0"/>
                <a:ea typeface="楷体_GB2312" pitchFamily="49" charset="-122"/>
              </a:rPr>
              <a:t>Z</a:t>
            </a:r>
            <a:r>
              <a:rPr lang="zh-CN" altLang="en-US" sz="2000" dirty="0">
                <a:latin typeface="Arial" panose="020B0604020202020204" pitchFamily="34" charset="0"/>
                <a:ea typeface="楷体_GB2312" pitchFamily="49" charset="-122"/>
              </a:rPr>
              <a:t>的每一个儿子结点，由函数</a:t>
            </a:r>
            <a:r>
              <a:rPr lang="en-US" altLang="zh-CN" sz="2000" dirty="0">
                <a:latin typeface="Arial" panose="020B0604020202020204" pitchFamily="34" charset="0"/>
                <a:ea typeface="楷体_GB2312" pitchFamily="49" charset="-122"/>
              </a:rPr>
              <a:t>OK</a:t>
            </a:r>
            <a:r>
              <a:rPr lang="zh-CN" altLang="en-US" sz="2000" dirty="0">
                <a:latin typeface="Arial" panose="020B0604020202020204" pitchFamily="34" charset="0"/>
                <a:ea typeface="楷体_GB2312" pitchFamily="49" charset="-122"/>
              </a:rPr>
              <a:t>检查其可行性，并以深度优先递归地对可行的子树进行搜索，或减去不可行的子树</a:t>
            </a:r>
            <a:endParaRPr lang="zh-CN" altLang="en-US" sz="2000" dirty="0">
              <a:latin typeface="Arial" panose="020B0604020202020204" pitchFamily="34" charset="0"/>
              <a:ea typeface="楷体_GB2312" pitchFamily="49" charset="-122"/>
            </a:endParaRPr>
          </a:p>
        </p:txBody>
      </p:sp>
      <p:sp>
        <p:nvSpPr>
          <p:cNvPr id="70662" name="Line 11"/>
          <p:cNvSpPr/>
          <p:nvPr/>
        </p:nvSpPr>
        <p:spPr>
          <a:xfrm flipH="1">
            <a:off x="1692275" y="692150"/>
            <a:ext cx="2951163" cy="0"/>
          </a:xfrm>
          <a:prstGeom prst="line">
            <a:avLst/>
          </a:prstGeom>
          <a:ln w="9525" cap="flat" cmpd="sng">
            <a:solidFill>
              <a:schemeClr val="tx1"/>
            </a:solidFill>
            <a:prstDash val="solid"/>
            <a:headEnd type="none" w="med" len="med"/>
            <a:tailEnd type="triangle" w="med" len="med"/>
          </a:ln>
        </p:spPr>
      </p:sp>
      <p:sp>
        <p:nvSpPr>
          <p:cNvPr id="70663" name="Line 12"/>
          <p:cNvSpPr/>
          <p:nvPr/>
        </p:nvSpPr>
        <p:spPr>
          <a:xfrm flipH="1">
            <a:off x="1116013" y="1700213"/>
            <a:ext cx="3455987" cy="865187"/>
          </a:xfrm>
          <a:prstGeom prst="line">
            <a:avLst/>
          </a:prstGeom>
          <a:ln w="9525" cap="flat" cmpd="sng">
            <a:solidFill>
              <a:schemeClr val="tx1"/>
            </a:solidFill>
            <a:prstDash val="solid"/>
            <a:headEnd type="none" w="med" len="med"/>
            <a:tailEnd type="triangle" w="med" len="med"/>
          </a:ln>
        </p:spPr>
      </p:sp>
      <p:sp>
        <p:nvSpPr>
          <p:cNvPr id="70664" name="Line 13"/>
          <p:cNvSpPr/>
          <p:nvPr/>
        </p:nvSpPr>
        <p:spPr>
          <a:xfrm flipH="1">
            <a:off x="2411413" y="2492375"/>
            <a:ext cx="3455987" cy="865188"/>
          </a:xfrm>
          <a:prstGeom prst="line">
            <a:avLst/>
          </a:prstGeom>
          <a:ln w="9525" cap="flat" cmpd="sng">
            <a:solidFill>
              <a:schemeClr val="tx1"/>
            </a:solidFill>
            <a:prstDash val="solid"/>
            <a:headEnd type="none" w="med" len="med"/>
            <a:tailEnd type="triangle" w="med" len="med"/>
          </a:ln>
        </p:spPr>
      </p:sp>
      <p:sp>
        <p:nvSpPr>
          <p:cNvPr id="70665" name="Line 14"/>
          <p:cNvSpPr/>
          <p:nvPr/>
        </p:nvSpPr>
        <p:spPr>
          <a:xfrm flipH="1">
            <a:off x="3276600" y="3284538"/>
            <a:ext cx="935038" cy="360362"/>
          </a:xfrm>
          <a:prstGeom prst="line">
            <a:avLst/>
          </a:prstGeom>
          <a:ln w="9525" cap="flat" cmpd="sng">
            <a:solidFill>
              <a:schemeClr val="tx1"/>
            </a:solidFill>
            <a:prstDash val="solid"/>
            <a:headEnd type="none" w="med" len="med"/>
            <a:tailEnd type="triangle" w="med" len="med"/>
          </a:ln>
        </p:spPr>
      </p:sp>
      <p:sp>
        <p:nvSpPr>
          <p:cNvPr id="70666" name="Line 15"/>
          <p:cNvSpPr/>
          <p:nvPr/>
        </p:nvSpPr>
        <p:spPr>
          <a:xfrm>
            <a:off x="2484438" y="3500438"/>
            <a:ext cx="1582737" cy="144462"/>
          </a:xfrm>
          <a:prstGeom prst="line">
            <a:avLst/>
          </a:prstGeom>
          <a:ln w="9525" cap="flat" cmpd="sng">
            <a:solidFill>
              <a:schemeClr val="tx1"/>
            </a:solidFill>
            <a:prstDash val="solid"/>
            <a:headEnd type="none" w="med" len="med"/>
            <a:tailEnd type="triangle" w="med" len="med"/>
          </a:ln>
        </p:spPr>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404813"/>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en-US" sz="4400" b="1" i="0" u="none" strike="noStrike" kern="0" cap="none" spc="0" normalizeH="0" baseline="0" noProof="0" dirty="0" err="1">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图的m</a:t>
            </a:r>
            <a:r>
              <a:rPr kumimoji="1" lang="en-US" altLang="en-US"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着色问题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71683" name="Text Box 4"/>
          <p:cNvSpPr txBox="1"/>
          <p:nvPr/>
        </p:nvSpPr>
        <p:spPr>
          <a:xfrm>
            <a:off x="395288" y="806450"/>
            <a:ext cx="8424862" cy="82232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解向量：</a:t>
            </a:r>
            <a:r>
              <a:rPr lang="en-US" altLang="zh-CN" sz="2400" dirty="0">
                <a:latin typeface="Arial" panose="020B0604020202020204" pitchFamily="34" charset="0"/>
                <a:ea typeface="楷体_GB2312" pitchFamily="49" charset="-122"/>
              </a:rPr>
              <a:t>(x</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 x</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 … , x</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a:t>
            </a:r>
            <a:r>
              <a:rPr lang="zh-CN" altLang="en-US" sz="2400" dirty="0">
                <a:latin typeface="Arial" panose="020B0604020202020204" pitchFamily="34" charset="0"/>
                <a:ea typeface="楷体_GB2312" pitchFamily="49" charset="-122"/>
              </a:rPr>
              <a:t>表示顶点</a:t>
            </a:r>
            <a:r>
              <a:rPr lang="en-US" altLang="zh-CN" sz="2400" dirty="0">
                <a:latin typeface="Arial" panose="020B0604020202020204" pitchFamily="34" charset="0"/>
                <a:ea typeface="楷体_GB2312" pitchFamily="49" charset="-122"/>
              </a:rPr>
              <a:t>i</a:t>
            </a:r>
            <a:r>
              <a:rPr lang="zh-CN" altLang="en-US" sz="2400" dirty="0">
                <a:latin typeface="Arial" panose="020B0604020202020204" pitchFamily="34" charset="0"/>
                <a:ea typeface="楷体_GB2312" pitchFamily="49" charset="-122"/>
              </a:rPr>
              <a:t>所着颜色</a:t>
            </a:r>
            <a:r>
              <a:rPr lang="en-US" altLang="zh-CN" sz="2400" dirty="0">
                <a:latin typeface="Arial" panose="020B0604020202020204" pitchFamily="34" charset="0"/>
                <a:ea typeface="楷体_GB2312" pitchFamily="49" charset="-122"/>
              </a:rPr>
              <a:t>x[i]</a:t>
            </a:r>
            <a:r>
              <a:rPr lang="zh-CN" altLang="en-US" sz="2400" dirty="0">
                <a:latin typeface="Arial" panose="020B0604020202020204" pitchFamily="34" charset="0"/>
                <a:ea typeface="楷体_GB2312" pitchFamily="49" charset="-122"/>
              </a:rPr>
              <a:t> </a:t>
            </a:r>
            <a:endParaRPr lang="en-US" altLang="zh-CN" sz="2400" dirty="0">
              <a:latin typeface="Arial" panose="020B0604020202020204" pitchFamily="34" charset="0"/>
              <a:ea typeface="楷体_GB2312" pitchFamily="49" charset="-122"/>
            </a:endParaRPr>
          </a:p>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可行性约束函数：顶点</a:t>
            </a:r>
            <a:r>
              <a:rPr lang="en-US" altLang="zh-CN" sz="2400" dirty="0">
                <a:latin typeface="Arial" panose="020B0604020202020204" pitchFamily="34" charset="0"/>
                <a:ea typeface="楷体_GB2312" pitchFamily="49" charset="-122"/>
              </a:rPr>
              <a:t>i</a:t>
            </a:r>
            <a:r>
              <a:rPr lang="zh-CN" altLang="zh-CN" sz="2400" dirty="0">
                <a:latin typeface="Arial" panose="020B0604020202020204" pitchFamily="34" charset="0"/>
                <a:ea typeface="楷体_GB2312" pitchFamily="49" charset="-122"/>
              </a:rPr>
              <a:t>与已着色的相邻顶点颜色不重复。</a:t>
            </a:r>
            <a:endParaRPr lang="en-US" altLang="zh-CN" sz="2400" dirty="0">
              <a:latin typeface="Arial" panose="020B0604020202020204" pitchFamily="34" charset="0"/>
              <a:ea typeface="楷体_GB2312" pitchFamily="49" charset="-122"/>
            </a:endParaRPr>
          </a:p>
        </p:txBody>
      </p:sp>
      <p:sp>
        <p:nvSpPr>
          <p:cNvPr id="307205" name="Rectangle 5"/>
          <p:cNvSpPr>
            <a:spLocks noChangeArrowheads="1"/>
          </p:cNvSpPr>
          <p:nvPr/>
        </p:nvSpPr>
        <p:spPr bwMode="auto">
          <a:xfrm>
            <a:off x="611188" y="104775"/>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pic>
        <p:nvPicPr>
          <p:cNvPr id="71685" name="Picture 6" descr="t570"/>
          <p:cNvPicPr>
            <a:picLocks noChangeAspect="1"/>
          </p:cNvPicPr>
          <p:nvPr/>
        </p:nvPicPr>
        <p:blipFill>
          <a:blip r:embed="rId1"/>
          <a:stretch>
            <a:fillRect/>
          </a:stretch>
        </p:blipFill>
        <p:spPr>
          <a:xfrm>
            <a:off x="4067175" y="2565400"/>
            <a:ext cx="5076825" cy="1579563"/>
          </a:xfrm>
          <a:prstGeom prst="rect">
            <a:avLst/>
          </a:prstGeom>
          <a:noFill/>
          <a:ln w="9525">
            <a:noFill/>
          </a:ln>
        </p:spPr>
      </p:pic>
      <p:sp>
        <p:nvSpPr>
          <p:cNvPr id="71686" name="Text Box 7"/>
          <p:cNvSpPr txBox="1"/>
          <p:nvPr/>
        </p:nvSpPr>
        <p:spPr>
          <a:xfrm>
            <a:off x="395288" y="1533525"/>
            <a:ext cx="4037012" cy="4981575"/>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dirty="0">
                <a:latin typeface="Arial" panose="020B0604020202020204" pitchFamily="34" charset="0"/>
                <a:ea typeface="楷体_GB2312" pitchFamily="49" charset="-122"/>
              </a:rPr>
              <a:t>void Color::</a:t>
            </a:r>
            <a:r>
              <a:rPr lang="en-US" altLang="zh-CN" sz="1600" b="1" dirty="0">
                <a:latin typeface="Arial" panose="020B0604020202020204" pitchFamily="34" charset="0"/>
                <a:ea typeface="楷体_GB2312" pitchFamily="49" charset="-122"/>
              </a:rPr>
              <a:t>Backtrack</a:t>
            </a:r>
            <a:r>
              <a:rPr lang="en-US" altLang="zh-CN" sz="1600" dirty="0">
                <a:latin typeface="Arial" panose="020B0604020202020204" pitchFamily="34" charset="0"/>
                <a:ea typeface="楷体_GB2312" pitchFamily="49" charset="-122"/>
              </a:rPr>
              <a:t>(int 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(t&gt;n)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sum++;</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i=1; i&lt;=n; 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cout &lt;&lt; x[i] &lt;&lt; '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cout &lt;&lt; endl;</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else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i=1;i&lt;=m;i++)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x[t]=i;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(Ok(t)) Backtrack(t+1);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bool Color::</a:t>
            </a:r>
            <a:r>
              <a:rPr lang="en-US" altLang="zh-CN" sz="1600" b="1" dirty="0">
                <a:latin typeface="Arial" panose="020B0604020202020204" pitchFamily="34" charset="0"/>
                <a:ea typeface="楷体_GB2312" pitchFamily="49" charset="-122"/>
              </a:rPr>
              <a:t>Ok</a:t>
            </a:r>
            <a:r>
              <a:rPr lang="en-US" altLang="zh-CN" sz="1600" dirty="0">
                <a:latin typeface="Arial" panose="020B0604020202020204" pitchFamily="34" charset="0"/>
                <a:ea typeface="楷体_GB2312" pitchFamily="49" charset="-122"/>
              </a:rPr>
              <a:t>(int k)</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r>
              <a:rPr lang="zh-CN" altLang="en-US" sz="1600" dirty="0">
                <a:latin typeface="Arial" panose="020B0604020202020204" pitchFamily="34" charset="0"/>
                <a:ea typeface="楷体_GB2312" pitchFamily="49" charset="-122"/>
              </a:rPr>
              <a:t>检查颜色可用性</a:t>
            </a:r>
            <a:endParaRPr lang="zh-CN" altLang="en-US" sz="1600" dirty="0">
              <a:latin typeface="Arial" panose="020B0604020202020204" pitchFamily="34" charset="0"/>
              <a:ea typeface="楷体_GB2312" pitchFamily="49" charset="-122"/>
            </a:endParaRPr>
          </a:p>
          <a:p>
            <a:pPr marL="0" lvl="0" indent="0" eaLnBrk="1" hangingPunct="1">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for (int j=1;j&lt;=n;j++)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((a[k][j]==1)&amp;&amp;(x[j]==x[k])) return false;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return true;</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p:txBody>
      </p:sp>
      <p:sp>
        <p:nvSpPr>
          <p:cNvPr id="71687" name="Rectangle 10"/>
          <p:cNvSpPr/>
          <p:nvPr/>
        </p:nvSpPr>
        <p:spPr>
          <a:xfrm>
            <a:off x="0" y="3214688"/>
            <a:ext cx="9144000" cy="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71688" name="Rectangle 12"/>
          <p:cNvSpPr/>
          <p:nvPr/>
        </p:nvSpPr>
        <p:spPr>
          <a:xfrm>
            <a:off x="0" y="3214688"/>
            <a:ext cx="9144000" cy="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grpSp>
        <p:nvGrpSpPr>
          <p:cNvPr id="307214" name="Group 14"/>
          <p:cNvGrpSpPr/>
          <p:nvPr/>
        </p:nvGrpSpPr>
        <p:grpSpPr>
          <a:xfrm>
            <a:off x="1547813" y="3214688"/>
            <a:ext cx="7019925" cy="2965450"/>
            <a:chOff x="975" y="2556"/>
            <a:chExt cx="4422" cy="1868"/>
          </a:xfrm>
        </p:grpSpPr>
        <p:sp>
          <p:nvSpPr>
            <p:cNvPr id="71690" name="AutoShape 8"/>
            <p:cNvSpPr/>
            <p:nvPr/>
          </p:nvSpPr>
          <p:spPr>
            <a:xfrm>
              <a:off x="975" y="2556"/>
              <a:ext cx="4422" cy="1868"/>
            </a:xfrm>
            <a:prstGeom prst="roundRect">
              <a:avLst>
                <a:gd name="adj" fmla="val 16667"/>
              </a:avLst>
            </a:prstGeom>
            <a:solidFill>
              <a:schemeClr val="bg1"/>
            </a:solidFill>
            <a:ln w="38100" cap="flat" cmpd="sng">
              <a:solidFill>
                <a:srgbClr val="063DE8"/>
              </a:solidFill>
              <a:prstDash val="solid"/>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2400" b="1" dirty="0">
                  <a:latin typeface="Arial" panose="020B0604020202020204" pitchFamily="34" charset="0"/>
                  <a:ea typeface="黑体" panose="02010609060101010101" pitchFamily="2" charset="-122"/>
                </a:rPr>
                <a:t>复杂度分析</a:t>
              </a:r>
              <a:endParaRPr lang="zh-CN" altLang="en-US" sz="2400" b="1" dirty="0">
                <a:latin typeface="Arial" panose="020B0604020202020204" pitchFamily="34" charset="0"/>
                <a:ea typeface="黑体" panose="02010609060101010101" pitchFamily="2" charset="-122"/>
              </a:endParaRPr>
            </a:p>
            <a:p>
              <a:pPr marL="0" lvl="0" indent="0">
                <a:spcBef>
                  <a:spcPct val="0"/>
                </a:spcBef>
                <a:buNone/>
              </a:pPr>
              <a:r>
                <a:rPr lang="zh-CN" altLang="en-US" sz="2400" dirty="0">
                  <a:latin typeface="Arial" panose="020B0604020202020204" pitchFamily="34" charset="0"/>
                  <a:ea typeface="楷体_GB2312" pitchFamily="49" charset="-122"/>
                  <a:sym typeface="Wingdings" panose="05000000000000000000" pitchFamily="2" charset="2"/>
                </a:rPr>
                <a:t>图</a:t>
              </a:r>
              <a:r>
                <a:rPr lang="en-US" altLang="zh-CN" sz="2400" dirty="0">
                  <a:latin typeface="Arial" panose="020B0604020202020204" pitchFamily="34" charset="0"/>
                  <a:ea typeface="楷体_GB2312" pitchFamily="49" charset="-122"/>
                  <a:sym typeface="Wingdings" panose="05000000000000000000" pitchFamily="2" charset="2"/>
                </a:rPr>
                <a:t>m</a:t>
              </a:r>
              <a:r>
                <a:rPr lang="zh-CN" altLang="en-US" sz="2400" dirty="0">
                  <a:latin typeface="Arial" panose="020B0604020202020204" pitchFamily="34" charset="0"/>
                  <a:ea typeface="楷体_GB2312" pitchFamily="49" charset="-122"/>
                  <a:sym typeface="Wingdings" panose="05000000000000000000" pitchFamily="2" charset="2"/>
                </a:rPr>
                <a:t>可着色问题的解空间树中内结点个数是</a:t>
              </a:r>
              <a:endParaRPr lang="zh-CN" altLang="en-US" sz="2400" dirty="0">
                <a:latin typeface="Arial" panose="020B0604020202020204" pitchFamily="34" charset="0"/>
                <a:ea typeface="楷体_GB2312" pitchFamily="49" charset="-122"/>
                <a:sym typeface="Wingdings" panose="05000000000000000000" pitchFamily="2" charset="2"/>
              </a:endParaRPr>
            </a:p>
            <a:p>
              <a:pPr marL="0" lvl="0" indent="0">
                <a:spcBef>
                  <a:spcPct val="0"/>
                </a:spcBef>
                <a:buNone/>
              </a:pPr>
              <a:r>
                <a:rPr lang="zh-CN" altLang="en-US" sz="2400" dirty="0">
                  <a:latin typeface="Arial" panose="020B0604020202020204" pitchFamily="34" charset="0"/>
                  <a:ea typeface="楷体_GB2312" pitchFamily="49" charset="-122"/>
                  <a:sym typeface="Wingdings" panose="05000000000000000000" pitchFamily="2" charset="2"/>
                </a:rPr>
                <a:t>对于每一个内结点，在最坏情况下，用</a:t>
              </a:r>
              <a:r>
                <a:rPr lang="en-US" altLang="zh-CN" sz="2400" dirty="0">
                  <a:latin typeface="Arial" panose="020B0604020202020204" pitchFamily="34" charset="0"/>
                  <a:ea typeface="楷体_GB2312" pitchFamily="49" charset="-122"/>
                  <a:sym typeface="Wingdings" panose="05000000000000000000" pitchFamily="2" charset="2"/>
                </a:rPr>
                <a:t>ok</a:t>
              </a:r>
              <a:r>
                <a:rPr lang="zh-CN" altLang="en-US" sz="2400" dirty="0">
                  <a:latin typeface="Arial" panose="020B0604020202020204" pitchFamily="34" charset="0"/>
                  <a:ea typeface="楷体_GB2312" pitchFamily="49" charset="-122"/>
                  <a:sym typeface="Wingdings" panose="05000000000000000000" pitchFamily="2" charset="2"/>
                </a:rPr>
                <a:t>检查当前扩展结点的每一个儿子所相应的颜色可用性需耗时</a:t>
              </a:r>
              <a:r>
                <a:rPr lang="en-US" altLang="zh-CN" sz="2400" dirty="0">
                  <a:latin typeface="Arial" panose="020B0604020202020204" pitchFamily="34" charset="0"/>
                  <a:ea typeface="楷体_GB2312" pitchFamily="49" charset="-122"/>
                  <a:sym typeface="Wingdings" panose="05000000000000000000" pitchFamily="2" charset="2"/>
                </a:rPr>
                <a:t>O(mn)</a:t>
              </a:r>
              <a:r>
                <a:rPr lang="zh-CN" altLang="en-US" sz="2400" dirty="0">
                  <a:latin typeface="Arial" panose="020B0604020202020204" pitchFamily="34" charset="0"/>
                  <a:ea typeface="楷体_GB2312" pitchFamily="49" charset="-122"/>
                  <a:sym typeface="Wingdings" panose="05000000000000000000" pitchFamily="2" charset="2"/>
                </a:rPr>
                <a:t>。因此，回溯法总的时间耗费是</a:t>
              </a:r>
              <a:endParaRPr lang="zh-CN" altLang="en-US" sz="2400" dirty="0">
                <a:latin typeface="Arial" panose="020B0604020202020204" pitchFamily="34" charset="0"/>
                <a:ea typeface="楷体_GB2312" pitchFamily="49" charset="-122"/>
                <a:sym typeface="Wingdings" panose="05000000000000000000" pitchFamily="2" charset="2"/>
              </a:endParaRPr>
            </a:p>
            <a:p>
              <a:pPr marL="0" lvl="0" indent="0">
                <a:spcBef>
                  <a:spcPct val="0"/>
                </a:spcBef>
                <a:buNone/>
              </a:pPr>
              <a:endParaRPr lang="zh-CN" altLang="en-US" sz="2400" dirty="0">
                <a:latin typeface="Arial" panose="020B0604020202020204" pitchFamily="34" charset="0"/>
                <a:ea typeface="楷体_GB2312" pitchFamily="49" charset="-122"/>
                <a:sym typeface="Wingdings" panose="05000000000000000000" pitchFamily="2" charset="2"/>
              </a:endParaRPr>
            </a:p>
            <a:p>
              <a:pPr marL="0" lvl="0" indent="0">
                <a:spcBef>
                  <a:spcPct val="0"/>
                </a:spcBef>
                <a:buNone/>
              </a:pPr>
              <a:endParaRPr lang="zh-CN" altLang="en-US" sz="2400" dirty="0">
                <a:latin typeface="Arial" panose="020B0604020202020204" pitchFamily="34" charset="0"/>
                <a:ea typeface="楷体_GB2312" pitchFamily="49" charset="-122"/>
                <a:sym typeface="Wingdings" panose="05000000000000000000" pitchFamily="2" charset="2"/>
              </a:endParaRPr>
            </a:p>
          </p:txBody>
        </p:sp>
        <p:graphicFrame>
          <p:nvGraphicFramePr>
            <p:cNvPr id="71691" name="Object 9"/>
            <p:cNvGraphicFramePr>
              <a:graphicFrameLocks noChangeAspect="1"/>
            </p:cNvGraphicFramePr>
            <p:nvPr/>
          </p:nvGraphicFramePr>
          <p:xfrm>
            <a:off x="4830" y="2736"/>
            <a:ext cx="432" cy="452"/>
          </p:xfrm>
          <a:graphic>
            <a:graphicData uri="http://schemas.openxmlformats.org/presentationml/2006/ole">
              <mc:AlternateContent xmlns:mc="http://schemas.openxmlformats.org/markup-compatibility/2006">
                <mc:Choice xmlns:v="urn:schemas-microsoft-com:vml" Requires="v">
                  <p:oleObj spid="_x0000_s3092" name="" r:id="rId2" imgW="406400" imgH="431800" progId="Equation.3">
                    <p:embed/>
                  </p:oleObj>
                </mc:Choice>
                <mc:Fallback>
                  <p:oleObj name="" r:id="rId2" imgW="406400" imgH="431800" progId="Equation.3">
                    <p:embed/>
                    <p:pic>
                      <p:nvPicPr>
                        <p:cNvPr id="0" name="图片 3091"/>
                        <p:cNvPicPr/>
                        <p:nvPr/>
                      </p:nvPicPr>
                      <p:blipFill>
                        <a:blip r:embed="rId3"/>
                        <a:stretch>
                          <a:fillRect/>
                        </a:stretch>
                      </p:blipFill>
                      <p:spPr>
                        <a:xfrm>
                          <a:off x="4830" y="2736"/>
                          <a:ext cx="432" cy="452"/>
                        </a:xfrm>
                        <a:prstGeom prst="rect">
                          <a:avLst/>
                        </a:prstGeom>
                        <a:noFill/>
                        <a:ln w="38100">
                          <a:noFill/>
                          <a:miter/>
                        </a:ln>
                      </p:spPr>
                    </p:pic>
                  </p:oleObj>
                </mc:Fallback>
              </mc:AlternateContent>
            </a:graphicData>
          </a:graphic>
        </p:graphicFrame>
        <p:graphicFrame>
          <p:nvGraphicFramePr>
            <p:cNvPr id="71692" name="Object 11"/>
            <p:cNvGraphicFramePr>
              <a:graphicFrameLocks noChangeAspect="1"/>
            </p:cNvGraphicFramePr>
            <p:nvPr/>
          </p:nvGraphicFramePr>
          <p:xfrm>
            <a:off x="1535" y="3957"/>
            <a:ext cx="2858" cy="459"/>
          </p:xfrm>
          <a:graphic>
            <a:graphicData uri="http://schemas.openxmlformats.org/presentationml/2006/ole">
              <mc:AlternateContent xmlns:mc="http://schemas.openxmlformats.org/markup-compatibility/2006">
                <mc:Choice xmlns:v="urn:schemas-microsoft-com:vml" Requires="v">
                  <p:oleObj spid="_x0000_s3093" name="" r:id="rId4" imgW="2667000" imgH="431800" progId="Equation.3">
                    <p:embed/>
                  </p:oleObj>
                </mc:Choice>
                <mc:Fallback>
                  <p:oleObj name="" r:id="rId4" imgW="2667000" imgH="431800" progId="Equation.3">
                    <p:embed/>
                    <p:pic>
                      <p:nvPicPr>
                        <p:cNvPr id="0" name="图片 3092"/>
                        <p:cNvPicPr/>
                        <p:nvPr/>
                      </p:nvPicPr>
                      <p:blipFill>
                        <a:blip r:embed="rId5"/>
                        <a:stretch>
                          <a:fillRect/>
                        </a:stretch>
                      </p:blipFill>
                      <p:spPr>
                        <a:xfrm>
                          <a:off x="1535" y="3957"/>
                          <a:ext cx="2858" cy="459"/>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14"/>
                                        </p:tgtEl>
                                        <p:attrNameLst>
                                          <p:attrName>style.visibility</p:attrName>
                                        </p:attrNameLst>
                                      </p:cBhvr>
                                      <p:to>
                                        <p:strVal val="visible"/>
                                      </p:to>
                                    </p:set>
                                    <p:animEffect transition="in" filter="blinds(horizontal)">
                                      <p:cBhvr>
                                        <p:cTn id="7" dur="500"/>
                                        <p:tgtEl>
                                          <p:spTgt spid="307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2706" name="Group 55"/>
          <p:cNvGrpSpPr/>
          <p:nvPr/>
        </p:nvGrpSpPr>
        <p:grpSpPr>
          <a:xfrm>
            <a:off x="468313" y="584200"/>
            <a:ext cx="1763712" cy="2124075"/>
            <a:chOff x="295" y="210"/>
            <a:chExt cx="1111" cy="1338"/>
          </a:xfrm>
        </p:grpSpPr>
        <p:sp>
          <p:nvSpPr>
            <p:cNvPr id="72829" name="Oval 5"/>
            <p:cNvSpPr/>
            <p:nvPr/>
          </p:nvSpPr>
          <p:spPr>
            <a:xfrm>
              <a:off x="658" y="210"/>
              <a:ext cx="227" cy="22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a</a:t>
              </a:r>
              <a:endParaRPr lang="en-US" altLang="zh-CN" sz="2400" dirty="0">
                <a:latin typeface="Arial" panose="020B0604020202020204" pitchFamily="34" charset="0"/>
                <a:ea typeface="楷体_GB2312" pitchFamily="49" charset="-122"/>
              </a:endParaRPr>
            </a:p>
          </p:txBody>
        </p:sp>
        <p:sp>
          <p:nvSpPr>
            <p:cNvPr id="72830" name="Oval 6"/>
            <p:cNvSpPr/>
            <p:nvPr/>
          </p:nvSpPr>
          <p:spPr>
            <a:xfrm>
              <a:off x="295" y="663"/>
              <a:ext cx="227" cy="22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b</a:t>
              </a:r>
              <a:endParaRPr lang="en-US" altLang="zh-CN" sz="2400" dirty="0">
                <a:latin typeface="Arial" panose="020B0604020202020204" pitchFamily="34" charset="0"/>
                <a:ea typeface="楷体_GB2312" pitchFamily="49" charset="-122"/>
              </a:endParaRPr>
            </a:p>
          </p:txBody>
        </p:sp>
        <p:sp>
          <p:nvSpPr>
            <p:cNvPr id="72831" name="Oval 7"/>
            <p:cNvSpPr/>
            <p:nvPr/>
          </p:nvSpPr>
          <p:spPr>
            <a:xfrm>
              <a:off x="1021" y="663"/>
              <a:ext cx="227" cy="22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c</a:t>
              </a:r>
              <a:endParaRPr lang="en-US" altLang="zh-CN" sz="2400" dirty="0">
                <a:latin typeface="Arial" panose="020B0604020202020204" pitchFamily="34" charset="0"/>
                <a:ea typeface="楷体_GB2312" pitchFamily="49" charset="-122"/>
              </a:endParaRPr>
            </a:p>
          </p:txBody>
        </p:sp>
        <p:sp>
          <p:nvSpPr>
            <p:cNvPr id="72832" name="Oval 8"/>
            <p:cNvSpPr/>
            <p:nvPr/>
          </p:nvSpPr>
          <p:spPr>
            <a:xfrm>
              <a:off x="1021" y="1162"/>
              <a:ext cx="227" cy="22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e</a:t>
              </a:r>
              <a:endParaRPr lang="en-US" altLang="zh-CN" sz="2400" dirty="0">
                <a:latin typeface="Arial" panose="020B0604020202020204" pitchFamily="34" charset="0"/>
                <a:ea typeface="楷体_GB2312" pitchFamily="49" charset="-122"/>
              </a:endParaRPr>
            </a:p>
          </p:txBody>
        </p:sp>
        <p:sp>
          <p:nvSpPr>
            <p:cNvPr id="72833" name="Oval 9"/>
            <p:cNvSpPr/>
            <p:nvPr/>
          </p:nvSpPr>
          <p:spPr>
            <a:xfrm>
              <a:off x="295" y="1162"/>
              <a:ext cx="227" cy="226"/>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d</a:t>
              </a:r>
              <a:endParaRPr lang="en-US" altLang="zh-CN" sz="2400" dirty="0">
                <a:latin typeface="Arial" panose="020B0604020202020204" pitchFamily="34" charset="0"/>
                <a:ea typeface="楷体_GB2312" pitchFamily="49" charset="-122"/>
              </a:endParaRPr>
            </a:p>
          </p:txBody>
        </p:sp>
        <p:sp>
          <p:nvSpPr>
            <p:cNvPr id="72834" name="Line 10"/>
            <p:cNvSpPr/>
            <p:nvPr/>
          </p:nvSpPr>
          <p:spPr>
            <a:xfrm flipH="1">
              <a:off x="476" y="412"/>
              <a:ext cx="227" cy="272"/>
            </a:xfrm>
            <a:prstGeom prst="line">
              <a:avLst/>
            </a:prstGeom>
            <a:ln w="9525" cap="flat" cmpd="sng">
              <a:solidFill>
                <a:schemeClr val="tx1"/>
              </a:solidFill>
              <a:prstDash val="solid"/>
              <a:headEnd type="none" w="med" len="med"/>
              <a:tailEnd type="none" w="med" len="med"/>
            </a:ln>
          </p:spPr>
        </p:sp>
        <p:sp>
          <p:nvSpPr>
            <p:cNvPr id="72835" name="Line 12"/>
            <p:cNvSpPr/>
            <p:nvPr/>
          </p:nvSpPr>
          <p:spPr>
            <a:xfrm>
              <a:off x="522" y="1298"/>
              <a:ext cx="499" cy="0"/>
            </a:xfrm>
            <a:prstGeom prst="line">
              <a:avLst/>
            </a:prstGeom>
            <a:ln w="9525" cap="flat" cmpd="sng">
              <a:solidFill>
                <a:schemeClr val="tx1"/>
              </a:solidFill>
              <a:prstDash val="solid"/>
              <a:headEnd type="none" w="med" len="med"/>
              <a:tailEnd type="none" w="med" len="med"/>
            </a:ln>
          </p:spPr>
        </p:sp>
        <p:sp>
          <p:nvSpPr>
            <p:cNvPr id="72836" name="Line 13"/>
            <p:cNvSpPr/>
            <p:nvPr/>
          </p:nvSpPr>
          <p:spPr>
            <a:xfrm>
              <a:off x="386" y="890"/>
              <a:ext cx="0" cy="272"/>
            </a:xfrm>
            <a:prstGeom prst="line">
              <a:avLst/>
            </a:prstGeom>
            <a:ln w="9525" cap="flat" cmpd="sng">
              <a:solidFill>
                <a:schemeClr val="tx1"/>
              </a:solidFill>
              <a:prstDash val="solid"/>
              <a:headEnd type="none" w="med" len="med"/>
              <a:tailEnd type="none" w="med" len="med"/>
            </a:ln>
          </p:spPr>
        </p:sp>
        <p:sp>
          <p:nvSpPr>
            <p:cNvPr id="72837" name="Line 14"/>
            <p:cNvSpPr/>
            <p:nvPr/>
          </p:nvSpPr>
          <p:spPr>
            <a:xfrm>
              <a:off x="1156" y="890"/>
              <a:ext cx="0" cy="272"/>
            </a:xfrm>
            <a:prstGeom prst="line">
              <a:avLst/>
            </a:prstGeom>
            <a:ln w="9525" cap="flat" cmpd="sng">
              <a:solidFill>
                <a:schemeClr val="tx1"/>
              </a:solidFill>
              <a:prstDash val="solid"/>
              <a:headEnd type="none" w="med" len="med"/>
              <a:tailEnd type="none" w="med" len="med"/>
            </a:ln>
          </p:spPr>
        </p:sp>
        <p:sp>
          <p:nvSpPr>
            <p:cNvPr id="72838" name="Line 15"/>
            <p:cNvSpPr/>
            <p:nvPr/>
          </p:nvSpPr>
          <p:spPr>
            <a:xfrm>
              <a:off x="504" y="852"/>
              <a:ext cx="545" cy="362"/>
            </a:xfrm>
            <a:prstGeom prst="line">
              <a:avLst/>
            </a:prstGeom>
            <a:ln w="9525" cap="flat" cmpd="sng">
              <a:solidFill>
                <a:schemeClr val="tx1"/>
              </a:solidFill>
              <a:prstDash val="solid"/>
              <a:headEnd type="none" w="med" len="med"/>
              <a:tailEnd type="none" w="med" len="med"/>
            </a:ln>
          </p:spPr>
        </p:sp>
        <p:sp>
          <p:nvSpPr>
            <p:cNvPr id="72839" name="Line 17"/>
            <p:cNvSpPr/>
            <p:nvPr/>
          </p:nvSpPr>
          <p:spPr>
            <a:xfrm>
              <a:off x="839" y="391"/>
              <a:ext cx="272" cy="272"/>
            </a:xfrm>
            <a:prstGeom prst="line">
              <a:avLst/>
            </a:prstGeom>
            <a:ln w="9525" cap="flat" cmpd="sng">
              <a:solidFill>
                <a:schemeClr val="tx1"/>
              </a:solidFill>
              <a:prstDash val="solid"/>
              <a:headEnd type="none" w="med" len="med"/>
              <a:tailEnd type="none" w="med" len="med"/>
            </a:ln>
          </p:spPr>
        </p:sp>
        <p:sp>
          <p:nvSpPr>
            <p:cNvPr id="72840" name="Freeform 21"/>
            <p:cNvSpPr/>
            <p:nvPr/>
          </p:nvSpPr>
          <p:spPr>
            <a:xfrm>
              <a:off x="476" y="799"/>
              <a:ext cx="930" cy="749"/>
            </a:xfrm>
            <a:custGeom>
              <a:avLst/>
              <a:gdLst>
                <a:gd name="txL" fmla="*/ 0 w 930"/>
                <a:gd name="txT" fmla="*/ 0 h 749"/>
                <a:gd name="txR" fmla="*/ 930 w 930"/>
                <a:gd name="txB" fmla="*/ 749 h 749"/>
              </a:gdLst>
              <a:ahLst/>
              <a:cxnLst>
                <a:cxn ang="0">
                  <a:pos x="771" y="0"/>
                </a:cxn>
                <a:cxn ang="0">
                  <a:pos x="907" y="363"/>
                </a:cxn>
                <a:cxn ang="0">
                  <a:pos x="862" y="681"/>
                </a:cxn>
                <a:cxn ang="0">
                  <a:pos x="499" y="726"/>
                </a:cxn>
                <a:cxn ang="0">
                  <a:pos x="0" y="545"/>
                </a:cxn>
              </a:cxnLst>
              <a:rect l="txL" t="txT" r="txR" b="txB"/>
              <a:pathLst>
                <a:path w="930" h="749">
                  <a:moveTo>
                    <a:pt x="771" y="0"/>
                  </a:moveTo>
                  <a:cubicBezTo>
                    <a:pt x="831" y="125"/>
                    <a:pt x="892" y="250"/>
                    <a:pt x="907" y="363"/>
                  </a:cubicBezTo>
                  <a:cubicBezTo>
                    <a:pt x="922" y="476"/>
                    <a:pt x="930" y="621"/>
                    <a:pt x="862" y="681"/>
                  </a:cubicBezTo>
                  <a:cubicBezTo>
                    <a:pt x="794" y="741"/>
                    <a:pt x="643" y="749"/>
                    <a:pt x="499" y="726"/>
                  </a:cubicBezTo>
                  <a:cubicBezTo>
                    <a:pt x="355" y="703"/>
                    <a:pt x="177" y="624"/>
                    <a:pt x="0" y="545"/>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sp>
        <p:nvSpPr>
          <p:cNvPr id="72707" name="Rectangle 22"/>
          <p:cNvSpPr/>
          <p:nvPr/>
        </p:nvSpPr>
        <p:spPr>
          <a:xfrm>
            <a:off x="2339975" y="469900"/>
            <a:ext cx="6480175" cy="10144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Arial" panose="020B0604020202020204" pitchFamily="34" charset="0"/>
                <a:ea typeface="楷体_GB2312" pitchFamily="49" charset="-122"/>
              </a:rPr>
              <a:t>例如，一个</a:t>
            </a:r>
            <a:r>
              <a:rPr lang="en-US" altLang="zh-CN" sz="2000" dirty="0">
                <a:latin typeface="Arial" panose="020B0604020202020204" pitchFamily="34" charset="0"/>
                <a:ea typeface="楷体_GB2312" pitchFamily="49" charset="-122"/>
              </a:rPr>
              <a:t>3</a:t>
            </a:r>
            <a:r>
              <a:rPr lang="zh-CN" altLang="en-US" sz="2000" dirty="0">
                <a:latin typeface="Arial" panose="020B0604020202020204" pitchFamily="34" charset="0"/>
                <a:ea typeface="楷体_GB2312" pitchFamily="49" charset="-122"/>
              </a:rPr>
              <a:t>着色问题（左图所示），颜色集合为</a:t>
            </a:r>
            <a:r>
              <a:rPr lang="en-US" altLang="zh-CN" sz="2000" dirty="0">
                <a:latin typeface="Arial" panose="020B0604020202020204" pitchFamily="34" charset="0"/>
                <a:ea typeface="楷体_GB2312" pitchFamily="49" charset="-122"/>
              </a:rPr>
              <a:t>{1,2,3}</a:t>
            </a:r>
            <a:r>
              <a:rPr lang="zh-CN" altLang="en-US" sz="2000" dirty="0">
                <a:latin typeface="Arial" panose="020B0604020202020204" pitchFamily="34" charset="0"/>
                <a:ea typeface="楷体_GB2312" pitchFamily="49" charset="-122"/>
              </a:rPr>
              <a:t>。若这个图不是</a:t>
            </a:r>
            <a:r>
              <a:rPr lang="en-US" altLang="zh-CN" sz="2000" dirty="0">
                <a:latin typeface="Arial" panose="020B0604020202020204" pitchFamily="34" charset="0"/>
                <a:ea typeface="楷体_GB2312" pitchFamily="49" charset="-122"/>
              </a:rPr>
              <a:t>3</a:t>
            </a:r>
            <a:r>
              <a:rPr lang="zh-CN" altLang="en-US" sz="2000" dirty="0">
                <a:latin typeface="Arial" panose="020B0604020202020204" pitchFamily="34" charset="0"/>
                <a:ea typeface="楷体_GB2312" pitchFamily="49" charset="-122"/>
              </a:rPr>
              <a:t>着色的就给出否定回答，如果是，则要找出所有不同的着色法。</a:t>
            </a:r>
            <a:endParaRPr lang="zh-CN" altLang="en-US" sz="2000" dirty="0">
              <a:latin typeface="Arial" panose="020B0604020202020204" pitchFamily="34" charset="0"/>
              <a:ea typeface="楷体_GB2312" pitchFamily="49" charset="-122"/>
            </a:endParaRPr>
          </a:p>
        </p:txBody>
      </p:sp>
      <p:sp>
        <p:nvSpPr>
          <p:cNvPr id="72708" name="Oval 23"/>
          <p:cNvSpPr/>
          <p:nvPr/>
        </p:nvSpPr>
        <p:spPr>
          <a:xfrm>
            <a:off x="6118225" y="126841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0</a:t>
            </a:r>
            <a:endParaRPr lang="en-US" altLang="zh-CN" sz="2400" dirty="0">
              <a:latin typeface="Arial" panose="020B0604020202020204" pitchFamily="34" charset="0"/>
              <a:ea typeface="楷体_GB2312" pitchFamily="49" charset="-122"/>
            </a:endParaRPr>
          </a:p>
        </p:txBody>
      </p:sp>
      <p:sp>
        <p:nvSpPr>
          <p:cNvPr id="72709" name="Line 24"/>
          <p:cNvSpPr/>
          <p:nvPr/>
        </p:nvSpPr>
        <p:spPr>
          <a:xfrm flipH="1">
            <a:off x="5468938" y="1628775"/>
            <a:ext cx="720725" cy="358775"/>
          </a:xfrm>
          <a:prstGeom prst="line">
            <a:avLst/>
          </a:prstGeom>
          <a:ln w="9525" cap="flat" cmpd="sng">
            <a:solidFill>
              <a:schemeClr val="tx1"/>
            </a:solidFill>
            <a:prstDash val="solid"/>
            <a:headEnd type="none" w="med" len="med"/>
            <a:tailEnd type="none" w="med" len="med"/>
          </a:ln>
        </p:spPr>
      </p:sp>
      <p:sp>
        <p:nvSpPr>
          <p:cNvPr id="72710" name="Oval 25"/>
          <p:cNvSpPr/>
          <p:nvPr/>
        </p:nvSpPr>
        <p:spPr>
          <a:xfrm>
            <a:off x="5108575" y="191611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72711" name="Text Box 26"/>
          <p:cNvSpPr txBox="1"/>
          <p:nvPr/>
        </p:nvSpPr>
        <p:spPr>
          <a:xfrm>
            <a:off x="5397500" y="1344613"/>
            <a:ext cx="6365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a=1</a:t>
            </a:r>
            <a:endParaRPr lang="en-US" altLang="zh-CN" sz="2400" dirty="0">
              <a:latin typeface="Calibri" panose="020F0502020204030204" pitchFamily="34" charset="0"/>
            </a:endParaRPr>
          </a:p>
        </p:txBody>
      </p:sp>
      <p:sp>
        <p:nvSpPr>
          <p:cNvPr id="72712" name="Oval 27"/>
          <p:cNvSpPr/>
          <p:nvPr/>
        </p:nvSpPr>
        <p:spPr>
          <a:xfrm>
            <a:off x="4749800" y="2924175"/>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72713" name="Line 29"/>
          <p:cNvSpPr/>
          <p:nvPr/>
        </p:nvSpPr>
        <p:spPr>
          <a:xfrm flipH="1">
            <a:off x="5037138" y="2347913"/>
            <a:ext cx="215900" cy="576262"/>
          </a:xfrm>
          <a:prstGeom prst="line">
            <a:avLst/>
          </a:prstGeom>
          <a:ln w="9525" cap="flat" cmpd="sng">
            <a:solidFill>
              <a:schemeClr val="tx1"/>
            </a:solidFill>
            <a:prstDash val="solid"/>
            <a:headEnd type="none" w="med" len="med"/>
            <a:tailEnd type="none" w="med" len="med"/>
          </a:ln>
        </p:spPr>
      </p:sp>
      <p:sp>
        <p:nvSpPr>
          <p:cNvPr id="72714" name="Text Box 31"/>
          <p:cNvSpPr txBox="1"/>
          <p:nvPr/>
        </p:nvSpPr>
        <p:spPr>
          <a:xfrm>
            <a:off x="4173538" y="2281238"/>
            <a:ext cx="650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b=1</a:t>
            </a:r>
            <a:endParaRPr lang="en-US" altLang="zh-CN" sz="2400" dirty="0">
              <a:latin typeface="Calibri" panose="020F0502020204030204" pitchFamily="34" charset="0"/>
            </a:endParaRPr>
          </a:p>
        </p:txBody>
      </p:sp>
      <p:sp>
        <p:nvSpPr>
          <p:cNvPr id="72715" name="Oval 34"/>
          <p:cNvSpPr/>
          <p:nvPr/>
        </p:nvSpPr>
        <p:spPr>
          <a:xfrm>
            <a:off x="4389438" y="3932238"/>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72716" name="Line 36"/>
          <p:cNvSpPr/>
          <p:nvPr/>
        </p:nvSpPr>
        <p:spPr>
          <a:xfrm flipH="1">
            <a:off x="4676775" y="3355975"/>
            <a:ext cx="215900" cy="576263"/>
          </a:xfrm>
          <a:prstGeom prst="line">
            <a:avLst/>
          </a:prstGeom>
          <a:ln w="9525" cap="flat" cmpd="sng">
            <a:solidFill>
              <a:schemeClr val="tx1"/>
            </a:solidFill>
            <a:prstDash val="solid"/>
            <a:headEnd type="none" w="med" len="med"/>
            <a:tailEnd type="none" w="med" len="med"/>
          </a:ln>
        </p:spPr>
      </p:sp>
      <p:sp>
        <p:nvSpPr>
          <p:cNvPr id="72717" name="Text Box 38"/>
          <p:cNvSpPr txBox="1"/>
          <p:nvPr/>
        </p:nvSpPr>
        <p:spPr>
          <a:xfrm>
            <a:off x="3741738" y="3360738"/>
            <a:ext cx="6191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c=1</a:t>
            </a:r>
            <a:endParaRPr lang="en-US" altLang="zh-CN" sz="2400" dirty="0">
              <a:latin typeface="Calibri" panose="020F0502020204030204" pitchFamily="34" charset="0"/>
            </a:endParaRPr>
          </a:p>
        </p:txBody>
      </p:sp>
      <p:sp>
        <p:nvSpPr>
          <p:cNvPr id="72718" name="Oval 42"/>
          <p:cNvSpPr/>
          <p:nvPr/>
        </p:nvSpPr>
        <p:spPr>
          <a:xfrm>
            <a:off x="3852863" y="4991100"/>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72719" name="Line 44"/>
          <p:cNvSpPr/>
          <p:nvPr/>
        </p:nvSpPr>
        <p:spPr>
          <a:xfrm flipH="1">
            <a:off x="4173538" y="4292600"/>
            <a:ext cx="287337" cy="720725"/>
          </a:xfrm>
          <a:prstGeom prst="line">
            <a:avLst/>
          </a:prstGeom>
          <a:ln w="9525" cap="flat" cmpd="sng">
            <a:solidFill>
              <a:schemeClr val="tx1"/>
            </a:solidFill>
            <a:prstDash val="solid"/>
            <a:headEnd type="none" w="med" len="med"/>
            <a:tailEnd type="none" w="med" len="med"/>
          </a:ln>
        </p:spPr>
      </p:sp>
      <p:sp>
        <p:nvSpPr>
          <p:cNvPr id="72720" name="Text Box 46"/>
          <p:cNvSpPr txBox="1"/>
          <p:nvPr/>
        </p:nvSpPr>
        <p:spPr>
          <a:xfrm>
            <a:off x="3668713" y="4297363"/>
            <a:ext cx="650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d=1</a:t>
            </a:r>
            <a:endParaRPr lang="en-US" altLang="zh-CN" sz="2400" dirty="0">
              <a:latin typeface="Calibri" panose="020F0502020204030204" pitchFamily="34" charset="0"/>
            </a:endParaRPr>
          </a:p>
        </p:txBody>
      </p:sp>
      <p:sp>
        <p:nvSpPr>
          <p:cNvPr id="72721" name="Oval 49"/>
          <p:cNvSpPr/>
          <p:nvPr/>
        </p:nvSpPr>
        <p:spPr>
          <a:xfrm>
            <a:off x="4100513" y="6021388"/>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5</a:t>
            </a:r>
            <a:endParaRPr lang="en-US" altLang="zh-CN" sz="2400" dirty="0">
              <a:latin typeface="Arial" panose="020B0604020202020204" pitchFamily="34" charset="0"/>
              <a:ea typeface="楷体_GB2312" pitchFamily="49" charset="-122"/>
            </a:endParaRPr>
          </a:p>
        </p:txBody>
      </p:sp>
      <p:sp>
        <p:nvSpPr>
          <p:cNvPr id="72722" name="Line 51"/>
          <p:cNvSpPr/>
          <p:nvPr/>
        </p:nvSpPr>
        <p:spPr>
          <a:xfrm>
            <a:off x="4213225" y="5349875"/>
            <a:ext cx="103188" cy="671513"/>
          </a:xfrm>
          <a:prstGeom prst="line">
            <a:avLst/>
          </a:prstGeom>
          <a:ln w="9525" cap="flat" cmpd="sng">
            <a:solidFill>
              <a:schemeClr val="tx1"/>
            </a:solidFill>
            <a:prstDash val="solid"/>
            <a:headEnd type="none" w="med" len="med"/>
            <a:tailEnd type="none" w="med" len="med"/>
          </a:ln>
        </p:spPr>
      </p:sp>
      <p:sp>
        <p:nvSpPr>
          <p:cNvPr id="72723" name="Text Box 53"/>
          <p:cNvSpPr txBox="1"/>
          <p:nvPr/>
        </p:nvSpPr>
        <p:spPr>
          <a:xfrm>
            <a:off x="2916238" y="5426075"/>
            <a:ext cx="6429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e=1</a:t>
            </a:r>
            <a:endParaRPr lang="en-US" altLang="zh-CN" sz="2400" dirty="0">
              <a:latin typeface="Calibri" panose="020F0502020204030204" pitchFamily="34" charset="0"/>
            </a:endParaRPr>
          </a:p>
        </p:txBody>
      </p:sp>
      <p:sp>
        <p:nvSpPr>
          <p:cNvPr id="72724" name="Line 58"/>
          <p:cNvSpPr/>
          <p:nvPr/>
        </p:nvSpPr>
        <p:spPr>
          <a:xfrm flipH="1">
            <a:off x="3924300" y="5421313"/>
            <a:ext cx="73025" cy="649287"/>
          </a:xfrm>
          <a:prstGeom prst="line">
            <a:avLst/>
          </a:prstGeom>
          <a:ln w="9525" cap="flat" cmpd="sng">
            <a:solidFill>
              <a:schemeClr val="tx1"/>
            </a:solidFill>
            <a:prstDash val="dash"/>
            <a:headEnd type="none" w="med" len="med"/>
            <a:tailEnd type="none" w="med" len="med"/>
          </a:ln>
        </p:spPr>
      </p:sp>
      <p:sp>
        <p:nvSpPr>
          <p:cNvPr id="72725" name="Line 59"/>
          <p:cNvSpPr/>
          <p:nvPr/>
        </p:nvSpPr>
        <p:spPr>
          <a:xfrm flipH="1">
            <a:off x="3370263" y="5316538"/>
            <a:ext cx="504825" cy="720725"/>
          </a:xfrm>
          <a:prstGeom prst="line">
            <a:avLst/>
          </a:prstGeom>
          <a:ln w="9525" cap="flat" cmpd="sng">
            <a:solidFill>
              <a:schemeClr val="tx1"/>
            </a:solidFill>
            <a:prstDash val="dash"/>
            <a:headEnd type="none" w="med" len="med"/>
            <a:tailEnd type="none" w="med" len="med"/>
          </a:ln>
        </p:spPr>
      </p:sp>
      <p:sp>
        <p:nvSpPr>
          <p:cNvPr id="72726" name="Text Box 60"/>
          <p:cNvSpPr txBox="1"/>
          <p:nvPr/>
        </p:nvSpPr>
        <p:spPr>
          <a:xfrm>
            <a:off x="3616325" y="545147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27" name="Text Box 61"/>
          <p:cNvSpPr txBox="1"/>
          <p:nvPr/>
        </p:nvSpPr>
        <p:spPr>
          <a:xfrm>
            <a:off x="3957638" y="5521325"/>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72728" name="Line 62"/>
          <p:cNvSpPr/>
          <p:nvPr/>
        </p:nvSpPr>
        <p:spPr>
          <a:xfrm flipH="1">
            <a:off x="4316413" y="2276475"/>
            <a:ext cx="865187" cy="647700"/>
          </a:xfrm>
          <a:prstGeom prst="line">
            <a:avLst/>
          </a:prstGeom>
          <a:ln w="9525" cap="flat" cmpd="sng">
            <a:solidFill>
              <a:schemeClr val="tx1"/>
            </a:solidFill>
            <a:prstDash val="dash"/>
            <a:headEnd type="none" w="med" len="med"/>
            <a:tailEnd type="none" w="med" len="med"/>
          </a:ln>
        </p:spPr>
      </p:sp>
      <p:sp>
        <p:nvSpPr>
          <p:cNvPr id="72729" name="Text Box 63"/>
          <p:cNvSpPr txBox="1"/>
          <p:nvPr/>
        </p:nvSpPr>
        <p:spPr>
          <a:xfrm>
            <a:off x="4873625" y="2306638"/>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30" name="Line 64"/>
          <p:cNvSpPr/>
          <p:nvPr/>
        </p:nvSpPr>
        <p:spPr>
          <a:xfrm flipH="1">
            <a:off x="4100513" y="3284538"/>
            <a:ext cx="720725" cy="647700"/>
          </a:xfrm>
          <a:prstGeom prst="line">
            <a:avLst/>
          </a:prstGeom>
          <a:ln w="9525" cap="flat" cmpd="sng">
            <a:solidFill>
              <a:schemeClr val="tx1"/>
            </a:solidFill>
            <a:prstDash val="dash"/>
            <a:headEnd type="none" w="med" len="med"/>
            <a:tailEnd type="none" w="med" len="med"/>
          </a:ln>
        </p:spPr>
      </p:sp>
      <p:sp>
        <p:nvSpPr>
          <p:cNvPr id="72731" name="Text Box 65"/>
          <p:cNvSpPr txBox="1"/>
          <p:nvPr/>
        </p:nvSpPr>
        <p:spPr>
          <a:xfrm>
            <a:off x="4513263" y="3386138"/>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32" name="Oval 66"/>
          <p:cNvSpPr/>
          <p:nvPr/>
        </p:nvSpPr>
        <p:spPr>
          <a:xfrm>
            <a:off x="4678363" y="5011738"/>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6</a:t>
            </a:r>
            <a:endParaRPr lang="en-US" altLang="zh-CN" sz="2400" dirty="0">
              <a:latin typeface="Arial" panose="020B0604020202020204" pitchFamily="34" charset="0"/>
              <a:ea typeface="楷体_GB2312" pitchFamily="49" charset="-122"/>
            </a:endParaRPr>
          </a:p>
        </p:txBody>
      </p:sp>
      <p:sp>
        <p:nvSpPr>
          <p:cNvPr id="72733" name="Line 67"/>
          <p:cNvSpPr/>
          <p:nvPr/>
        </p:nvSpPr>
        <p:spPr>
          <a:xfrm>
            <a:off x="4532313" y="4364038"/>
            <a:ext cx="0" cy="649287"/>
          </a:xfrm>
          <a:prstGeom prst="line">
            <a:avLst/>
          </a:prstGeom>
          <a:ln w="9525" cap="flat" cmpd="sng">
            <a:solidFill>
              <a:schemeClr val="tx1"/>
            </a:solidFill>
            <a:prstDash val="dash"/>
            <a:headEnd type="none" w="med" len="med"/>
            <a:tailEnd type="none" w="med" len="med"/>
          </a:ln>
        </p:spPr>
      </p:sp>
      <p:sp>
        <p:nvSpPr>
          <p:cNvPr id="72734" name="Text Box 68"/>
          <p:cNvSpPr txBox="1"/>
          <p:nvPr/>
        </p:nvSpPr>
        <p:spPr>
          <a:xfrm>
            <a:off x="4244975" y="444182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35" name="Line 69"/>
          <p:cNvSpPr/>
          <p:nvPr/>
        </p:nvSpPr>
        <p:spPr>
          <a:xfrm>
            <a:off x="4676775" y="4364038"/>
            <a:ext cx="144463" cy="647700"/>
          </a:xfrm>
          <a:prstGeom prst="line">
            <a:avLst/>
          </a:prstGeom>
          <a:ln w="9525" cap="flat" cmpd="sng">
            <a:solidFill>
              <a:schemeClr val="tx1"/>
            </a:solidFill>
            <a:prstDash val="solid"/>
            <a:headEnd type="none" w="med" len="med"/>
            <a:tailEnd type="none" w="med" len="med"/>
          </a:ln>
        </p:spPr>
      </p:sp>
      <p:sp>
        <p:nvSpPr>
          <p:cNvPr id="72736" name="Text Box 70"/>
          <p:cNvSpPr txBox="1"/>
          <p:nvPr/>
        </p:nvSpPr>
        <p:spPr>
          <a:xfrm>
            <a:off x="4676775" y="444182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72737" name="Line 71"/>
          <p:cNvSpPr/>
          <p:nvPr/>
        </p:nvSpPr>
        <p:spPr>
          <a:xfrm flipH="1">
            <a:off x="4749800" y="5443538"/>
            <a:ext cx="71438" cy="576262"/>
          </a:xfrm>
          <a:prstGeom prst="line">
            <a:avLst/>
          </a:prstGeom>
          <a:ln w="9525" cap="flat" cmpd="sng">
            <a:solidFill>
              <a:schemeClr val="tx1"/>
            </a:solidFill>
            <a:prstDash val="solid"/>
            <a:headEnd type="none" w="med" len="med"/>
            <a:tailEnd type="none" w="med" len="med"/>
          </a:ln>
        </p:spPr>
      </p:sp>
      <p:sp>
        <p:nvSpPr>
          <p:cNvPr id="72738" name="Oval 72"/>
          <p:cNvSpPr/>
          <p:nvPr/>
        </p:nvSpPr>
        <p:spPr>
          <a:xfrm>
            <a:off x="4605338" y="6019800"/>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7</a:t>
            </a:r>
            <a:endParaRPr lang="en-US" altLang="zh-CN" sz="2400" dirty="0">
              <a:latin typeface="Arial" panose="020B0604020202020204" pitchFamily="34" charset="0"/>
              <a:ea typeface="楷体_GB2312" pitchFamily="49" charset="-122"/>
            </a:endParaRPr>
          </a:p>
        </p:txBody>
      </p:sp>
      <p:sp>
        <p:nvSpPr>
          <p:cNvPr id="72739" name="Text Box 73"/>
          <p:cNvSpPr txBox="1"/>
          <p:nvPr/>
        </p:nvSpPr>
        <p:spPr>
          <a:xfrm>
            <a:off x="4533900" y="5449888"/>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a:t>
            </a:r>
            <a:endParaRPr lang="en-US" altLang="zh-CN" sz="2400" dirty="0">
              <a:latin typeface="Calibri" panose="020F0502020204030204" pitchFamily="34" charset="0"/>
            </a:endParaRPr>
          </a:p>
        </p:txBody>
      </p:sp>
      <p:sp>
        <p:nvSpPr>
          <p:cNvPr id="72740" name="Line 74"/>
          <p:cNvSpPr/>
          <p:nvPr/>
        </p:nvSpPr>
        <p:spPr>
          <a:xfrm>
            <a:off x="4965700" y="5443538"/>
            <a:ext cx="71438" cy="577850"/>
          </a:xfrm>
          <a:prstGeom prst="line">
            <a:avLst/>
          </a:prstGeom>
          <a:ln w="9525" cap="flat" cmpd="sng">
            <a:solidFill>
              <a:schemeClr val="tx1"/>
            </a:solidFill>
            <a:prstDash val="dash"/>
            <a:headEnd type="none" w="med" len="med"/>
            <a:tailEnd type="none" w="med" len="med"/>
          </a:ln>
        </p:spPr>
      </p:sp>
      <p:sp>
        <p:nvSpPr>
          <p:cNvPr id="72741" name="Line 75"/>
          <p:cNvSpPr/>
          <p:nvPr/>
        </p:nvSpPr>
        <p:spPr>
          <a:xfrm>
            <a:off x="5037138" y="5372100"/>
            <a:ext cx="215900" cy="649288"/>
          </a:xfrm>
          <a:prstGeom prst="line">
            <a:avLst/>
          </a:prstGeom>
          <a:ln w="9525" cap="flat" cmpd="sng">
            <a:solidFill>
              <a:schemeClr val="tx1"/>
            </a:solidFill>
            <a:prstDash val="dash"/>
            <a:headEnd type="none" w="med" len="med"/>
            <a:tailEnd type="none" w="med" len="med"/>
          </a:ln>
        </p:spPr>
      </p:sp>
      <p:sp>
        <p:nvSpPr>
          <p:cNvPr id="72742" name="Line 76"/>
          <p:cNvSpPr/>
          <p:nvPr/>
        </p:nvSpPr>
        <p:spPr>
          <a:xfrm>
            <a:off x="5108575" y="3284538"/>
            <a:ext cx="504825" cy="720725"/>
          </a:xfrm>
          <a:prstGeom prst="line">
            <a:avLst/>
          </a:prstGeom>
          <a:ln w="9525" cap="flat" cmpd="sng">
            <a:solidFill>
              <a:schemeClr val="tx1"/>
            </a:solidFill>
            <a:prstDash val="solid"/>
            <a:headEnd type="none" w="med" len="med"/>
            <a:tailEnd type="none" w="med" len="med"/>
          </a:ln>
        </p:spPr>
      </p:sp>
      <p:sp>
        <p:nvSpPr>
          <p:cNvPr id="72743" name="Oval 77"/>
          <p:cNvSpPr/>
          <p:nvPr/>
        </p:nvSpPr>
        <p:spPr>
          <a:xfrm>
            <a:off x="5487988" y="400526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8</a:t>
            </a:r>
            <a:endParaRPr lang="en-US" altLang="zh-CN" sz="2400" dirty="0">
              <a:latin typeface="Arial" panose="020B0604020202020204" pitchFamily="34" charset="0"/>
              <a:ea typeface="楷体_GB2312" pitchFamily="49" charset="-122"/>
            </a:endParaRPr>
          </a:p>
        </p:txBody>
      </p:sp>
      <p:sp>
        <p:nvSpPr>
          <p:cNvPr id="72744" name="Line 78"/>
          <p:cNvSpPr/>
          <p:nvPr/>
        </p:nvSpPr>
        <p:spPr>
          <a:xfrm flipH="1">
            <a:off x="5468938" y="4365625"/>
            <a:ext cx="93662" cy="647700"/>
          </a:xfrm>
          <a:prstGeom prst="line">
            <a:avLst/>
          </a:prstGeom>
          <a:ln w="9525" cap="flat" cmpd="sng">
            <a:solidFill>
              <a:schemeClr val="tx1"/>
            </a:solidFill>
            <a:prstDash val="solid"/>
            <a:headEnd type="none" w="med" len="med"/>
            <a:tailEnd type="none" w="med" len="med"/>
          </a:ln>
        </p:spPr>
      </p:sp>
      <p:sp>
        <p:nvSpPr>
          <p:cNvPr id="72745" name="Oval 79"/>
          <p:cNvSpPr/>
          <p:nvPr/>
        </p:nvSpPr>
        <p:spPr>
          <a:xfrm>
            <a:off x="5326063" y="5013325"/>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9</a:t>
            </a:r>
            <a:endParaRPr lang="en-US" altLang="zh-CN" sz="2400" dirty="0">
              <a:latin typeface="Arial" panose="020B0604020202020204" pitchFamily="34" charset="0"/>
              <a:ea typeface="楷体_GB2312" pitchFamily="49" charset="-122"/>
            </a:endParaRPr>
          </a:p>
        </p:txBody>
      </p:sp>
      <p:sp>
        <p:nvSpPr>
          <p:cNvPr id="72746" name="Text Box 80"/>
          <p:cNvSpPr txBox="1"/>
          <p:nvPr/>
        </p:nvSpPr>
        <p:spPr>
          <a:xfrm>
            <a:off x="4892675" y="3360738"/>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72747" name="Text Box 81"/>
          <p:cNvSpPr txBox="1"/>
          <p:nvPr/>
        </p:nvSpPr>
        <p:spPr>
          <a:xfrm>
            <a:off x="5253038" y="4368800"/>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a:t>
            </a:r>
            <a:endParaRPr lang="en-US" altLang="zh-CN" sz="2400" dirty="0">
              <a:latin typeface="Calibri" panose="020F0502020204030204" pitchFamily="34" charset="0"/>
            </a:endParaRPr>
          </a:p>
        </p:txBody>
      </p:sp>
      <p:sp>
        <p:nvSpPr>
          <p:cNvPr id="72748" name="Line 82"/>
          <p:cNvSpPr/>
          <p:nvPr/>
        </p:nvSpPr>
        <p:spPr>
          <a:xfrm flipH="1">
            <a:off x="5397500" y="5372100"/>
            <a:ext cx="0" cy="649288"/>
          </a:xfrm>
          <a:prstGeom prst="line">
            <a:avLst/>
          </a:prstGeom>
          <a:ln w="9525" cap="flat" cmpd="sng">
            <a:solidFill>
              <a:schemeClr val="tx1"/>
            </a:solidFill>
            <a:prstDash val="dash"/>
            <a:headEnd type="none" w="med" len="med"/>
            <a:tailEnd type="none" w="med" len="med"/>
          </a:ln>
        </p:spPr>
      </p:sp>
      <p:sp>
        <p:nvSpPr>
          <p:cNvPr id="72749" name="Line 83"/>
          <p:cNvSpPr/>
          <p:nvPr/>
        </p:nvSpPr>
        <p:spPr>
          <a:xfrm>
            <a:off x="5540375" y="5445125"/>
            <a:ext cx="73025" cy="576263"/>
          </a:xfrm>
          <a:prstGeom prst="line">
            <a:avLst/>
          </a:prstGeom>
          <a:ln w="9525" cap="flat" cmpd="sng">
            <a:solidFill>
              <a:schemeClr val="tx1"/>
            </a:solidFill>
            <a:prstDash val="dash"/>
            <a:headEnd type="none" w="med" len="med"/>
            <a:tailEnd type="none" w="med" len="med"/>
          </a:ln>
        </p:spPr>
      </p:sp>
      <p:sp>
        <p:nvSpPr>
          <p:cNvPr id="72750" name="Line 84"/>
          <p:cNvSpPr/>
          <p:nvPr/>
        </p:nvSpPr>
        <p:spPr>
          <a:xfrm>
            <a:off x="5686425" y="5373688"/>
            <a:ext cx="142875" cy="574675"/>
          </a:xfrm>
          <a:prstGeom prst="line">
            <a:avLst/>
          </a:prstGeom>
          <a:ln w="9525" cap="flat" cmpd="sng">
            <a:solidFill>
              <a:schemeClr val="tx1"/>
            </a:solidFill>
            <a:prstDash val="dash"/>
            <a:headEnd type="none" w="med" len="med"/>
            <a:tailEnd type="none" w="med" len="med"/>
          </a:ln>
        </p:spPr>
      </p:sp>
      <p:sp>
        <p:nvSpPr>
          <p:cNvPr id="72751" name="Line 85"/>
          <p:cNvSpPr/>
          <p:nvPr/>
        </p:nvSpPr>
        <p:spPr>
          <a:xfrm>
            <a:off x="5703888" y="4437063"/>
            <a:ext cx="53975" cy="647700"/>
          </a:xfrm>
          <a:prstGeom prst="line">
            <a:avLst/>
          </a:prstGeom>
          <a:ln w="9525" cap="flat" cmpd="sng">
            <a:solidFill>
              <a:schemeClr val="tx1"/>
            </a:solidFill>
            <a:prstDash val="dash"/>
            <a:headEnd type="none" w="med" len="med"/>
            <a:tailEnd type="none" w="med" len="med"/>
          </a:ln>
        </p:spPr>
      </p:sp>
      <p:sp>
        <p:nvSpPr>
          <p:cNvPr id="72752" name="Line 86"/>
          <p:cNvSpPr/>
          <p:nvPr/>
        </p:nvSpPr>
        <p:spPr>
          <a:xfrm>
            <a:off x="5829300" y="4437063"/>
            <a:ext cx="144463" cy="576262"/>
          </a:xfrm>
          <a:prstGeom prst="line">
            <a:avLst/>
          </a:prstGeom>
          <a:ln w="9525" cap="flat" cmpd="sng">
            <a:solidFill>
              <a:schemeClr val="tx1"/>
            </a:solidFill>
            <a:prstDash val="dash"/>
            <a:headEnd type="none" w="med" len="med"/>
            <a:tailEnd type="none" w="med" len="med"/>
          </a:ln>
        </p:spPr>
      </p:sp>
      <p:sp>
        <p:nvSpPr>
          <p:cNvPr id="72753" name="Oval 87"/>
          <p:cNvSpPr/>
          <p:nvPr/>
        </p:nvSpPr>
        <p:spPr>
          <a:xfrm>
            <a:off x="6116638" y="2924175"/>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10</a:t>
            </a:r>
            <a:endParaRPr lang="en-US" altLang="zh-CN" sz="2400" dirty="0">
              <a:latin typeface="Arial" panose="020B0604020202020204" pitchFamily="34" charset="0"/>
              <a:ea typeface="楷体_GB2312" pitchFamily="49" charset="-122"/>
            </a:endParaRPr>
          </a:p>
        </p:txBody>
      </p:sp>
      <p:sp>
        <p:nvSpPr>
          <p:cNvPr id="72754" name="Line 88"/>
          <p:cNvSpPr/>
          <p:nvPr/>
        </p:nvSpPr>
        <p:spPr>
          <a:xfrm>
            <a:off x="5468938" y="2276475"/>
            <a:ext cx="720725" cy="720725"/>
          </a:xfrm>
          <a:prstGeom prst="line">
            <a:avLst/>
          </a:prstGeom>
          <a:ln w="9525" cap="flat" cmpd="sng">
            <a:solidFill>
              <a:schemeClr val="tx1"/>
            </a:solidFill>
            <a:prstDash val="solid"/>
            <a:headEnd type="none" w="med" len="med"/>
            <a:tailEnd type="none" w="med" len="med"/>
          </a:ln>
        </p:spPr>
      </p:sp>
      <p:sp>
        <p:nvSpPr>
          <p:cNvPr id="72755" name="Text Box 89"/>
          <p:cNvSpPr txBox="1"/>
          <p:nvPr/>
        </p:nvSpPr>
        <p:spPr>
          <a:xfrm>
            <a:off x="5324475" y="235267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72756" name="Line 90"/>
          <p:cNvSpPr/>
          <p:nvPr/>
        </p:nvSpPr>
        <p:spPr>
          <a:xfrm flipH="1">
            <a:off x="5973763" y="3284538"/>
            <a:ext cx="215900" cy="720725"/>
          </a:xfrm>
          <a:prstGeom prst="line">
            <a:avLst/>
          </a:prstGeom>
          <a:ln w="9525" cap="flat" cmpd="sng">
            <a:solidFill>
              <a:schemeClr val="tx1"/>
            </a:solidFill>
            <a:prstDash val="dash"/>
            <a:headEnd type="none" w="med" len="med"/>
            <a:tailEnd type="none" w="med" len="med"/>
          </a:ln>
        </p:spPr>
      </p:sp>
      <p:sp>
        <p:nvSpPr>
          <p:cNvPr id="72757" name="Line 91"/>
          <p:cNvSpPr/>
          <p:nvPr/>
        </p:nvSpPr>
        <p:spPr>
          <a:xfrm>
            <a:off x="6332538" y="3355975"/>
            <a:ext cx="144462" cy="720725"/>
          </a:xfrm>
          <a:prstGeom prst="line">
            <a:avLst/>
          </a:prstGeom>
          <a:ln w="9525" cap="flat" cmpd="sng">
            <a:solidFill>
              <a:schemeClr val="tx1"/>
            </a:solidFill>
            <a:prstDash val="solid"/>
            <a:headEnd type="none" w="med" len="med"/>
            <a:tailEnd type="none" w="med" len="med"/>
          </a:ln>
        </p:spPr>
      </p:sp>
      <p:sp>
        <p:nvSpPr>
          <p:cNvPr id="72758" name="Line 92"/>
          <p:cNvSpPr/>
          <p:nvPr/>
        </p:nvSpPr>
        <p:spPr>
          <a:xfrm>
            <a:off x="6477000" y="3284538"/>
            <a:ext cx="647700" cy="792162"/>
          </a:xfrm>
          <a:prstGeom prst="line">
            <a:avLst/>
          </a:prstGeom>
          <a:ln w="9525" cap="flat" cmpd="sng">
            <a:solidFill>
              <a:schemeClr val="tx1"/>
            </a:solidFill>
            <a:prstDash val="solid"/>
            <a:headEnd type="none" w="med" len="med"/>
            <a:tailEnd type="none" w="med" len="med"/>
          </a:ln>
        </p:spPr>
      </p:sp>
      <p:sp>
        <p:nvSpPr>
          <p:cNvPr id="72759" name="Oval 93"/>
          <p:cNvSpPr/>
          <p:nvPr/>
        </p:nvSpPr>
        <p:spPr>
          <a:xfrm>
            <a:off x="6261100" y="400526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11</a:t>
            </a:r>
            <a:endParaRPr lang="en-US" altLang="zh-CN" sz="2400" dirty="0">
              <a:latin typeface="Arial" panose="020B0604020202020204" pitchFamily="34" charset="0"/>
              <a:ea typeface="楷体_GB2312" pitchFamily="49" charset="-122"/>
            </a:endParaRPr>
          </a:p>
        </p:txBody>
      </p:sp>
      <p:sp>
        <p:nvSpPr>
          <p:cNvPr id="72760" name="Oval 94"/>
          <p:cNvSpPr/>
          <p:nvPr/>
        </p:nvSpPr>
        <p:spPr>
          <a:xfrm>
            <a:off x="6981825" y="400526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13</a:t>
            </a:r>
            <a:endParaRPr lang="en-US" altLang="zh-CN" sz="2400" dirty="0">
              <a:latin typeface="Arial" panose="020B0604020202020204" pitchFamily="34" charset="0"/>
              <a:ea typeface="楷体_GB2312" pitchFamily="49" charset="-122"/>
            </a:endParaRPr>
          </a:p>
        </p:txBody>
      </p:sp>
      <p:sp>
        <p:nvSpPr>
          <p:cNvPr id="72761" name="Text Box 95"/>
          <p:cNvSpPr txBox="1"/>
          <p:nvPr/>
        </p:nvSpPr>
        <p:spPr>
          <a:xfrm>
            <a:off x="6045200" y="3433763"/>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62" name="Line 96"/>
          <p:cNvSpPr/>
          <p:nvPr/>
        </p:nvSpPr>
        <p:spPr>
          <a:xfrm flipH="1">
            <a:off x="6189663" y="4437063"/>
            <a:ext cx="215900" cy="647700"/>
          </a:xfrm>
          <a:prstGeom prst="line">
            <a:avLst/>
          </a:prstGeom>
          <a:ln w="9525" cap="flat" cmpd="sng">
            <a:solidFill>
              <a:schemeClr val="tx1"/>
            </a:solidFill>
            <a:prstDash val="solid"/>
            <a:headEnd type="none" w="med" len="med"/>
            <a:tailEnd type="none" w="med" len="med"/>
          </a:ln>
        </p:spPr>
      </p:sp>
      <p:sp>
        <p:nvSpPr>
          <p:cNvPr id="72763" name="Oval 97"/>
          <p:cNvSpPr/>
          <p:nvPr/>
        </p:nvSpPr>
        <p:spPr>
          <a:xfrm>
            <a:off x="6045200" y="5013325"/>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12</a:t>
            </a:r>
            <a:endParaRPr lang="en-US" altLang="zh-CN" sz="2400" dirty="0">
              <a:latin typeface="Arial" panose="020B0604020202020204" pitchFamily="34" charset="0"/>
              <a:ea typeface="楷体_GB2312" pitchFamily="49" charset="-122"/>
            </a:endParaRPr>
          </a:p>
        </p:txBody>
      </p:sp>
      <p:sp>
        <p:nvSpPr>
          <p:cNvPr id="72764" name="Text Box 98"/>
          <p:cNvSpPr txBox="1"/>
          <p:nvPr/>
        </p:nvSpPr>
        <p:spPr>
          <a:xfrm>
            <a:off x="6045200" y="444182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a:t>
            </a:r>
            <a:endParaRPr lang="en-US" altLang="zh-CN" sz="2400" dirty="0">
              <a:latin typeface="Calibri" panose="020F0502020204030204" pitchFamily="34" charset="0"/>
            </a:endParaRPr>
          </a:p>
        </p:txBody>
      </p:sp>
      <p:sp>
        <p:nvSpPr>
          <p:cNvPr id="72765" name="Line 99"/>
          <p:cNvSpPr/>
          <p:nvPr/>
        </p:nvSpPr>
        <p:spPr>
          <a:xfrm flipH="1">
            <a:off x="6045200" y="5372100"/>
            <a:ext cx="73025" cy="576263"/>
          </a:xfrm>
          <a:prstGeom prst="line">
            <a:avLst/>
          </a:prstGeom>
          <a:ln w="9525" cap="flat" cmpd="sng">
            <a:solidFill>
              <a:schemeClr val="tx1"/>
            </a:solidFill>
            <a:prstDash val="dash"/>
            <a:headEnd type="none" w="med" len="med"/>
            <a:tailEnd type="none" w="med" len="med"/>
          </a:ln>
        </p:spPr>
      </p:sp>
      <p:sp>
        <p:nvSpPr>
          <p:cNvPr id="72766" name="Line 100"/>
          <p:cNvSpPr/>
          <p:nvPr/>
        </p:nvSpPr>
        <p:spPr>
          <a:xfrm>
            <a:off x="6261100" y="5445125"/>
            <a:ext cx="0" cy="576263"/>
          </a:xfrm>
          <a:prstGeom prst="line">
            <a:avLst/>
          </a:prstGeom>
          <a:ln w="9525" cap="flat" cmpd="sng">
            <a:solidFill>
              <a:schemeClr val="tx1"/>
            </a:solidFill>
            <a:prstDash val="dash"/>
            <a:headEnd type="none" w="med" len="med"/>
            <a:tailEnd type="none" w="med" len="med"/>
          </a:ln>
        </p:spPr>
      </p:sp>
      <p:sp>
        <p:nvSpPr>
          <p:cNvPr id="72767" name="Line 101"/>
          <p:cNvSpPr/>
          <p:nvPr/>
        </p:nvSpPr>
        <p:spPr>
          <a:xfrm>
            <a:off x="6405563" y="5372100"/>
            <a:ext cx="71437" cy="576263"/>
          </a:xfrm>
          <a:prstGeom prst="line">
            <a:avLst/>
          </a:prstGeom>
          <a:ln w="9525" cap="flat" cmpd="sng">
            <a:solidFill>
              <a:schemeClr val="tx1"/>
            </a:solidFill>
            <a:prstDash val="dash"/>
            <a:headEnd type="none" w="med" len="med"/>
            <a:tailEnd type="none" w="med" len="med"/>
          </a:ln>
        </p:spPr>
      </p:sp>
      <p:sp>
        <p:nvSpPr>
          <p:cNvPr id="72768" name="Line 102"/>
          <p:cNvSpPr/>
          <p:nvPr/>
        </p:nvSpPr>
        <p:spPr>
          <a:xfrm>
            <a:off x="6477000" y="4437063"/>
            <a:ext cx="0" cy="576262"/>
          </a:xfrm>
          <a:prstGeom prst="line">
            <a:avLst/>
          </a:prstGeom>
          <a:ln w="9525" cap="flat" cmpd="sng">
            <a:solidFill>
              <a:schemeClr val="tx1"/>
            </a:solidFill>
            <a:prstDash val="dash"/>
            <a:headEnd type="none" w="med" len="med"/>
            <a:tailEnd type="none" w="med" len="med"/>
          </a:ln>
        </p:spPr>
      </p:sp>
      <p:sp>
        <p:nvSpPr>
          <p:cNvPr id="72769" name="Line 103"/>
          <p:cNvSpPr/>
          <p:nvPr/>
        </p:nvSpPr>
        <p:spPr>
          <a:xfrm>
            <a:off x="6550025" y="4437063"/>
            <a:ext cx="142875" cy="503237"/>
          </a:xfrm>
          <a:prstGeom prst="line">
            <a:avLst/>
          </a:prstGeom>
          <a:ln w="9525" cap="flat" cmpd="sng">
            <a:solidFill>
              <a:schemeClr val="tx1"/>
            </a:solidFill>
            <a:prstDash val="dash"/>
            <a:headEnd type="none" w="med" len="med"/>
            <a:tailEnd type="none" w="med" len="med"/>
          </a:ln>
        </p:spPr>
      </p:sp>
      <p:sp>
        <p:nvSpPr>
          <p:cNvPr id="72770" name="Text Box 104"/>
          <p:cNvSpPr txBox="1"/>
          <p:nvPr/>
        </p:nvSpPr>
        <p:spPr>
          <a:xfrm>
            <a:off x="6405563" y="3360738"/>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72771" name="Line 105"/>
          <p:cNvSpPr/>
          <p:nvPr/>
        </p:nvSpPr>
        <p:spPr>
          <a:xfrm flipH="1">
            <a:off x="6981825" y="4437063"/>
            <a:ext cx="142875" cy="647700"/>
          </a:xfrm>
          <a:prstGeom prst="line">
            <a:avLst/>
          </a:prstGeom>
          <a:ln w="9525" cap="flat" cmpd="sng">
            <a:solidFill>
              <a:schemeClr val="tx1"/>
            </a:solidFill>
            <a:prstDash val="solid"/>
            <a:headEnd type="none" w="med" len="med"/>
            <a:tailEnd type="none" w="med" len="med"/>
          </a:ln>
        </p:spPr>
      </p:sp>
      <p:sp>
        <p:nvSpPr>
          <p:cNvPr id="72772" name="Oval 106"/>
          <p:cNvSpPr/>
          <p:nvPr/>
        </p:nvSpPr>
        <p:spPr>
          <a:xfrm>
            <a:off x="6765925" y="5013325"/>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14</a:t>
            </a:r>
            <a:endParaRPr lang="en-US" altLang="zh-CN" sz="2400" dirty="0">
              <a:latin typeface="Arial" panose="020B0604020202020204" pitchFamily="34" charset="0"/>
              <a:ea typeface="楷体_GB2312" pitchFamily="49" charset="-122"/>
            </a:endParaRPr>
          </a:p>
        </p:txBody>
      </p:sp>
      <p:sp>
        <p:nvSpPr>
          <p:cNvPr id="72773" name="Text Box 107"/>
          <p:cNvSpPr txBox="1"/>
          <p:nvPr/>
        </p:nvSpPr>
        <p:spPr>
          <a:xfrm>
            <a:off x="6765925" y="444182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a:t>
            </a:r>
            <a:endParaRPr lang="en-US" altLang="zh-CN" sz="2400" dirty="0">
              <a:latin typeface="Calibri" panose="020F0502020204030204" pitchFamily="34" charset="0"/>
            </a:endParaRPr>
          </a:p>
        </p:txBody>
      </p:sp>
      <p:sp>
        <p:nvSpPr>
          <p:cNvPr id="72774" name="Line 108"/>
          <p:cNvSpPr/>
          <p:nvPr/>
        </p:nvSpPr>
        <p:spPr>
          <a:xfrm flipH="1">
            <a:off x="6692900" y="5372100"/>
            <a:ext cx="142875" cy="503238"/>
          </a:xfrm>
          <a:prstGeom prst="line">
            <a:avLst/>
          </a:prstGeom>
          <a:ln w="9525" cap="flat" cmpd="sng">
            <a:solidFill>
              <a:schemeClr val="tx1"/>
            </a:solidFill>
            <a:prstDash val="dash"/>
            <a:headEnd type="none" w="med" len="med"/>
            <a:tailEnd type="none" w="med" len="med"/>
          </a:ln>
        </p:spPr>
      </p:sp>
      <p:sp>
        <p:nvSpPr>
          <p:cNvPr id="72775" name="Line 109"/>
          <p:cNvSpPr/>
          <p:nvPr/>
        </p:nvSpPr>
        <p:spPr>
          <a:xfrm>
            <a:off x="6981825" y="5445125"/>
            <a:ext cx="0" cy="503238"/>
          </a:xfrm>
          <a:prstGeom prst="line">
            <a:avLst/>
          </a:prstGeom>
          <a:ln w="9525" cap="flat" cmpd="sng">
            <a:solidFill>
              <a:schemeClr val="tx1"/>
            </a:solidFill>
            <a:prstDash val="solid"/>
            <a:headEnd type="none" w="med" len="med"/>
            <a:tailEnd type="none" w="med" len="med"/>
          </a:ln>
        </p:spPr>
      </p:sp>
      <p:sp>
        <p:nvSpPr>
          <p:cNvPr id="72776" name="Oval 110"/>
          <p:cNvSpPr/>
          <p:nvPr/>
        </p:nvSpPr>
        <p:spPr>
          <a:xfrm>
            <a:off x="6765925" y="5948363"/>
            <a:ext cx="431800" cy="4318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15</a:t>
            </a:r>
            <a:endParaRPr lang="en-US" altLang="zh-CN" sz="2400" dirty="0">
              <a:latin typeface="Arial" panose="020B0604020202020204" pitchFamily="34" charset="0"/>
              <a:ea typeface="楷体_GB2312" pitchFamily="49" charset="-122"/>
            </a:endParaRPr>
          </a:p>
        </p:txBody>
      </p:sp>
      <p:sp>
        <p:nvSpPr>
          <p:cNvPr id="72777" name="Text Box 111"/>
          <p:cNvSpPr txBox="1"/>
          <p:nvPr/>
        </p:nvSpPr>
        <p:spPr>
          <a:xfrm>
            <a:off x="6692900" y="5449888"/>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78" name="Line 112"/>
          <p:cNvSpPr/>
          <p:nvPr/>
        </p:nvSpPr>
        <p:spPr>
          <a:xfrm>
            <a:off x="7124700" y="5372100"/>
            <a:ext cx="215900" cy="504825"/>
          </a:xfrm>
          <a:prstGeom prst="line">
            <a:avLst/>
          </a:prstGeom>
          <a:ln w="9525" cap="flat" cmpd="sng">
            <a:solidFill>
              <a:schemeClr val="tx1"/>
            </a:solidFill>
            <a:prstDash val="dash"/>
            <a:headEnd type="none" w="med" len="med"/>
            <a:tailEnd type="none" w="med" len="med"/>
          </a:ln>
        </p:spPr>
      </p:sp>
      <p:sp>
        <p:nvSpPr>
          <p:cNvPr id="72779" name="Line 113"/>
          <p:cNvSpPr/>
          <p:nvPr/>
        </p:nvSpPr>
        <p:spPr>
          <a:xfrm>
            <a:off x="7269163" y="4437063"/>
            <a:ext cx="144462" cy="647700"/>
          </a:xfrm>
          <a:prstGeom prst="line">
            <a:avLst/>
          </a:prstGeom>
          <a:ln w="9525" cap="flat" cmpd="sng">
            <a:solidFill>
              <a:schemeClr val="tx1"/>
            </a:solidFill>
            <a:prstDash val="solid"/>
            <a:headEnd type="none" w="med" len="med"/>
            <a:tailEnd type="none" w="med" len="med"/>
          </a:ln>
        </p:spPr>
      </p:sp>
      <p:sp>
        <p:nvSpPr>
          <p:cNvPr id="72780" name="Text Box 114"/>
          <p:cNvSpPr txBox="1"/>
          <p:nvPr/>
        </p:nvSpPr>
        <p:spPr>
          <a:xfrm>
            <a:off x="7269163" y="4441825"/>
            <a:ext cx="338137"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81" name="Text Box 115"/>
          <p:cNvSpPr txBox="1"/>
          <p:nvPr/>
        </p:nvSpPr>
        <p:spPr>
          <a:xfrm>
            <a:off x="7177088" y="5157788"/>
            <a:ext cx="121126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Calibri" panose="020F0502020204030204" pitchFamily="34" charset="0"/>
              </a:rPr>
              <a:t>继续纵深</a:t>
            </a:r>
            <a:endParaRPr lang="zh-CN" altLang="en-US" sz="2000" dirty="0">
              <a:latin typeface="Calibri" panose="020F0502020204030204" pitchFamily="34" charset="0"/>
            </a:endParaRPr>
          </a:p>
        </p:txBody>
      </p:sp>
      <p:sp>
        <p:nvSpPr>
          <p:cNvPr id="72782" name="Text Box 116"/>
          <p:cNvSpPr txBox="1"/>
          <p:nvPr/>
        </p:nvSpPr>
        <p:spPr>
          <a:xfrm>
            <a:off x="6261100" y="2060575"/>
            <a:ext cx="121126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latin typeface="Calibri" panose="020F0502020204030204" pitchFamily="34" charset="0"/>
              </a:rPr>
              <a:t>继续纵深</a:t>
            </a:r>
            <a:endParaRPr lang="zh-CN" altLang="en-US" sz="2000" dirty="0">
              <a:latin typeface="Calibri" panose="020F0502020204030204" pitchFamily="34" charset="0"/>
            </a:endParaRPr>
          </a:p>
        </p:txBody>
      </p:sp>
      <p:sp>
        <p:nvSpPr>
          <p:cNvPr id="72783" name="Line 117"/>
          <p:cNvSpPr/>
          <p:nvPr/>
        </p:nvSpPr>
        <p:spPr>
          <a:xfrm>
            <a:off x="6550025" y="1555750"/>
            <a:ext cx="790575" cy="288925"/>
          </a:xfrm>
          <a:prstGeom prst="line">
            <a:avLst/>
          </a:prstGeom>
          <a:ln w="9525" cap="flat" cmpd="sng">
            <a:solidFill>
              <a:schemeClr val="tx1"/>
            </a:solidFill>
            <a:prstDash val="solid"/>
            <a:headEnd type="none" w="med" len="med"/>
            <a:tailEnd type="none" w="med" len="med"/>
          </a:ln>
        </p:spPr>
      </p:sp>
      <p:sp>
        <p:nvSpPr>
          <p:cNvPr id="72784" name="Line 118"/>
          <p:cNvSpPr/>
          <p:nvPr/>
        </p:nvSpPr>
        <p:spPr>
          <a:xfrm>
            <a:off x="6332538" y="1700213"/>
            <a:ext cx="73025" cy="360362"/>
          </a:xfrm>
          <a:prstGeom prst="line">
            <a:avLst/>
          </a:prstGeom>
          <a:ln w="9525" cap="flat" cmpd="sng">
            <a:solidFill>
              <a:schemeClr val="tx1"/>
            </a:solidFill>
            <a:prstDash val="solid"/>
            <a:headEnd type="none" w="med" len="med"/>
            <a:tailEnd type="none" w="med" len="med"/>
          </a:ln>
        </p:spPr>
      </p:sp>
      <p:sp>
        <p:nvSpPr>
          <p:cNvPr id="72785" name="Text Box 119"/>
          <p:cNvSpPr txBox="1"/>
          <p:nvPr/>
        </p:nvSpPr>
        <p:spPr>
          <a:xfrm>
            <a:off x="6026150" y="1730375"/>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72786" name="Text Box 120"/>
          <p:cNvSpPr txBox="1"/>
          <p:nvPr/>
        </p:nvSpPr>
        <p:spPr>
          <a:xfrm>
            <a:off x="6477000" y="1633538"/>
            <a:ext cx="3381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graphicFrame>
        <p:nvGraphicFramePr>
          <p:cNvPr id="75940" name="Group 164"/>
          <p:cNvGraphicFramePr>
            <a:graphicFrameLocks noGrp="1"/>
          </p:cNvGraphicFramePr>
          <p:nvPr/>
        </p:nvGraphicFramePr>
        <p:xfrm>
          <a:off x="466725" y="3879850"/>
          <a:ext cx="2017713" cy="2286000"/>
        </p:xfrm>
        <a:graphic>
          <a:graphicData uri="http://schemas.openxmlformats.org/drawingml/2006/table">
            <a:tbl>
              <a:tblPr/>
              <a:tblGrid>
                <a:gridCol w="404813"/>
                <a:gridCol w="403225"/>
                <a:gridCol w="401637"/>
                <a:gridCol w="403225"/>
                <a:gridCol w="404813"/>
              </a:tblGrid>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rPr>
                        <a:t>0</a:t>
                      </a:r>
                      <a:endParaRPr kumimoji="0" lang="en-US" altLang="zh-CN" sz="2400" b="0"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2825" name="Rectangle 134"/>
          <p:cNvSpPr/>
          <p:nvPr/>
        </p:nvSpPr>
        <p:spPr>
          <a:xfrm>
            <a:off x="395288" y="3111500"/>
            <a:ext cx="20320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Arial" panose="020B0604020202020204" pitchFamily="34" charset="0"/>
                <a:ea typeface="楷体_GB2312" pitchFamily="49" charset="-122"/>
              </a:rPr>
              <a:t>图的邻接矩阵</a:t>
            </a:r>
            <a:endParaRPr lang="zh-CN" altLang="en-US" sz="2400" dirty="0">
              <a:latin typeface="Arial" panose="020B0604020202020204" pitchFamily="34" charset="0"/>
              <a:ea typeface="楷体_GB2312" pitchFamily="49" charset="-122"/>
            </a:endParaRPr>
          </a:p>
        </p:txBody>
      </p:sp>
      <p:sp>
        <p:nvSpPr>
          <p:cNvPr id="72826" name="TextBox 1"/>
          <p:cNvSpPr txBox="1"/>
          <p:nvPr/>
        </p:nvSpPr>
        <p:spPr>
          <a:xfrm>
            <a:off x="468313" y="3500438"/>
            <a:ext cx="2030412"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a     b     c    d    e </a:t>
            </a:r>
            <a:endParaRPr lang="zh-CN" altLang="en-US" sz="1800" dirty="0">
              <a:latin typeface="Arial" panose="020B0604020202020204" pitchFamily="34" charset="0"/>
              <a:ea typeface="楷体_GB2312" pitchFamily="49" charset="-122"/>
            </a:endParaRPr>
          </a:p>
        </p:txBody>
      </p:sp>
      <p:sp>
        <p:nvSpPr>
          <p:cNvPr id="72827" name="TextBox 97"/>
          <p:cNvSpPr txBox="1"/>
          <p:nvPr/>
        </p:nvSpPr>
        <p:spPr>
          <a:xfrm>
            <a:off x="39688" y="4010025"/>
            <a:ext cx="461962" cy="2132013"/>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dirty="0">
                <a:latin typeface="Arial" panose="020B0604020202020204" pitchFamily="34" charset="0"/>
                <a:ea typeface="楷体_GB2312" pitchFamily="49" charset="-122"/>
              </a:rPr>
              <a:t>a     b     c       d    e </a:t>
            </a:r>
            <a:endParaRPr lang="zh-CN" altLang="en-US" sz="1800" dirty="0">
              <a:latin typeface="Arial" panose="020B0604020202020204" pitchFamily="34" charset="0"/>
              <a:ea typeface="楷体_GB2312" pitchFamily="49" charset="-122"/>
            </a:endParaRPr>
          </a:p>
        </p:txBody>
      </p:sp>
      <p:sp>
        <p:nvSpPr>
          <p:cNvPr id="4" name="灯片编号占位符 3"/>
          <p:cNvSpPr txBox="1">
            <a:spLocks noGrp="1"/>
          </p:cNvSpPr>
          <p:nvPr>
            <p:ph type="sldNum" sz="quarter" idx="12"/>
          </p:nvPr>
        </p:nvSpPr>
        <p:spPr bwMode="auto">
          <a:xfrm>
            <a:off x="3124200" y="6248400"/>
            <a:ext cx="28956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楷体_GB2312" pitchFamily="49" charset="-122"/>
                <a:cs typeface="+mn-cs"/>
              </a:defRPr>
            </a:lvl5pPr>
          </a:lstStyle>
          <a:p>
            <a:pPr lvl="0" algn="ctr" eaLnBrk="1" hangingPunct="1">
              <a:buNone/>
            </a:pPr>
            <a:fld id="{9A0DB2DC-4C9A-4742-B13C-FB6460FD3503}" type="slidenum">
              <a:rPr lang="zh-CN" altLang="en-US" sz="1400" dirty="0">
                <a:latin typeface="Times New Roman" panose="02020603050405020304" pitchFamily="18" charset="0"/>
                <a:ea typeface="宋体" panose="02010600030101010101" pitchFamily="2" charset="-122"/>
              </a:rPr>
            </a:fld>
            <a:endParaRPr lang="zh-CN" altLang="en-US" sz="1400" dirty="0">
              <a:latin typeface="Times New Roman" panose="02020603050405020304" pitchFamily="18" charset="0"/>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xfrm>
            <a:off x="684213" y="260350"/>
            <a:ext cx="7772400" cy="1143000"/>
          </a:xfrm>
        </p:spPr>
        <p:txBody>
          <a:bodyPr vert="horz" wrap="square" lIns="91440" tIns="45720" rIns="91440" bIns="45720" anchor="ctr" anchorCtr="0"/>
          <a:p>
            <a:pPr eaLnBrk="1" hangingPunct="1"/>
            <a:r>
              <a:rPr lang="zh-CN" altLang="en-US" sz="4000" dirty="0"/>
              <a:t>二叉树的深度优先遍历</a:t>
            </a:r>
            <a:endParaRPr lang="zh-CN" altLang="en-US" sz="4000" dirty="0"/>
          </a:p>
        </p:txBody>
      </p:sp>
      <p:sp>
        <p:nvSpPr>
          <p:cNvPr id="10243" name="Rectangle 3"/>
          <p:cNvSpPr>
            <a:spLocks noGrp="1"/>
          </p:cNvSpPr>
          <p:nvPr>
            <p:ph idx="1"/>
          </p:nvPr>
        </p:nvSpPr>
        <p:spPr>
          <a:xfrm>
            <a:off x="539750" y="1196975"/>
            <a:ext cx="7772400" cy="4114800"/>
          </a:xfrm>
        </p:spPr>
        <p:txBody>
          <a:bodyPr vert="horz" wrap="square" lIns="91440" tIns="45720" rIns="91440" bIns="45720" anchor="t" anchorCtr="0"/>
          <a:p>
            <a:pPr marL="0" indent="0" eaLnBrk="1" hangingPunct="1">
              <a:buNone/>
            </a:pPr>
            <a:r>
              <a:rPr lang="en-US" altLang="zh-CN" sz="1800" dirty="0"/>
              <a:t>void depthFirstSearch(Tree root){</a:t>
            </a:r>
            <a:endParaRPr lang="en-US" altLang="zh-CN" sz="1800" dirty="0"/>
          </a:p>
          <a:p>
            <a:pPr marL="0" indent="0" eaLnBrk="1" hangingPunct="1">
              <a:buNone/>
            </a:pPr>
            <a:r>
              <a:rPr lang="en-US" altLang="zh-CN" sz="1800" dirty="0"/>
              <a:t>    stack&lt;Node *&gt; nodeStack;  //</a:t>
            </a:r>
            <a:r>
              <a:rPr lang="zh-CN" altLang="en-US" sz="1800" dirty="0"/>
              <a:t>使用</a:t>
            </a:r>
            <a:r>
              <a:rPr lang="en-US" altLang="zh-CN" sz="1800" dirty="0"/>
              <a:t>C++</a:t>
            </a:r>
            <a:r>
              <a:rPr lang="zh-CN" altLang="en-US" sz="1800" dirty="0"/>
              <a:t>的</a:t>
            </a:r>
            <a:r>
              <a:rPr lang="en-US" altLang="zh-CN" sz="1800" dirty="0"/>
              <a:t>STL</a:t>
            </a:r>
            <a:r>
              <a:rPr lang="zh-CN" altLang="en-US" sz="1800" dirty="0"/>
              <a:t>标准模板库</a:t>
            </a:r>
            <a:endParaRPr lang="zh-CN" altLang="en-US" sz="1800" dirty="0"/>
          </a:p>
          <a:p>
            <a:pPr marL="0" indent="0" eaLnBrk="1" hangingPunct="1">
              <a:buNone/>
            </a:pPr>
            <a:r>
              <a:rPr lang="zh-CN" altLang="en-US" sz="1800" dirty="0"/>
              <a:t>    </a:t>
            </a:r>
            <a:r>
              <a:rPr lang="en-US" altLang="zh-CN" sz="1800" dirty="0"/>
              <a:t>nodeStack.push(root);</a:t>
            </a:r>
            <a:endParaRPr lang="en-US" altLang="zh-CN" sz="1800" dirty="0"/>
          </a:p>
          <a:p>
            <a:pPr marL="0" indent="0" eaLnBrk="1" hangingPunct="1">
              <a:buNone/>
            </a:pPr>
            <a:r>
              <a:rPr lang="en-US" altLang="zh-CN" sz="1800" dirty="0"/>
              <a:t>    Node *node;</a:t>
            </a:r>
            <a:endParaRPr lang="en-US" altLang="zh-CN" sz="1800" dirty="0"/>
          </a:p>
          <a:p>
            <a:pPr marL="0" indent="0" eaLnBrk="1" hangingPunct="1">
              <a:buNone/>
            </a:pPr>
            <a:r>
              <a:rPr lang="en-US" altLang="zh-CN" sz="1800" dirty="0"/>
              <a:t>    while(!nodeStack.empty()){</a:t>
            </a:r>
            <a:endParaRPr lang="en-US" altLang="zh-CN" sz="1800" dirty="0"/>
          </a:p>
          <a:p>
            <a:pPr marL="0" indent="0" eaLnBrk="1" hangingPunct="1">
              <a:buNone/>
            </a:pPr>
            <a:r>
              <a:rPr lang="en-US" altLang="zh-CN" sz="1800" dirty="0"/>
              <a:t>        node = nodeStack.top();</a:t>
            </a:r>
            <a:endParaRPr lang="en-US" altLang="zh-CN" sz="1800" dirty="0"/>
          </a:p>
          <a:p>
            <a:pPr marL="0" indent="0" eaLnBrk="1" hangingPunct="1">
              <a:buNone/>
            </a:pPr>
            <a:r>
              <a:rPr lang="en-US" altLang="zh-CN" sz="1800" dirty="0"/>
              <a:t>        printf(format, node-&gt;data);  //</a:t>
            </a:r>
            <a:r>
              <a:rPr lang="zh-CN" altLang="en-US" sz="1800" dirty="0"/>
              <a:t>遍历根结点</a:t>
            </a:r>
            <a:endParaRPr lang="zh-CN" altLang="en-US" sz="1800" dirty="0"/>
          </a:p>
          <a:p>
            <a:pPr marL="0" indent="0" eaLnBrk="1" hangingPunct="1">
              <a:buNone/>
            </a:pPr>
            <a:r>
              <a:rPr lang="zh-CN" altLang="en-US" sz="1800" dirty="0"/>
              <a:t>        </a:t>
            </a:r>
            <a:r>
              <a:rPr lang="en-US" altLang="zh-CN" sz="1800" dirty="0"/>
              <a:t>nodeStack.pop();</a:t>
            </a:r>
            <a:endParaRPr lang="en-US" altLang="zh-CN" sz="1800" dirty="0"/>
          </a:p>
          <a:p>
            <a:pPr marL="0" indent="0" eaLnBrk="1" hangingPunct="1">
              <a:buNone/>
            </a:pPr>
            <a:r>
              <a:rPr lang="en-US" altLang="zh-CN" sz="1800" dirty="0"/>
              <a:t>        if(node-&gt;rchild){</a:t>
            </a:r>
            <a:endParaRPr lang="en-US" altLang="zh-CN" sz="1800" dirty="0"/>
          </a:p>
          <a:p>
            <a:pPr marL="0" indent="0" eaLnBrk="1" hangingPunct="1">
              <a:buNone/>
            </a:pPr>
            <a:r>
              <a:rPr lang="en-US" altLang="zh-CN" sz="1800" dirty="0"/>
              <a:t>            nodeStack.push(node-&gt;rchild);  //</a:t>
            </a:r>
            <a:r>
              <a:rPr lang="zh-CN" altLang="en-US" sz="1800" dirty="0"/>
              <a:t>先将右子树压栈</a:t>
            </a:r>
            <a:endParaRPr lang="zh-CN" altLang="en-US" sz="1800" dirty="0"/>
          </a:p>
          <a:p>
            <a:pPr marL="0" indent="0" eaLnBrk="1" hangingPunct="1">
              <a:buNone/>
            </a:pPr>
            <a:r>
              <a:rPr lang="zh-CN" altLang="en-US" sz="1800" dirty="0"/>
              <a:t>        </a:t>
            </a:r>
            <a:r>
              <a:rPr lang="en-US" altLang="zh-CN" sz="1800" dirty="0"/>
              <a:t>}</a:t>
            </a:r>
            <a:endParaRPr lang="en-US" altLang="zh-CN" sz="1800" dirty="0"/>
          </a:p>
          <a:p>
            <a:pPr marL="0" indent="0" eaLnBrk="1" hangingPunct="1">
              <a:buNone/>
            </a:pPr>
            <a:r>
              <a:rPr lang="en-US" altLang="zh-CN" sz="1800" dirty="0"/>
              <a:t>        if(node-&gt;lchild){</a:t>
            </a:r>
            <a:endParaRPr lang="en-US" altLang="zh-CN" sz="1800" dirty="0"/>
          </a:p>
          <a:p>
            <a:pPr marL="0" indent="0" eaLnBrk="1" hangingPunct="1">
              <a:buNone/>
            </a:pPr>
            <a:r>
              <a:rPr lang="en-US" altLang="zh-CN" sz="1800" dirty="0"/>
              <a:t>            nodeStack.push(node-&gt;lchild);  //</a:t>
            </a:r>
            <a:r>
              <a:rPr lang="zh-CN" altLang="en-US" sz="1800" dirty="0"/>
              <a:t>再将左子树压栈</a:t>
            </a:r>
            <a:endParaRPr lang="zh-CN" altLang="en-US" sz="1800" dirty="0"/>
          </a:p>
          <a:p>
            <a:pPr marL="0" indent="0" eaLnBrk="1" hangingPunct="1">
              <a:buNone/>
            </a:pPr>
            <a:r>
              <a:rPr lang="zh-CN" altLang="en-US" sz="1800" dirty="0"/>
              <a:t>        </a:t>
            </a:r>
            <a:r>
              <a:rPr lang="en-US" altLang="zh-CN" sz="1800" dirty="0"/>
              <a:t>}</a:t>
            </a:r>
            <a:endParaRPr lang="en-US" altLang="zh-CN" sz="1800" dirty="0"/>
          </a:p>
          <a:p>
            <a:pPr marL="0" indent="0" eaLnBrk="1" hangingPunct="1">
              <a:buNone/>
            </a:pPr>
            <a:r>
              <a:rPr lang="en-US" altLang="zh-CN" sz="1800" dirty="0"/>
              <a:t>    }</a:t>
            </a:r>
            <a:endParaRPr lang="en-US" altLang="zh-CN" sz="1800" dirty="0"/>
          </a:p>
          <a:p>
            <a:pPr marL="0" indent="0" eaLnBrk="1" hangingPunct="1">
              <a:buNone/>
            </a:pPr>
            <a:r>
              <a:rPr lang="en-US" altLang="zh-CN" sz="1800" dirty="0"/>
              <a:t>}</a:t>
            </a:r>
            <a:endParaRPr lang="en-US" altLang="zh-CN" sz="1800" dirty="0">
              <a:solidFill>
                <a:srgbClr val="C00000"/>
              </a:solidFill>
            </a:endParaRPr>
          </a:p>
        </p:txBody>
      </p:sp>
      <p:pic>
        <p:nvPicPr>
          <p:cNvPr id="10244" name="Picture 2" descr="http://www.blogjava.net/images/blogjava_net/fancydeepin/binarytree1.png?_=3313947"/>
          <p:cNvPicPr>
            <a:picLocks noChangeAspect="1"/>
          </p:cNvPicPr>
          <p:nvPr/>
        </p:nvPicPr>
        <p:blipFill>
          <a:blip r:embed="rId1"/>
          <a:stretch>
            <a:fillRect/>
          </a:stretch>
        </p:blipFill>
        <p:spPr>
          <a:xfrm>
            <a:off x="5219700" y="1860550"/>
            <a:ext cx="3638550" cy="194310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p:cNvSpPr>
          <p:nvPr>
            <p:ph type="title"/>
          </p:nvPr>
        </p:nvSpPr>
        <p:spPr/>
        <p:txBody>
          <a:bodyPr vert="horz" wrap="square" lIns="91440" tIns="45720" rIns="91440" bIns="45720" anchor="ctr" anchorCtr="0"/>
          <a:p>
            <a:pPr eaLnBrk="1" hangingPunct="1"/>
            <a:r>
              <a:rPr lang="zh-CN" altLang="en-US" dirty="0"/>
              <a:t>旅行售货员问题</a:t>
            </a:r>
            <a:endParaRPr lang="zh-CN" altLang="en-US" dirty="0">
              <a:solidFill>
                <a:srgbClr val="C00000"/>
              </a:solidFill>
            </a:endParaRPr>
          </a:p>
        </p:txBody>
      </p:sp>
      <p:sp>
        <p:nvSpPr>
          <p:cNvPr id="73731" name="Rectangle 3"/>
          <p:cNvSpPr>
            <a:spLocks noGrp="1"/>
          </p:cNvSpPr>
          <p:nvPr>
            <p:ph idx="1"/>
          </p:nvPr>
        </p:nvSpPr>
        <p:spPr/>
        <p:txBody>
          <a:bodyPr vert="horz" wrap="square" lIns="91440" tIns="45720" rIns="91440" bIns="45720" anchor="t" anchorCtr="0"/>
          <a:p>
            <a:pPr eaLnBrk="1" hangingPunct="1"/>
            <a:r>
              <a:rPr lang="zh-CN" altLang="en-US" sz="2400" dirty="0"/>
              <a:t>某售货员要到若干城市去推销商品，已知各城市之间的路程（或旅费），他要选定一条从驻地出发，经过每个城市一遍，最后回到驻地的路线，使总的路程（或旅费）最小。</a:t>
            </a:r>
            <a:endParaRPr lang="zh-CN" altLang="en-US" sz="2400" dirty="0"/>
          </a:p>
          <a:p>
            <a:pPr eaLnBrk="1" hangingPunct="1"/>
            <a:r>
              <a:rPr lang="zh-CN" altLang="en-US" sz="2400" dirty="0"/>
              <a:t>设</a:t>
            </a:r>
            <a:r>
              <a:rPr lang="en-US" altLang="zh-CN" sz="2400" dirty="0"/>
              <a:t>G=(V,E)</a:t>
            </a:r>
            <a:r>
              <a:rPr lang="zh-CN" altLang="en-US" sz="2400" dirty="0"/>
              <a:t>是一个带权图，图中各边的费用为一正数。图中的一条周游路线是包括</a:t>
            </a:r>
            <a:r>
              <a:rPr lang="en-US" altLang="zh-CN" sz="2400" dirty="0"/>
              <a:t>V</a:t>
            </a:r>
            <a:r>
              <a:rPr lang="zh-CN" altLang="en-US" sz="2400" dirty="0"/>
              <a:t>中的每个顶点在内的一条回路。一条周游路线的费用是这条路线上所有边的费用之和。</a:t>
            </a:r>
            <a:r>
              <a:rPr lang="en-US" altLang="zh-CN" sz="2400" dirty="0"/>
              <a:t>TSP</a:t>
            </a:r>
            <a:r>
              <a:rPr lang="zh-CN" altLang="en-US" sz="2400" dirty="0"/>
              <a:t>问题就是要在图</a:t>
            </a:r>
            <a:r>
              <a:rPr lang="en-US" altLang="zh-CN" sz="2400" dirty="0"/>
              <a:t>G</a:t>
            </a:r>
            <a:r>
              <a:rPr lang="zh-CN" altLang="en-US" sz="2400" dirty="0"/>
              <a:t>中找出一条有最小费用的周游路线。</a:t>
            </a:r>
            <a:endParaRPr lang="zh-CN" altLang="en-US" sz="2400" dirty="0"/>
          </a:p>
        </p:txBody>
      </p:sp>
      <p:grpSp>
        <p:nvGrpSpPr>
          <p:cNvPr id="73732" name="Group 4"/>
          <p:cNvGrpSpPr/>
          <p:nvPr/>
        </p:nvGrpSpPr>
        <p:grpSpPr>
          <a:xfrm>
            <a:off x="6948488" y="4846638"/>
            <a:ext cx="1990725" cy="1822450"/>
            <a:chOff x="534" y="2752"/>
            <a:chExt cx="1246" cy="1078"/>
          </a:xfrm>
        </p:grpSpPr>
        <p:sp>
          <p:nvSpPr>
            <p:cNvPr id="73733" name="Oval 4"/>
            <p:cNvSpPr/>
            <p:nvPr/>
          </p:nvSpPr>
          <p:spPr>
            <a:xfrm>
              <a:off x="625" y="2871"/>
              <a:ext cx="226"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73734" name="Oval 5"/>
            <p:cNvSpPr/>
            <p:nvPr/>
          </p:nvSpPr>
          <p:spPr>
            <a:xfrm>
              <a:off x="1441" y="2871"/>
              <a:ext cx="226"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73735" name="Oval 6"/>
            <p:cNvSpPr/>
            <p:nvPr/>
          </p:nvSpPr>
          <p:spPr>
            <a:xfrm>
              <a:off x="625" y="3506"/>
              <a:ext cx="226"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73736" name="Oval 7"/>
            <p:cNvSpPr/>
            <p:nvPr/>
          </p:nvSpPr>
          <p:spPr>
            <a:xfrm>
              <a:off x="1441" y="3506"/>
              <a:ext cx="226" cy="227"/>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73737" name="Line 8"/>
            <p:cNvSpPr/>
            <p:nvPr/>
          </p:nvSpPr>
          <p:spPr>
            <a:xfrm>
              <a:off x="851" y="2962"/>
              <a:ext cx="590" cy="0"/>
            </a:xfrm>
            <a:prstGeom prst="line">
              <a:avLst/>
            </a:prstGeom>
            <a:ln w="9525" cap="flat" cmpd="sng">
              <a:solidFill>
                <a:schemeClr val="tx1"/>
              </a:solidFill>
              <a:prstDash val="solid"/>
              <a:headEnd type="none" w="med" len="med"/>
              <a:tailEnd type="none" w="med" len="med"/>
            </a:ln>
          </p:spPr>
        </p:sp>
        <p:sp>
          <p:nvSpPr>
            <p:cNvPr id="73738" name="Line 9"/>
            <p:cNvSpPr/>
            <p:nvPr/>
          </p:nvSpPr>
          <p:spPr>
            <a:xfrm>
              <a:off x="1546" y="3094"/>
              <a:ext cx="0" cy="409"/>
            </a:xfrm>
            <a:prstGeom prst="line">
              <a:avLst/>
            </a:prstGeom>
            <a:ln w="9525" cap="flat" cmpd="sng">
              <a:solidFill>
                <a:schemeClr val="tx1"/>
              </a:solidFill>
              <a:prstDash val="solid"/>
              <a:headEnd type="none" w="med" len="med"/>
              <a:tailEnd type="none" w="med" len="med"/>
            </a:ln>
          </p:spPr>
        </p:sp>
        <p:sp>
          <p:nvSpPr>
            <p:cNvPr id="73739" name="Line 10"/>
            <p:cNvSpPr/>
            <p:nvPr/>
          </p:nvSpPr>
          <p:spPr>
            <a:xfrm>
              <a:off x="851" y="3628"/>
              <a:ext cx="590" cy="0"/>
            </a:xfrm>
            <a:prstGeom prst="line">
              <a:avLst/>
            </a:prstGeom>
            <a:ln w="9525" cap="flat" cmpd="sng">
              <a:solidFill>
                <a:schemeClr val="tx1"/>
              </a:solidFill>
              <a:prstDash val="solid"/>
              <a:headEnd type="none" w="med" len="med"/>
              <a:tailEnd type="none" w="med" len="med"/>
            </a:ln>
          </p:spPr>
        </p:sp>
        <p:sp>
          <p:nvSpPr>
            <p:cNvPr id="73740" name="Line 11"/>
            <p:cNvSpPr/>
            <p:nvPr/>
          </p:nvSpPr>
          <p:spPr>
            <a:xfrm>
              <a:off x="715" y="3098"/>
              <a:ext cx="0" cy="408"/>
            </a:xfrm>
            <a:prstGeom prst="line">
              <a:avLst/>
            </a:prstGeom>
            <a:ln w="9525" cap="flat" cmpd="sng">
              <a:solidFill>
                <a:schemeClr val="tx1"/>
              </a:solidFill>
              <a:prstDash val="solid"/>
              <a:headEnd type="none" w="med" len="med"/>
              <a:tailEnd type="none" w="med" len="med"/>
            </a:ln>
          </p:spPr>
        </p:sp>
        <p:sp>
          <p:nvSpPr>
            <p:cNvPr id="73741" name="Text Box 12"/>
            <p:cNvSpPr txBox="1"/>
            <p:nvPr/>
          </p:nvSpPr>
          <p:spPr>
            <a:xfrm>
              <a:off x="1020" y="2752"/>
              <a:ext cx="260"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30</a:t>
              </a:r>
              <a:endParaRPr lang="en-US" altLang="zh-CN" sz="2400" dirty="0">
                <a:latin typeface="Calibri" panose="020F0502020204030204" pitchFamily="34" charset="0"/>
              </a:endParaRPr>
            </a:p>
          </p:txBody>
        </p:sp>
        <p:sp>
          <p:nvSpPr>
            <p:cNvPr id="73742" name="Text Box 13"/>
            <p:cNvSpPr txBox="1"/>
            <p:nvPr/>
          </p:nvSpPr>
          <p:spPr>
            <a:xfrm>
              <a:off x="534" y="3161"/>
              <a:ext cx="188"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6</a:t>
              </a:r>
              <a:endParaRPr lang="en-US" altLang="zh-CN" sz="2400" dirty="0">
                <a:latin typeface="Calibri" panose="020F0502020204030204" pitchFamily="34" charset="0"/>
              </a:endParaRPr>
            </a:p>
          </p:txBody>
        </p:sp>
        <p:sp>
          <p:nvSpPr>
            <p:cNvPr id="73743" name="Text Box 14"/>
            <p:cNvSpPr txBox="1"/>
            <p:nvPr/>
          </p:nvSpPr>
          <p:spPr>
            <a:xfrm>
              <a:off x="1012" y="3613"/>
              <a:ext cx="260"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20</a:t>
              </a:r>
              <a:endParaRPr lang="en-US" altLang="zh-CN" sz="2400" dirty="0">
                <a:latin typeface="Calibri" panose="020F0502020204030204" pitchFamily="34" charset="0"/>
              </a:endParaRPr>
            </a:p>
          </p:txBody>
        </p:sp>
        <p:sp>
          <p:nvSpPr>
            <p:cNvPr id="73744" name="Text Box 15"/>
            <p:cNvSpPr txBox="1"/>
            <p:nvPr/>
          </p:nvSpPr>
          <p:spPr>
            <a:xfrm>
              <a:off x="1519" y="3206"/>
              <a:ext cx="261"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10</a:t>
              </a:r>
              <a:endParaRPr lang="en-US" altLang="zh-CN" sz="2400" dirty="0">
                <a:latin typeface="Calibri" panose="020F0502020204030204" pitchFamily="34" charset="0"/>
              </a:endParaRPr>
            </a:p>
          </p:txBody>
        </p:sp>
        <p:sp>
          <p:nvSpPr>
            <p:cNvPr id="73745" name="Line 16"/>
            <p:cNvSpPr/>
            <p:nvPr/>
          </p:nvSpPr>
          <p:spPr>
            <a:xfrm flipH="1">
              <a:off x="806" y="3052"/>
              <a:ext cx="680" cy="499"/>
            </a:xfrm>
            <a:prstGeom prst="line">
              <a:avLst/>
            </a:prstGeom>
            <a:ln w="9525" cap="flat" cmpd="sng">
              <a:solidFill>
                <a:schemeClr val="tx1"/>
              </a:solidFill>
              <a:prstDash val="solid"/>
              <a:headEnd type="none" w="med" len="med"/>
              <a:tailEnd type="none" w="med" len="med"/>
            </a:ln>
          </p:spPr>
        </p:sp>
        <p:sp>
          <p:nvSpPr>
            <p:cNvPr id="73746" name="Line 17"/>
            <p:cNvSpPr/>
            <p:nvPr/>
          </p:nvSpPr>
          <p:spPr>
            <a:xfrm>
              <a:off x="806" y="3052"/>
              <a:ext cx="680" cy="499"/>
            </a:xfrm>
            <a:prstGeom prst="line">
              <a:avLst/>
            </a:prstGeom>
            <a:ln w="9525" cap="flat" cmpd="sng">
              <a:solidFill>
                <a:schemeClr val="tx1"/>
              </a:solidFill>
              <a:prstDash val="solid"/>
              <a:headEnd type="none" w="med" len="med"/>
              <a:tailEnd type="none" w="med" len="med"/>
            </a:ln>
          </p:spPr>
        </p:sp>
        <p:sp>
          <p:nvSpPr>
            <p:cNvPr id="73747" name="Text Box 18"/>
            <p:cNvSpPr txBox="1"/>
            <p:nvPr/>
          </p:nvSpPr>
          <p:spPr>
            <a:xfrm>
              <a:off x="1202" y="2979"/>
              <a:ext cx="187"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a:t>
              </a:r>
              <a:endParaRPr lang="en-US" altLang="zh-CN" sz="2400" dirty="0">
                <a:latin typeface="Calibri" panose="020F0502020204030204" pitchFamily="34" charset="0"/>
              </a:endParaRPr>
            </a:p>
          </p:txBody>
        </p:sp>
        <p:sp>
          <p:nvSpPr>
            <p:cNvPr id="73748" name="Text Box 19"/>
            <p:cNvSpPr txBox="1"/>
            <p:nvPr/>
          </p:nvSpPr>
          <p:spPr>
            <a:xfrm>
              <a:off x="1270" y="3254"/>
              <a:ext cx="188" cy="2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p:cNvSpPr>
          <p:nvPr>
            <p:ph type="title"/>
          </p:nvPr>
        </p:nvSpPr>
        <p:spPr/>
        <p:txBody>
          <a:bodyPr vert="horz" wrap="square" lIns="91440" tIns="45720" rIns="91440" bIns="45720" anchor="ctr" anchorCtr="0"/>
          <a:p>
            <a:pPr eaLnBrk="1" hangingPunct="1"/>
            <a:r>
              <a:rPr lang="zh-CN" altLang="en-US" dirty="0"/>
              <a:t>回溯法的性质分析</a:t>
            </a:r>
            <a:endParaRPr lang="zh-CN" altLang="en-US" dirty="0"/>
          </a:p>
        </p:txBody>
      </p:sp>
      <p:sp>
        <p:nvSpPr>
          <p:cNvPr id="74755" name="Rectangle 3"/>
          <p:cNvSpPr>
            <a:spLocks noGrp="1"/>
          </p:cNvSpPr>
          <p:nvPr>
            <p:ph idx="1"/>
          </p:nvPr>
        </p:nvSpPr>
        <p:spPr/>
        <p:txBody>
          <a:bodyPr vert="horz" wrap="square" lIns="91440" tIns="45720" rIns="91440" bIns="45720" anchor="t" anchorCtr="0"/>
          <a:p>
            <a:pPr algn="just" eaLnBrk="1" hangingPunct="1">
              <a:lnSpc>
                <a:spcPct val="80000"/>
              </a:lnSpc>
            </a:pPr>
            <a:r>
              <a:rPr lang="zh-CN" altLang="en-US" sz="2800" dirty="0"/>
              <a:t>排列树</a:t>
            </a:r>
            <a:endParaRPr lang="zh-CN" altLang="en-US" sz="2800" dirty="0"/>
          </a:p>
          <a:p>
            <a:pPr lvl="1" algn="just" eaLnBrk="1" hangingPunct="1">
              <a:lnSpc>
                <a:spcPct val="80000"/>
              </a:lnSpc>
            </a:pPr>
            <a:r>
              <a:rPr lang="en-US" altLang="zh-CN" sz="2400" dirty="0"/>
              <a:t>1</a:t>
            </a:r>
            <a:r>
              <a:rPr lang="zh-CN" altLang="en-US" sz="2400" dirty="0"/>
              <a:t>，</a:t>
            </a:r>
            <a:r>
              <a:rPr lang="en-US" altLang="zh-CN" sz="2400" dirty="0"/>
              <a:t>2</a:t>
            </a:r>
            <a:r>
              <a:rPr lang="zh-CN" altLang="en-US" sz="2400" dirty="0"/>
              <a:t>，</a:t>
            </a:r>
            <a:r>
              <a:rPr lang="en-US" altLang="zh-CN" sz="2400" dirty="0"/>
              <a:t>…</a:t>
            </a:r>
            <a:r>
              <a:rPr lang="zh-CN" altLang="en-US" sz="2400" dirty="0"/>
              <a:t>，</a:t>
            </a:r>
            <a:r>
              <a:rPr lang="en-US" altLang="zh-CN" sz="2400" dirty="0"/>
              <a:t>n</a:t>
            </a:r>
            <a:r>
              <a:rPr lang="zh-CN" altLang="en-US" sz="2400" dirty="0"/>
              <a:t>的排列</a:t>
            </a:r>
            <a:endParaRPr lang="zh-CN" altLang="en-US" sz="2400" dirty="0"/>
          </a:p>
          <a:p>
            <a:pPr lvl="1" algn="just" eaLnBrk="1" hangingPunct="1">
              <a:lnSpc>
                <a:spcPct val="80000"/>
              </a:lnSpc>
            </a:pPr>
            <a:r>
              <a:rPr lang="zh-CN" altLang="en-US" sz="2400" dirty="0"/>
              <a:t>由</a:t>
            </a:r>
            <a:r>
              <a:rPr lang="en-US" altLang="zh-CN" sz="2400" dirty="0"/>
              <a:t>x[1:n]</a:t>
            </a:r>
            <a:r>
              <a:rPr lang="zh-CN" altLang="en-US" sz="2400" dirty="0"/>
              <a:t>的所有排列构成</a:t>
            </a:r>
            <a:endParaRPr lang="zh-CN" altLang="en-US" sz="2400" dirty="0"/>
          </a:p>
          <a:p>
            <a:pPr algn="just" eaLnBrk="1" hangingPunct="1">
              <a:lnSpc>
                <a:spcPct val="80000"/>
              </a:lnSpc>
            </a:pPr>
            <a:r>
              <a:rPr lang="zh-CN" altLang="en-US" sz="2800" dirty="0"/>
              <a:t>当</a:t>
            </a:r>
            <a:r>
              <a:rPr lang="en-US" altLang="zh-CN" sz="2800" dirty="0"/>
              <a:t>i=n</a:t>
            </a:r>
            <a:r>
              <a:rPr lang="zh-CN" altLang="en-US" sz="2800" dirty="0"/>
              <a:t>时，即当前扩展结点是叶结点的父结点时</a:t>
            </a:r>
            <a:endParaRPr lang="zh-CN" altLang="en-US" sz="2800" dirty="0"/>
          </a:p>
          <a:p>
            <a:pPr lvl="1" algn="just" eaLnBrk="1" hangingPunct="1">
              <a:lnSpc>
                <a:spcPct val="80000"/>
              </a:lnSpc>
            </a:pPr>
            <a:r>
              <a:rPr lang="zh-CN" altLang="en-US" sz="2400" dirty="0"/>
              <a:t>检测是否存在一条从</a:t>
            </a:r>
            <a:r>
              <a:rPr lang="en-US" altLang="zh-CN" sz="2400" dirty="0"/>
              <a:t>x[n-1]</a:t>
            </a:r>
            <a:r>
              <a:rPr lang="zh-CN" altLang="en-US" sz="2400" dirty="0"/>
              <a:t>到</a:t>
            </a:r>
            <a:r>
              <a:rPr lang="en-US" altLang="zh-CN" sz="2400" dirty="0"/>
              <a:t>x[n]</a:t>
            </a:r>
            <a:r>
              <a:rPr lang="zh-CN" altLang="en-US" sz="2400" dirty="0"/>
              <a:t>的边和一条从</a:t>
            </a:r>
            <a:r>
              <a:rPr lang="en-US" altLang="zh-CN" sz="2400" dirty="0"/>
              <a:t>x[n]</a:t>
            </a:r>
            <a:r>
              <a:rPr lang="zh-CN" altLang="en-US" sz="2400" dirty="0"/>
              <a:t>到</a:t>
            </a:r>
            <a:r>
              <a:rPr lang="en-US" altLang="zh-CN" sz="2400" dirty="0"/>
              <a:t>x[1]</a:t>
            </a:r>
            <a:r>
              <a:rPr lang="zh-CN" altLang="en-US" sz="2400" dirty="0"/>
              <a:t>的边，如果都存在则判断该回路的费用是否优于当前最优回路的费用，如果是则更新当前最优值和最优解。</a:t>
            </a:r>
            <a:endParaRPr lang="zh-CN" altLang="en-US" sz="2400" dirty="0"/>
          </a:p>
          <a:p>
            <a:pPr algn="just" eaLnBrk="1" hangingPunct="1">
              <a:lnSpc>
                <a:spcPct val="80000"/>
              </a:lnSpc>
            </a:pPr>
            <a:r>
              <a:rPr lang="zh-CN" altLang="en-US" sz="2800" dirty="0"/>
              <a:t>当</a:t>
            </a:r>
            <a:r>
              <a:rPr lang="en-US" altLang="zh-CN" sz="2800" dirty="0"/>
              <a:t>i&lt;n</a:t>
            </a:r>
            <a:r>
              <a:rPr lang="zh-CN" altLang="en-US" sz="2800" dirty="0"/>
              <a:t>时，即当前扩展结点位于第</a:t>
            </a:r>
            <a:r>
              <a:rPr lang="en-US" altLang="zh-CN" sz="2800" dirty="0"/>
              <a:t>i-1</a:t>
            </a:r>
            <a:r>
              <a:rPr lang="zh-CN" altLang="en-US" sz="2800" dirty="0"/>
              <a:t>层时</a:t>
            </a:r>
            <a:endParaRPr lang="zh-CN" altLang="en-US" sz="2800" dirty="0"/>
          </a:p>
          <a:p>
            <a:pPr lvl="1" algn="just" eaLnBrk="1" hangingPunct="1">
              <a:lnSpc>
                <a:spcPct val="80000"/>
              </a:lnSpc>
            </a:pPr>
            <a:r>
              <a:rPr lang="zh-CN" altLang="en-US" sz="2400" dirty="0"/>
              <a:t>若存在从</a:t>
            </a:r>
            <a:r>
              <a:rPr lang="en-US" altLang="zh-CN" sz="2400" dirty="0"/>
              <a:t>x[i-1]</a:t>
            </a:r>
            <a:r>
              <a:rPr lang="zh-CN" altLang="en-US" sz="2400" dirty="0"/>
              <a:t>到</a:t>
            </a:r>
            <a:r>
              <a:rPr lang="en-US" altLang="zh-CN" sz="2400" dirty="0"/>
              <a:t>x[i]</a:t>
            </a:r>
            <a:r>
              <a:rPr lang="zh-CN" altLang="en-US" sz="2400" dirty="0"/>
              <a:t>的边，则</a:t>
            </a:r>
            <a:r>
              <a:rPr lang="en-US" altLang="zh-CN" sz="2400" dirty="0"/>
              <a:t>x[1:i]</a:t>
            </a:r>
            <a:r>
              <a:rPr lang="zh-CN" altLang="en-US" sz="2400" dirty="0"/>
              <a:t>构成一条路径，且当</a:t>
            </a:r>
            <a:r>
              <a:rPr lang="en-US" altLang="zh-CN" sz="2400" dirty="0"/>
              <a:t>x[1:i]</a:t>
            </a:r>
            <a:r>
              <a:rPr lang="zh-CN" altLang="en-US" sz="2400" dirty="0"/>
              <a:t>的费用小于当前最优值时进入第</a:t>
            </a:r>
            <a:r>
              <a:rPr lang="en-US" altLang="zh-CN" sz="2400" dirty="0"/>
              <a:t>i</a:t>
            </a:r>
            <a:r>
              <a:rPr lang="zh-CN" altLang="en-US" sz="2400" dirty="0"/>
              <a:t>层，否则剪去响应的子树。</a:t>
            </a:r>
            <a:endParaRPr lang="zh-CN" altLang="en-US" sz="2400" dirty="0"/>
          </a:p>
          <a:p>
            <a:pPr algn="just" eaLnBrk="1" hangingPunct="1">
              <a:lnSpc>
                <a:spcPct val="80000"/>
              </a:lnSpc>
            </a:pPr>
            <a:endParaRPr lang="zh-CN" altLang="en-US" sz="2800" dirty="0"/>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7" name="Oval 4"/>
          <p:cNvSpPr/>
          <p:nvPr/>
        </p:nvSpPr>
        <p:spPr>
          <a:xfrm>
            <a:off x="5802313" y="114300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0</a:t>
            </a:r>
            <a:endParaRPr lang="en-US" altLang="zh-CN" sz="2400" dirty="0">
              <a:latin typeface="Arial" panose="020B0604020202020204" pitchFamily="34" charset="0"/>
              <a:ea typeface="楷体_GB2312" pitchFamily="49" charset="-122"/>
            </a:endParaRPr>
          </a:p>
        </p:txBody>
      </p:sp>
      <p:sp>
        <p:nvSpPr>
          <p:cNvPr id="88068" name="Oval 5"/>
          <p:cNvSpPr/>
          <p:nvPr/>
        </p:nvSpPr>
        <p:spPr>
          <a:xfrm>
            <a:off x="5802313" y="212090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88069" name="Oval 6"/>
          <p:cNvSpPr/>
          <p:nvPr/>
        </p:nvSpPr>
        <p:spPr>
          <a:xfrm>
            <a:off x="4168775" y="2968625"/>
            <a:ext cx="588963" cy="54451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88070" name="Oval 7"/>
          <p:cNvSpPr/>
          <p:nvPr/>
        </p:nvSpPr>
        <p:spPr>
          <a:xfrm>
            <a:off x="5802313" y="2987675"/>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6</a:t>
            </a:r>
            <a:endParaRPr lang="en-US" altLang="zh-CN" sz="2400" dirty="0">
              <a:latin typeface="Arial" panose="020B0604020202020204" pitchFamily="34" charset="0"/>
              <a:ea typeface="楷体_GB2312" pitchFamily="49" charset="-122"/>
            </a:endParaRPr>
          </a:p>
        </p:txBody>
      </p:sp>
      <p:sp>
        <p:nvSpPr>
          <p:cNvPr id="88071" name="Oval 8"/>
          <p:cNvSpPr/>
          <p:nvPr/>
        </p:nvSpPr>
        <p:spPr>
          <a:xfrm>
            <a:off x="7478713" y="3063875"/>
            <a:ext cx="588962"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10</a:t>
            </a:r>
            <a:endParaRPr lang="en-US" altLang="zh-CN" sz="2400" dirty="0">
              <a:latin typeface="Arial" panose="020B0604020202020204" pitchFamily="34" charset="0"/>
              <a:ea typeface="楷体_GB2312" pitchFamily="49" charset="-122"/>
            </a:endParaRPr>
          </a:p>
        </p:txBody>
      </p:sp>
      <p:sp>
        <p:nvSpPr>
          <p:cNvPr id="88072" name="Oval 9"/>
          <p:cNvSpPr/>
          <p:nvPr/>
        </p:nvSpPr>
        <p:spPr>
          <a:xfrm>
            <a:off x="3327400" y="385445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88073" name="Oval 10"/>
          <p:cNvSpPr/>
          <p:nvPr/>
        </p:nvSpPr>
        <p:spPr>
          <a:xfrm>
            <a:off x="4505325" y="385445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5</a:t>
            </a:r>
            <a:endParaRPr lang="en-US" altLang="zh-CN" sz="2400" dirty="0">
              <a:latin typeface="Arial" panose="020B0604020202020204" pitchFamily="34" charset="0"/>
              <a:ea typeface="楷体_GB2312" pitchFamily="49" charset="-122"/>
            </a:endParaRPr>
          </a:p>
        </p:txBody>
      </p:sp>
      <p:sp>
        <p:nvSpPr>
          <p:cNvPr id="88074" name="Oval 11"/>
          <p:cNvSpPr/>
          <p:nvPr/>
        </p:nvSpPr>
        <p:spPr>
          <a:xfrm>
            <a:off x="3327400" y="494030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88076" name="Oval 13"/>
          <p:cNvSpPr/>
          <p:nvPr/>
        </p:nvSpPr>
        <p:spPr>
          <a:xfrm>
            <a:off x="5448300" y="3854450"/>
            <a:ext cx="588963"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7</a:t>
            </a:r>
            <a:endParaRPr lang="en-US" altLang="zh-CN" sz="2400" dirty="0">
              <a:latin typeface="Arial" panose="020B0604020202020204" pitchFamily="34" charset="0"/>
              <a:ea typeface="楷体_GB2312" pitchFamily="49" charset="-122"/>
            </a:endParaRPr>
          </a:p>
        </p:txBody>
      </p:sp>
      <p:sp>
        <p:nvSpPr>
          <p:cNvPr id="88077" name="Oval 14"/>
          <p:cNvSpPr/>
          <p:nvPr/>
        </p:nvSpPr>
        <p:spPr>
          <a:xfrm>
            <a:off x="5448300" y="4940300"/>
            <a:ext cx="588963"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8</a:t>
            </a:r>
            <a:endParaRPr lang="en-US" altLang="zh-CN" sz="2400" dirty="0">
              <a:latin typeface="Arial" panose="020B0604020202020204" pitchFamily="34" charset="0"/>
              <a:ea typeface="楷体_GB2312" pitchFamily="49" charset="-122"/>
            </a:endParaRPr>
          </a:p>
        </p:txBody>
      </p:sp>
      <p:sp>
        <p:nvSpPr>
          <p:cNvPr id="88078" name="Oval 15"/>
          <p:cNvSpPr/>
          <p:nvPr/>
        </p:nvSpPr>
        <p:spPr>
          <a:xfrm>
            <a:off x="6156325" y="385445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9</a:t>
            </a:r>
            <a:endParaRPr lang="en-US" altLang="zh-CN" sz="2400" dirty="0">
              <a:latin typeface="Arial" panose="020B0604020202020204" pitchFamily="34" charset="0"/>
              <a:ea typeface="楷体_GB2312" pitchFamily="49" charset="-122"/>
            </a:endParaRPr>
          </a:p>
        </p:txBody>
      </p:sp>
      <p:sp>
        <p:nvSpPr>
          <p:cNvPr id="88080" name="Oval 17"/>
          <p:cNvSpPr/>
          <p:nvPr/>
        </p:nvSpPr>
        <p:spPr>
          <a:xfrm>
            <a:off x="7126288" y="385445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11</a:t>
            </a:r>
            <a:endParaRPr lang="en-US" altLang="zh-CN" sz="2400" dirty="0">
              <a:latin typeface="Arial" panose="020B0604020202020204" pitchFamily="34" charset="0"/>
              <a:ea typeface="楷体_GB2312" pitchFamily="49" charset="-122"/>
            </a:endParaRPr>
          </a:p>
        </p:txBody>
      </p:sp>
      <p:sp>
        <p:nvSpPr>
          <p:cNvPr id="88082" name="Oval 19"/>
          <p:cNvSpPr/>
          <p:nvPr/>
        </p:nvSpPr>
        <p:spPr>
          <a:xfrm>
            <a:off x="7950200" y="3854450"/>
            <a:ext cx="587375" cy="54292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12</a:t>
            </a:r>
            <a:endParaRPr lang="en-US" altLang="zh-CN" sz="2400" dirty="0">
              <a:latin typeface="Arial" panose="020B0604020202020204" pitchFamily="34" charset="0"/>
              <a:ea typeface="楷体_GB2312" pitchFamily="49" charset="-122"/>
            </a:endParaRPr>
          </a:p>
        </p:txBody>
      </p:sp>
      <p:sp>
        <p:nvSpPr>
          <p:cNvPr id="88084" name="Line 21"/>
          <p:cNvSpPr/>
          <p:nvPr/>
        </p:nvSpPr>
        <p:spPr>
          <a:xfrm flipH="1">
            <a:off x="4622800" y="2446338"/>
            <a:ext cx="1179513" cy="541337"/>
          </a:xfrm>
          <a:prstGeom prst="line">
            <a:avLst/>
          </a:prstGeom>
          <a:ln w="9525" cap="flat" cmpd="sng">
            <a:solidFill>
              <a:schemeClr val="tx1"/>
            </a:solidFill>
            <a:prstDash val="solid"/>
            <a:headEnd type="none" w="med" len="med"/>
            <a:tailEnd type="none" w="med" len="med"/>
          </a:ln>
        </p:spPr>
      </p:sp>
      <p:sp>
        <p:nvSpPr>
          <p:cNvPr id="88085" name="Line 22"/>
          <p:cNvSpPr/>
          <p:nvPr/>
        </p:nvSpPr>
        <p:spPr>
          <a:xfrm>
            <a:off x="6094413" y="2660650"/>
            <a:ext cx="0" cy="327025"/>
          </a:xfrm>
          <a:prstGeom prst="line">
            <a:avLst/>
          </a:prstGeom>
          <a:ln w="9525" cap="flat" cmpd="sng">
            <a:solidFill>
              <a:schemeClr val="tx1"/>
            </a:solidFill>
            <a:prstDash val="solid"/>
            <a:headEnd type="none" w="med" len="med"/>
            <a:tailEnd type="none" w="med" len="med"/>
          </a:ln>
        </p:spPr>
      </p:sp>
      <p:sp>
        <p:nvSpPr>
          <p:cNvPr id="88086" name="Line 23"/>
          <p:cNvSpPr/>
          <p:nvPr/>
        </p:nvSpPr>
        <p:spPr>
          <a:xfrm>
            <a:off x="6392863" y="2446338"/>
            <a:ext cx="1257300" cy="639762"/>
          </a:xfrm>
          <a:prstGeom prst="line">
            <a:avLst/>
          </a:prstGeom>
          <a:ln w="9525" cap="flat" cmpd="sng">
            <a:solidFill>
              <a:schemeClr val="tx1"/>
            </a:solidFill>
            <a:prstDash val="solid"/>
            <a:headEnd type="none" w="med" len="med"/>
            <a:tailEnd type="none" w="med" len="med"/>
          </a:ln>
        </p:spPr>
      </p:sp>
      <p:sp>
        <p:nvSpPr>
          <p:cNvPr id="88087" name="Line 24"/>
          <p:cNvSpPr/>
          <p:nvPr/>
        </p:nvSpPr>
        <p:spPr>
          <a:xfrm flipH="1">
            <a:off x="3617913" y="3421063"/>
            <a:ext cx="649287" cy="457200"/>
          </a:xfrm>
          <a:prstGeom prst="line">
            <a:avLst/>
          </a:prstGeom>
          <a:ln w="9525" cap="flat" cmpd="sng">
            <a:solidFill>
              <a:schemeClr val="tx1"/>
            </a:solidFill>
            <a:prstDash val="solid"/>
            <a:headEnd type="none" w="med" len="med"/>
            <a:tailEnd type="none" w="med" len="med"/>
          </a:ln>
        </p:spPr>
      </p:sp>
      <p:sp>
        <p:nvSpPr>
          <p:cNvPr id="88088" name="Line 25"/>
          <p:cNvSpPr/>
          <p:nvPr/>
        </p:nvSpPr>
        <p:spPr>
          <a:xfrm>
            <a:off x="3560763" y="4397375"/>
            <a:ext cx="0" cy="542925"/>
          </a:xfrm>
          <a:prstGeom prst="line">
            <a:avLst/>
          </a:prstGeom>
          <a:ln w="9525" cap="flat" cmpd="sng">
            <a:solidFill>
              <a:schemeClr val="tx1"/>
            </a:solidFill>
            <a:prstDash val="solid"/>
            <a:headEnd type="none" w="med" len="med"/>
            <a:tailEnd type="none" w="med" len="med"/>
          </a:ln>
        </p:spPr>
      </p:sp>
      <p:sp>
        <p:nvSpPr>
          <p:cNvPr id="88089" name="Line 26"/>
          <p:cNvSpPr/>
          <p:nvPr/>
        </p:nvSpPr>
        <p:spPr>
          <a:xfrm>
            <a:off x="4651375" y="3421063"/>
            <a:ext cx="119063" cy="433387"/>
          </a:xfrm>
          <a:prstGeom prst="line">
            <a:avLst/>
          </a:prstGeom>
          <a:ln w="9525" cap="flat" cmpd="sng">
            <a:solidFill>
              <a:schemeClr val="tx1"/>
            </a:solidFill>
            <a:prstDash val="solid"/>
            <a:headEnd type="none" w="med" len="med"/>
            <a:tailEnd type="none" w="med" len="med"/>
          </a:ln>
        </p:spPr>
      </p:sp>
      <p:sp>
        <p:nvSpPr>
          <p:cNvPr id="88090" name="Line 27"/>
          <p:cNvSpPr/>
          <p:nvPr/>
        </p:nvSpPr>
        <p:spPr>
          <a:xfrm>
            <a:off x="4806950" y="4397375"/>
            <a:ext cx="0" cy="542925"/>
          </a:xfrm>
          <a:prstGeom prst="line">
            <a:avLst/>
          </a:prstGeom>
          <a:ln w="9525" cap="flat" cmpd="sng">
            <a:solidFill>
              <a:schemeClr val="tx1"/>
            </a:solidFill>
            <a:prstDash val="dash"/>
            <a:headEnd type="none" w="med" len="med"/>
            <a:tailEnd type="none" w="med" len="med"/>
          </a:ln>
        </p:spPr>
      </p:sp>
      <p:sp>
        <p:nvSpPr>
          <p:cNvPr id="88091" name="Line 28"/>
          <p:cNvSpPr/>
          <p:nvPr/>
        </p:nvSpPr>
        <p:spPr>
          <a:xfrm flipH="1">
            <a:off x="5802313" y="3519488"/>
            <a:ext cx="192087" cy="334962"/>
          </a:xfrm>
          <a:prstGeom prst="line">
            <a:avLst/>
          </a:prstGeom>
          <a:ln w="9525" cap="flat" cmpd="sng">
            <a:solidFill>
              <a:schemeClr val="tx1"/>
            </a:solidFill>
            <a:prstDash val="solid"/>
            <a:headEnd type="none" w="med" len="med"/>
            <a:tailEnd type="none" w="med" len="med"/>
          </a:ln>
        </p:spPr>
      </p:sp>
      <p:sp>
        <p:nvSpPr>
          <p:cNvPr id="88092" name="Line 29"/>
          <p:cNvSpPr/>
          <p:nvPr/>
        </p:nvSpPr>
        <p:spPr>
          <a:xfrm>
            <a:off x="5686425" y="4397375"/>
            <a:ext cx="0" cy="542925"/>
          </a:xfrm>
          <a:prstGeom prst="line">
            <a:avLst/>
          </a:prstGeom>
          <a:ln w="9525" cap="flat" cmpd="sng">
            <a:solidFill>
              <a:schemeClr val="tx1"/>
            </a:solidFill>
            <a:prstDash val="solid"/>
            <a:headEnd type="none" w="med" len="med"/>
            <a:tailEnd type="none" w="med" len="med"/>
          </a:ln>
        </p:spPr>
      </p:sp>
      <p:sp>
        <p:nvSpPr>
          <p:cNvPr id="88093" name="Line 30"/>
          <p:cNvSpPr/>
          <p:nvPr/>
        </p:nvSpPr>
        <p:spPr>
          <a:xfrm>
            <a:off x="6310313" y="3421063"/>
            <a:ext cx="115887" cy="433387"/>
          </a:xfrm>
          <a:prstGeom prst="line">
            <a:avLst/>
          </a:prstGeom>
          <a:ln w="9525" cap="flat" cmpd="sng">
            <a:solidFill>
              <a:schemeClr val="tx1"/>
            </a:solidFill>
            <a:prstDash val="solid"/>
            <a:headEnd type="none" w="med" len="med"/>
            <a:tailEnd type="none" w="med" len="med"/>
          </a:ln>
        </p:spPr>
      </p:sp>
      <p:sp>
        <p:nvSpPr>
          <p:cNvPr id="88094" name="Line 31"/>
          <p:cNvSpPr/>
          <p:nvPr/>
        </p:nvSpPr>
        <p:spPr>
          <a:xfrm>
            <a:off x="6510338" y="4397375"/>
            <a:ext cx="0" cy="542925"/>
          </a:xfrm>
          <a:prstGeom prst="line">
            <a:avLst/>
          </a:prstGeom>
          <a:ln w="9525" cap="flat" cmpd="sng">
            <a:solidFill>
              <a:schemeClr val="tx1"/>
            </a:solidFill>
            <a:prstDash val="dash"/>
            <a:headEnd type="none" w="med" len="med"/>
            <a:tailEnd type="none" w="med" len="med"/>
          </a:ln>
        </p:spPr>
      </p:sp>
      <p:sp>
        <p:nvSpPr>
          <p:cNvPr id="88095" name="Line 32"/>
          <p:cNvSpPr/>
          <p:nvPr/>
        </p:nvSpPr>
        <p:spPr>
          <a:xfrm flipH="1">
            <a:off x="7478713" y="3530600"/>
            <a:ext cx="117475" cy="323850"/>
          </a:xfrm>
          <a:prstGeom prst="line">
            <a:avLst/>
          </a:prstGeom>
          <a:ln w="9525" cap="flat" cmpd="sng">
            <a:solidFill>
              <a:schemeClr val="tx1"/>
            </a:solidFill>
            <a:prstDash val="solid"/>
            <a:headEnd type="none" w="med" len="med"/>
            <a:tailEnd type="none" w="med" len="med"/>
          </a:ln>
        </p:spPr>
      </p:sp>
      <p:sp>
        <p:nvSpPr>
          <p:cNvPr id="88096" name="Line 33"/>
          <p:cNvSpPr/>
          <p:nvPr/>
        </p:nvSpPr>
        <p:spPr>
          <a:xfrm>
            <a:off x="7478713" y="4397375"/>
            <a:ext cx="0" cy="542925"/>
          </a:xfrm>
          <a:prstGeom prst="line">
            <a:avLst/>
          </a:prstGeom>
          <a:ln w="9525" cap="flat" cmpd="sng">
            <a:solidFill>
              <a:schemeClr val="tx1"/>
            </a:solidFill>
            <a:prstDash val="dash"/>
            <a:headEnd type="none" w="med" len="med"/>
            <a:tailEnd type="none" w="med" len="med"/>
          </a:ln>
        </p:spPr>
      </p:sp>
      <p:sp>
        <p:nvSpPr>
          <p:cNvPr id="88097" name="Line 34"/>
          <p:cNvSpPr/>
          <p:nvPr/>
        </p:nvSpPr>
        <p:spPr>
          <a:xfrm>
            <a:off x="7950200" y="3530600"/>
            <a:ext cx="236538" cy="323850"/>
          </a:xfrm>
          <a:prstGeom prst="line">
            <a:avLst/>
          </a:prstGeom>
          <a:ln w="9525" cap="flat" cmpd="sng">
            <a:solidFill>
              <a:schemeClr val="tx1"/>
            </a:solidFill>
            <a:prstDash val="solid"/>
            <a:headEnd type="none" w="med" len="med"/>
            <a:tailEnd type="none" w="med" len="med"/>
          </a:ln>
        </p:spPr>
      </p:sp>
      <p:sp>
        <p:nvSpPr>
          <p:cNvPr id="88098" name="Line 35"/>
          <p:cNvSpPr/>
          <p:nvPr/>
        </p:nvSpPr>
        <p:spPr>
          <a:xfrm>
            <a:off x="8304213" y="4397375"/>
            <a:ext cx="0" cy="542925"/>
          </a:xfrm>
          <a:prstGeom prst="line">
            <a:avLst/>
          </a:prstGeom>
          <a:ln w="9525" cap="flat" cmpd="sng">
            <a:solidFill>
              <a:schemeClr val="tx1"/>
            </a:solidFill>
            <a:prstDash val="dash"/>
            <a:headEnd type="none" w="med" len="med"/>
            <a:tailEnd type="none" w="med" len="med"/>
          </a:ln>
        </p:spPr>
      </p:sp>
      <p:sp>
        <p:nvSpPr>
          <p:cNvPr id="88099" name="Line 36"/>
          <p:cNvSpPr/>
          <p:nvPr/>
        </p:nvSpPr>
        <p:spPr>
          <a:xfrm>
            <a:off x="6094413" y="1685925"/>
            <a:ext cx="0" cy="434975"/>
          </a:xfrm>
          <a:prstGeom prst="line">
            <a:avLst/>
          </a:prstGeom>
          <a:ln w="9525" cap="flat" cmpd="sng">
            <a:solidFill>
              <a:schemeClr val="tx1"/>
            </a:solidFill>
            <a:prstDash val="solid"/>
            <a:headEnd type="none" w="med" len="med"/>
            <a:tailEnd type="none" w="med" len="med"/>
          </a:ln>
        </p:spPr>
      </p:sp>
      <p:sp>
        <p:nvSpPr>
          <p:cNvPr id="88100" name="Text Box 37"/>
          <p:cNvSpPr txBox="1"/>
          <p:nvPr/>
        </p:nvSpPr>
        <p:spPr>
          <a:xfrm>
            <a:off x="5683250" y="1711325"/>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a:t>
            </a:r>
            <a:endParaRPr lang="en-US" altLang="zh-CN" sz="2400" dirty="0">
              <a:latin typeface="Calibri" panose="020F0502020204030204" pitchFamily="34" charset="0"/>
            </a:endParaRPr>
          </a:p>
        </p:txBody>
      </p:sp>
      <p:sp>
        <p:nvSpPr>
          <p:cNvPr id="88101" name="Text Box 38"/>
          <p:cNvSpPr txBox="1"/>
          <p:nvPr/>
        </p:nvSpPr>
        <p:spPr>
          <a:xfrm>
            <a:off x="4841875" y="2360613"/>
            <a:ext cx="300038"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88102" name="Text Box 39"/>
          <p:cNvSpPr txBox="1"/>
          <p:nvPr/>
        </p:nvSpPr>
        <p:spPr>
          <a:xfrm>
            <a:off x="3738563" y="329565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88103" name="Text Box 40"/>
          <p:cNvSpPr txBox="1"/>
          <p:nvPr/>
        </p:nvSpPr>
        <p:spPr>
          <a:xfrm>
            <a:off x="3235325" y="4400550"/>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88104" name="Text Box 41"/>
          <p:cNvSpPr txBox="1"/>
          <p:nvPr/>
        </p:nvSpPr>
        <p:spPr>
          <a:xfrm>
            <a:off x="5683250" y="2647950"/>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88105" name="Text Box 42"/>
          <p:cNvSpPr txBox="1"/>
          <p:nvPr/>
        </p:nvSpPr>
        <p:spPr>
          <a:xfrm>
            <a:off x="6907213" y="2360613"/>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88106" name="Text Box 43"/>
          <p:cNvSpPr txBox="1"/>
          <p:nvPr/>
        </p:nvSpPr>
        <p:spPr>
          <a:xfrm>
            <a:off x="4748213" y="3368675"/>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88107" name="Text Box 44"/>
          <p:cNvSpPr txBox="1"/>
          <p:nvPr/>
        </p:nvSpPr>
        <p:spPr>
          <a:xfrm>
            <a:off x="4794250" y="4400550"/>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88108" name="Text Box 45"/>
          <p:cNvSpPr txBox="1"/>
          <p:nvPr/>
        </p:nvSpPr>
        <p:spPr>
          <a:xfrm>
            <a:off x="5467350" y="3368675"/>
            <a:ext cx="300038"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88109" name="Text Box 46"/>
          <p:cNvSpPr txBox="1"/>
          <p:nvPr/>
        </p:nvSpPr>
        <p:spPr>
          <a:xfrm>
            <a:off x="6329363" y="3368675"/>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88110" name="Text Box 47"/>
          <p:cNvSpPr txBox="1"/>
          <p:nvPr/>
        </p:nvSpPr>
        <p:spPr>
          <a:xfrm>
            <a:off x="5395913" y="440055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sp>
        <p:nvSpPr>
          <p:cNvPr id="88111" name="Text Box 48"/>
          <p:cNvSpPr txBox="1"/>
          <p:nvPr/>
        </p:nvSpPr>
        <p:spPr>
          <a:xfrm>
            <a:off x="6475413" y="440055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88112" name="Text Box 49"/>
          <p:cNvSpPr txBox="1"/>
          <p:nvPr/>
        </p:nvSpPr>
        <p:spPr>
          <a:xfrm>
            <a:off x="7123113" y="3424238"/>
            <a:ext cx="300037"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88113" name="Text Box 50"/>
          <p:cNvSpPr txBox="1"/>
          <p:nvPr/>
        </p:nvSpPr>
        <p:spPr>
          <a:xfrm>
            <a:off x="8069263" y="3317875"/>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88114" name="Text Box 51"/>
          <p:cNvSpPr txBox="1"/>
          <p:nvPr/>
        </p:nvSpPr>
        <p:spPr>
          <a:xfrm>
            <a:off x="7123113" y="440055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a:t>
            </a:r>
            <a:endParaRPr lang="en-US" altLang="zh-CN" sz="2400" dirty="0">
              <a:latin typeface="Calibri" panose="020F0502020204030204" pitchFamily="34" charset="0"/>
            </a:endParaRPr>
          </a:p>
        </p:txBody>
      </p:sp>
      <p:sp>
        <p:nvSpPr>
          <p:cNvPr id="88115" name="Text Box 52"/>
          <p:cNvSpPr txBox="1"/>
          <p:nvPr/>
        </p:nvSpPr>
        <p:spPr>
          <a:xfrm>
            <a:off x="8304213" y="4400550"/>
            <a:ext cx="300037"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a:t>
            </a:r>
            <a:endParaRPr lang="en-US" altLang="zh-CN" sz="2400" dirty="0">
              <a:latin typeface="Calibri" panose="020F0502020204030204" pitchFamily="34" charset="0"/>
            </a:endParaRPr>
          </a:p>
        </p:txBody>
      </p:sp>
      <p:sp>
        <p:nvSpPr>
          <p:cNvPr id="88116" name="Text Box 53"/>
          <p:cNvSpPr txBox="1"/>
          <p:nvPr/>
        </p:nvSpPr>
        <p:spPr>
          <a:xfrm>
            <a:off x="3300413" y="5564188"/>
            <a:ext cx="4921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59</a:t>
            </a:r>
            <a:endParaRPr lang="en-US" altLang="zh-CN" sz="2400" dirty="0">
              <a:latin typeface="Calibri" panose="020F0502020204030204" pitchFamily="34" charset="0"/>
            </a:endParaRPr>
          </a:p>
        </p:txBody>
      </p:sp>
      <p:sp>
        <p:nvSpPr>
          <p:cNvPr id="88118" name="Text Box 55"/>
          <p:cNvSpPr txBox="1"/>
          <p:nvPr/>
        </p:nvSpPr>
        <p:spPr>
          <a:xfrm>
            <a:off x="5457825" y="5562600"/>
            <a:ext cx="4921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25</a:t>
            </a:r>
            <a:endParaRPr lang="en-US" altLang="zh-CN" sz="2400" dirty="0">
              <a:latin typeface="Calibri" panose="020F0502020204030204" pitchFamily="34" charset="0"/>
            </a:endParaRPr>
          </a:p>
        </p:txBody>
      </p:sp>
      <p:grpSp>
        <p:nvGrpSpPr>
          <p:cNvPr id="75825" name="Group 80"/>
          <p:cNvGrpSpPr/>
          <p:nvPr/>
        </p:nvGrpSpPr>
        <p:grpSpPr>
          <a:xfrm>
            <a:off x="373063" y="646113"/>
            <a:ext cx="2441575" cy="2062162"/>
            <a:chOff x="235" y="205"/>
            <a:chExt cx="1538" cy="1299"/>
          </a:xfrm>
        </p:grpSpPr>
        <p:sp>
          <p:nvSpPr>
            <p:cNvPr id="75826" name="Oval 64"/>
            <p:cNvSpPr/>
            <p:nvPr/>
          </p:nvSpPr>
          <p:spPr>
            <a:xfrm>
              <a:off x="335" y="319"/>
              <a:ext cx="294" cy="292"/>
            </a:xfrm>
            <a:prstGeom prst="ellipse">
              <a:avLst/>
            </a:prstGeom>
            <a:solidFill>
              <a:srgbClr val="FFFF00"/>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1</a:t>
              </a:r>
              <a:endParaRPr lang="en-US" altLang="zh-CN" sz="2400" dirty="0">
                <a:latin typeface="Arial" panose="020B0604020202020204" pitchFamily="34" charset="0"/>
                <a:ea typeface="楷体_GB2312" pitchFamily="49" charset="-122"/>
              </a:endParaRPr>
            </a:p>
          </p:txBody>
        </p:sp>
        <p:sp>
          <p:nvSpPr>
            <p:cNvPr id="75827" name="Oval 65"/>
            <p:cNvSpPr/>
            <p:nvPr/>
          </p:nvSpPr>
          <p:spPr>
            <a:xfrm>
              <a:off x="1395" y="319"/>
              <a:ext cx="294" cy="29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2</a:t>
              </a:r>
              <a:endParaRPr lang="en-US" altLang="zh-CN" sz="2400" dirty="0">
                <a:latin typeface="Arial" panose="020B0604020202020204" pitchFamily="34" charset="0"/>
                <a:ea typeface="楷体_GB2312" pitchFamily="49" charset="-122"/>
              </a:endParaRPr>
            </a:p>
          </p:txBody>
        </p:sp>
        <p:sp>
          <p:nvSpPr>
            <p:cNvPr id="75828" name="Oval 66"/>
            <p:cNvSpPr/>
            <p:nvPr/>
          </p:nvSpPr>
          <p:spPr>
            <a:xfrm>
              <a:off x="335" y="1135"/>
              <a:ext cx="294" cy="29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3</a:t>
              </a:r>
              <a:endParaRPr lang="en-US" altLang="zh-CN" sz="2400" dirty="0">
                <a:latin typeface="Arial" panose="020B0604020202020204" pitchFamily="34" charset="0"/>
                <a:ea typeface="楷体_GB2312" pitchFamily="49" charset="-122"/>
              </a:endParaRPr>
            </a:p>
          </p:txBody>
        </p:sp>
        <p:sp>
          <p:nvSpPr>
            <p:cNvPr id="75829" name="Oval 67"/>
            <p:cNvSpPr/>
            <p:nvPr/>
          </p:nvSpPr>
          <p:spPr>
            <a:xfrm>
              <a:off x="1395" y="1135"/>
              <a:ext cx="294" cy="292"/>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dirty="0">
                  <a:latin typeface="Arial" panose="020B0604020202020204" pitchFamily="34" charset="0"/>
                  <a:ea typeface="楷体_GB2312" pitchFamily="49" charset="-122"/>
                </a:rPr>
                <a:t>4</a:t>
              </a:r>
              <a:endParaRPr lang="en-US" altLang="zh-CN" sz="2400" dirty="0">
                <a:latin typeface="Arial" panose="020B0604020202020204" pitchFamily="34" charset="0"/>
                <a:ea typeface="楷体_GB2312" pitchFamily="49" charset="-122"/>
              </a:endParaRPr>
            </a:p>
          </p:txBody>
        </p:sp>
        <p:sp>
          <p:nvSpPr>
            <p:cNvPr id="75830" name="Line 68"/>
            <p:cNvSpPr/>
            <p:nvPr/>
          </p:nvSpPr>
          <p:spPr>
            <a:xfrm>
              <a:off x="629" y="436"/>
              <a:ext cx="766" cy="0"/>
            </a:xfrm>
            <a:prstGeom prst="line">
              <a:avLst/>
            </a:prstGeom>
            <a:ln w="9525" cap="flat" cmpd="sng">
              <a:solidFill>
                <a:schemeClr val="tx1"/>
              </a:solidFill>
              <a:prstDash val="solid"/>
              <a:headEnd type="none" w="med" len="med"/>
              <a:tailEnd type="none" w="med" len="med"/>
            </a:ln>
          </p:spPr>
        </p:sp>
        <p:sp>
          <p:nvSpPr>
            <p:cNvPr id="75831" name="Line 69"/>
            <p:cNvSpPr/>
            <p:nvPr/>
          </p:nvSpPr>
          <p:spPr>
            <a:xfrm>
              <a:off x="1531" y="606"/>
              <a:ext cx="0" cy="525"/>
            </a:xfrm>
            <a:prstGeom prst="line">
              <a:avLst/>
            </a:prstGeom>
            <a:ln w="9525" cap="flat" cmpd="sng">
              <a:solidFill>
                <a:schemeClr val="tx1"/>
              </a:solidFill>
              <a:prstDash val="solid"/>
              <a:headEnd type="none" w="med" len="med"/>
              <a:tailEnd type="none" w="med" len="med"/>
            </a:ln>
          </p:spPr>
        </p:sp>
        <p:sp>
          <p:nvSpPr>
            <p:cNvPr id="75832" name="Line 70"/>
            <p:cNvSpPr/>
            <p:nvPr/>
          </p:nvSpPr>
          <p:spPr>
            <a:xfrm>
              <a:off x="629" y="1292"/>
              <a:ext cx="766" cy="0"/>
            </a:xfrm>
            <a:prstGeom prst="line">
              <a:avLst/>
            </a:prstGeom>
            <a:ln w="9525" cap="flat" cmpd="sng">
              <a:solidFill>
                <a:schemeClr val="tx1"/>
              </a:solidFill>
              <a:prstDash val="solid"/>
              <a:headEnd type="none" w="med" len="med"/>
              <a:tailEnd type="none" w="med" len="med"/>
            </a:ln>
          </p:spPr>
        </p:sp>
        <p:sp>
          <p:nvSpPr>
            <p:cNvPr id="75833" name="Line 71"/>
            <p:cNvSpPr/>
            <p:nvPr/>
          </p:nvSpPr>
          <p:spPr>
            <a:xfrm>
              <a:off x="452" y="611"/>
              <a:ext cx="0" cy="524"/>
            </a:xfrm>
            <a:prstGeom prst="line">
              <a:avLst/>
            </a:prstGeom>
            <a:ln w="9525" cap="flat" cmpd="sng">
              <a:solidFill>
                <a:schemeClr val="tx1"/>
              </a:solidFill>
              <a:prstDash val="solid"/>
              <a:headEnd type="none" w="med" len="med"/>
              <a:tailEnd type="none" w="med" len="med"/>
            </a:ln>
          </p:spPr>
        </p:sp>
        <p:sp>
          <p:nvSpPr>
            <p:cNvPr id="75834" name="Text Box 72"/>
            <p:cNvSpPr txBox="1"/>
            <p:nvPr/>
          </p:nvSpPr>
          <p:spPr>
            <a:xfrm>
              <a:off x="848" y="205"/>
              <a:ext cx="27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30</a:t>
              </a:r>
              <a:endParaRPr lang="en-US" altLang="zh-CN" sz="2400" dirty="0">
                <a:latin typeface="Calibri" panose="020F0502020204030204" pitchFamily="34" charset="0"/>
              </a:endParaRPr>
            </a:p>
          </p:txBody>
        </p:sp>
        <p:sp>
          <p:nvSpPr>
            <p:cNvPr id="75835" name="Text Box 73"/>
            <p:cNvSpPr txBox="1"/>
            <p:nvPr/>
          </p:nvSpPr>
          <p:spPr>
            <a:xfrm>
              <a:off x="235" y="750"/>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6</a:t>
              </a:r>
              <a:endParaRPr lang="en-US" altLang="zh-CN" sz="2400" dirty="0">
                <a:latin typeface="Calibri" panose="020F0502020204030204" pitchFamily="34" charset="0"/>
              </a:endParaRPr>
            </a:p>
          </p:txBody>
        </p:sp>
        <p:sp>
          <p:nvSpPr>
            <p:cNvPr id="75836" name="Text Box 74"/>
            <p:cNvSpPr txBox="1"/>
            <p:nvPr/>
          </p:nvSpPr>
          <p:spPr>
            <a:xfrm>
              <a:off x="838" y="1273"/>
              <a:ext cx="27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20</a:t>
              </a:r>
              <a:endParaRPr lang="en-US" altLang="zh-CN" sz="2400" dirty="0">
                <a:latin typeface="Calibri" panose="020F0502020204030204" pitchFamily="34" charset="0"/>
              </a:endParaRPr>
            </a:p>
          </p:txBody>
        </p:sp>
        <p:sp>
          <p:nvSpPr>
            <p:cNvPr id="75837" name="Text Box 75"/>
            <p:cNvSpPr txBox="1"/>
            <p:nvPr/>
          </p:nvSpPr>
          <p:spPr>
            <a:xfrm>
              <a:off x="1496" y="750"/>
              <a:ext cx="277"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10</a:t>
              </a:r>
              <a:endParaRPr lang="en-US" altLang="zh-CN" sz="2400" dirty="0">
                <a:latin typeface="Calibri" panose="020F0502020204030204" pitchFamily="34" charset="0"/>
              </a:endParaRPr>
            </a:p>
          </p:txBody>
        </p:sp>
        <p:sp>
          <p:nvSpPr>
            <p:cNvPr id="75838" name="Line 76"/>
            <p:cNvSpPr/>
            <p:nvPr/>
          </p:nvSpPr>
          <p:spPr>
            <a:xfrm flipH="1">
              <a:off x="570" y="552"/>
              <a:ext cx="883" cy="641"/>
            </a:xfrm>
            <a:prstGeom prst="line">
              <a:avLst/>
            </a:prstGeom>
            <a:ln w="9525" cap="flat" cmpd="sng">
              <a:solidFill>
                <a:schemeClr val="tx1"/>
              </a:solidFill>
              <a:prstDash val="solid"/>
              <a:headEnd type="none" w="med" len="med"/>
              <a:tailEnd type="none" w="med" len="med"/>
            </a:ln>
          </p:spPr>
        </p:sp>
        <p:sp>
          <p:nvSpPr>
            <p:cNvPr id="75839" name="Line 77"/>
            <p:cNvSpPr/>
            <p:nvPr/>
          </p:nvSpPr>
          <p:spPr>
            <a:xfrm>
              <a:off x="570" y="552"/>
              <a:ext cx="883" cy="641"/>
            </a:xfrm>
            <a:prstGeom prst="line">
              <a:avLst/>
            </a:prstGeom>
            <a:ln w="9525" cap="flat" cmpd="sng">
              <a:solidFill>
                <a:schemeClr val="tx1"/>
              </a:solidFill>
              <a:prstDash val="solid"/>
              <a:headEnd type="none" w="med" len="med"/>
              <a:tailEnd type="none" w="med" len="med"/>
            </a:ln>
          </p:spPr>
        </p:sp>
        <p:sp>
          <p:nvSpPr>
            <p:cNvPr id="75840" name="Text Box 78"/>
            <p:cNvSpPr txBox="1"/>
            <p:nvPr/>
          </p:nvSpPr>
          <p:spPr>
            <a:xfrm>
              <a:off x="1187" y="478"/>
              <a:ext cx="196" cy="23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5</a:t>
              </a:r>
              <a:endParaRPr lang="en-US" altLang="zh-CN" sz="2400" dirty="0">
                <a:latin typeface="Calibri" panose="020F0502020204030204" pitchFamily="34" charset="0"/>
              </a:endParaRPr>
            </a:p>
          </p:txBody>
        </p:sp>
        <p:sp>
          <p:nvSpPr>
            <p:cNvPr id="75841" name="Text Box 79"/>
            <p:cNvSpPr txBox="1"/>
            <p:nvPr/>
          </p:nvSpPr>
          <p:spPr>
            <a:xfrm>
              <a:off x="1181" y="865"/>
              <a:ext cx="196" cy="23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Calibri" panose="020F0502020204030204" pitchFamily="34" charset="0"/>
                </a:rPr>
                <a:t>4</a:t>
              </a:r>
              <a:endParaRPr lang="en-US" altLang="zh-CN" sz="2400" dirty="0">
                <a:latin typeface="Calibri" panose="020F050202020403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0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0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0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0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0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0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80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0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0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0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0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809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809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09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09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80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09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0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8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1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10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8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8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810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810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811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81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8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811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811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811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81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8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ldLvl="0" animBg="1"/>
      <p:bldP spid="88068" grpId="0" bldLvl="0" animBg="1"/>
      <p:bldP spid="88069" grpId="0" bldLvl="0" animBg="1"/>
      <p:bldP spid="88070" grpId="0" bldLvl="0" animBg="1"/>
      <p:bldP spid="88071" grpId="0" bldLvl="0" animBg="1"/>
      <p:bldP spid="88072" grpId="0" bldLvl="0" animBg="1"/>
      <p:bldP spid="88073" grpId="0" bldLvl="0" animBg="1"/>
      <p:bldP spid="88074" grpId="0" bldLvl="0" animBg="1"/>
      <p:bldP spid="88076" grpId="0" bldLvl="0" animBg="1"/>
      <p:bldP spid="88077" grpId="0" bldLvl="0" animBg="1"/>
      <p:bldP spid="88078" grpId="0" bldLvl="0" animBg="1"/>
      <p:bldP spid="88080" grpId="0" bldLvl="0" animBg="1"/>
      <p:bldP spid="88082" grpId="0" bldLvl="0" animBg="1"/>
      <p:bldP spid="88100" grpId="0"/>
      <p:bldP spid="88101" grpId="0"/>
      <p:bldP spid="88102" grpId="0"/>
      <p:bldP spid="88103" grpId="0"/>
      <p:bldP spid="88104" grpId="0"/>
      <p:bldP spid="88105" grpId="0"/>
      <p:bldP spid="88106" grpId="0"/>
      <p:bldP spid="88107" grpId="0"/>
      <p:bldP spid="88108" grpId="0"/>
      <p:bldP spid="88109" grpId="0"/>
      <p:bldP spid="88110" grpId="0"/>
      <p:bldP spid="88111" grpId="0"/>
      <p:bldP spid="88112" grpId="0"/>
      <p:bldP spid="88113" grpId="0"/>
      <p:bldP spid="88114" grpId="0"/>
      <p:bldP spid="88115" grpId="0"/>
      <p:bldP spid="88116" grpId="0"/>
      <p:bldP spid="881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627063"/>
            <a:ext cx="8245475" cy="4984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旅行售货员问题</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310276"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76804" name="Text Box 5"/>
          <p:cNvSpPr txBox="1"/>
          <p:nvPr/>
        </p:nvSpPr>
        <p:spPr>
          <a:xfrm>
            <a:off x="4894263" y="673100"/>
            <a:ext cx="8497887" cy="45720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pPr>
            <a:r>
              <a:rPr lang="zh-CN" altLang="en-US" sz="2400" dirty="0">
                <a:latin typeface="Arial" panose="020B0604020202020204" pitchFamily="34" charset="0"/>
                <a:ea typeface="楷体_GB2312" pitchFamily="49" charset="-122"/>
              </a:rPr>
              <a:t>解空间：排列树</a:t>
            </a:r>
            <a:endParaRPr lang="zh-CN" altLang="en-US" sz="2400" dirty="0">
              <a:latin typeface="Arial" panose="020B0604020202020204" pitchFamily="34" charset="0"/>
              <a:ea typeface="楷体_GB2312" pitchFamily="49" charset="-122"/>
            </a:endParaRPr>
          </a:p>
        </p:txBody>
      </p:sp>
      <p:sp>
        <p:nvSpPr>
          <p:cNvPr id="76805" name="Text Box 6"/>
          <p:cNvSpPr txBox="1"/>
          <p:nvPr/>
        </p:nvSpPr>
        <p:spPr>
          <a:xfrm>
            <a:off x="250825" y="1149350"/>
            <a:ext cx="6169025" cy="5470525"/>
          </a:xfrm>
          <a:prstGeom prst="rect">
            <a:avLst/>
          </a:prstGeom>
          <a:noFill/>
          <a:ln w="6350">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dirty="0">
                <a:latin typeface="Arial" panose="020B0604020202020204" pitchFamily="34" charset="0"/>
                <a:ea typeface="楷体_GB2312" pitchFamily="49" charset="-122"/>
              </a:rPr>
              <a:t>template&lt;class Type&gt;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void Traveling&lt;Type&gt;::</a:t>
            </a:r>
            <a:r>
              <a:rPr lang="en-US" altLang="zh-CN" sz="1600" b="1" dirty="0">
                <a:latin typeface="Arial" panose="020B0604020202020204" pitchFamily="34" charset="0"/>
                <a:ea typeface="楷体_GB2312" pitchFamily="49" charset="-122"/>
              </a:rPr>
              <a:t>Backtrack</a:t>
            </a:r>
            <a:r>
              <a:rPr lang="en-US" altLang="zh-CN" sz="1600" dirty="0">
                <a:latin typeface="Arial" panose="020B0604020202020204" pitchFamily="34" charset="0"/>
                <a:ea typeface="楷体_GB2312" pitchFamily="49" charset="-122"/>
              </a:rPr>
              <a:t>(int 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(i == n)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(a[x[n-1]][x[n]] != NoEdge &amp;&amp; a[x[n]][1] != NoEdge &amp;&amp;</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(cc + a[x[n-1]][x[n]] + a[x[n]][1] &lt; bestc || bestc == NoEdge))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j = 1; j &lt;= n; j++) bestx[j] =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bestc = cc + a[x[n-1]][x[n]] + a[x[n]][1];}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else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for (int j = i; j &lt;= n; 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 </a:t>
            </a:r>
            <a:r>
              <a:rPr lang="zh-CN" altLang="en-US" sz="1600" dirty="0">
                <a:latin typeface="Arial" panose="020B0604020202020204" pitchFamily="34" charset="0"/>
                <a:ea typeface="楷体_GB2312" pitchFamily="49" charset="-122"/>
              </a:rPr>
              <a:t>是否可进入</a:t>
            </a:r>
            <a:r>
              <a:rPr lang="en-US" altLang="zh-CN" sz="1600" dirty="0">
                <a:latin typeface="Arial" panose="020B0604020202020204" pitchFamily="34" charset="0"/>
                <a:ea typeface="楷体_GB2312" pitchFamily="49" charset="-122"/>
              </a:rPr>
              <a:t>x[j]</a:t>
            </a:r>
            <a:r>
              <a:rPr lang="zh-CN" altLang="en-US" sz="1600" dirty="0">
                <a:latin typeface="Arial" panose="020B0604020202020204" pitchFamily="34" charset="0"/>
                <a:ea typeface="楷体_GB2312" pitchFamily="49" charset="-122"/>
              </a:rPr>
              <a:t>子树</a:t>
            </a: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if (a[x[i-1]][x[j]] != NoEdge &amp;&amp;</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(cc + a[x[i-1]][x[i]] &lt; bestc || bestc == NoEdge))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 </a:t>
            </a:r>
            <a:r>
              <a:rPr lang="zh-CN" altLang="en-US" sz="1600" dirty="0">
                <a:latin typeface="Arial" panose="020B0604020202020204" pitchFamily="34" charset="0"/>
                <a:ea typeface="楷体_GB2312" pitchFamily="49" charset="-122"/>
              </a:rPr>
              <a:t>搜索子树</a:t>
            </a:r>
            <a:endParaRPr lang="zh-CN" altLang="en-US" sz="1600" dirty="0">
              <a:latin typeface="Arial" panose="020B0604020202020204" pitchFamily="34" charset="0"/>
              <a:ea typeface="楷体_GB2312" pitchFamily="49" charset="-122"/>
            </a:endParaRPr>
          </a:p>
          <a:p>
            <a:pPr marL="0" lvl="0" indent="0" eaLnBrk="1" hangingPunct="1">
              <a:spcBef>
                <a:spcPct val="0"/>
              </a:spcBef>
              <a:buNone/>
            </a:pPr>
            <a:r>
              <a:rPr lang="zh-CN" altLang="en-US" sz="1600" dirty="0">
                <a:latin typeface="Arial" panose="020B0604020202020204" pitchFamily="34" charset="0"/>
                <a:ea typeface="楷体_GB2312" pitchFamily="49" charset="-122"/>
              </a:rPr>
              <a:t>            </a:t>
            </a:r>
            <a:r>
              <a:rPr lang="en-US" altLang="zh-CN" sz="1600" dirty="0">
                <a:latin typeface="Arial" panose="020B0604020202020204" pitchFamily="34" charset="0"/>
                <a:ea typeface="楷体_GB2312" pitchFamily="49" charset="-122"/>
              </a:rPr>
              <a:t>Swap(x[i],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cc += a[x[i-1]][x[i]];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Backtrack(i+1);</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cc -= a[x[i-1]][x[i]];</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Swap(x[i], x[j]);}</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      }</a:t>
            </a:r>
            <a:endParaRPr lang="en-US" altLang="zh-CN" sz="1600" dirty="0">
              <a:latin typeface="Arial" panose="020B0604020202020204" pitchFamily="34" charset="0"/>
              <a:ea typeface="楷体_GB2312" pitchFamily="49" charset="-122"/>
            </a:endParaRPr>
          </a:p>
          <a:p>
            <a:pPr marL="0" lvl="0" indent="0" eaLnBrk="1" hangingPunct="1">
              <a:spcBef>
                <a:spcPct val="0"/>
              </a:spcBef>
              <a:buNone/>
            </a:pPr>
            <a:r>
              <a:rPr lang="en-US" altLang="zh-CN" sz="1600" dirty="0">
                <a:latin typeface="Arial" panose="020B0604020202020204" pitchFamily="34" charset="0"/>
                <a:ea typeface="楷体_GB2312" pitchFamily="49" charset="-122"/>
              </a:rPr>
              <a:t>}</a:t>
            </a:r>
            <a:endParaRPr lang="en-US" altLang="zh-CN" sz="1600" dirty="0">
              <a:latin typeface="Arial" panose="020B0604020202020204" pitchFamily="34" charset="0"/>
              <a:ea typeface="楷体_GB2312" pitchFamily="49" charset="-122"/>
            </a:endParaRPr>
          </a:p>
        </p:txBody>
      </p:sp>
      <p:sp>
        <p:nvSpPr>
          <p:cNvPr id="310280" name="AutoShape 8"/>
          <p:cNvSpPr>
            <a:spLocks noChangeArrowheads="1"/>
          </p:cNvSpPr>
          <p:nvPr/>
        </p:nvSpPr>
        <p:spPr bwMode="auto">
          <a:xfrm>
            <a:off x="2051050" y="3009900"/>
            <a:ext cx="6902450" cy="1749425"/>
          </a:xfrm>
          <a:prstGeom prst="roundRect">
            <a:avLst>
              <a:gd name="adj" fmla="val 16667"/>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chemeClr val="dk1"/>
                </a:solidFill>
                <a:effectLst/>
                <a:uLnTx/>
                <a:uFillTx/>
                <a:latin typeface="+mn-lt"/>
                <a:ea typeface="黑体" panose="02010609060101010101" pitchFamily="2" charset="-122"/>
                <a:cs typeface="+mn-cs"/>
              </a:rPr>
              <a:t>复杂度分析</a:t>
            </a:r>
            <a:endParaRPr kumimoji="0" lang="zh-CN" altLang="en-US" sz="2400" b="1" i="0" u="none" strike="noStrike" kern="1200" cap="none" spc="0" normalizeH="0" baseline="0" noProof="0" dirty="0">
              <a:ln>
                <a:noFill/>
              </a:ln>
              <a:solidFill>
                <a:schemeClr val="dk1"/>
              </a:solidFill>
              <a:effectLst/>
              <a:uLnTx/>
              <a:uFillTx/>
              <a:latin typeface="+mn-lt"/>
              <a:ea typeface="黑体" panose="0201060906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算法</a:t>
            </a:r>
            <a:r>
              <a:rPr kumimoji="0" lang="en-US" altLang="zh-CN" sz="2400" b="1"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backtrack</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在最坏情况下可能需要更新当前最优解</a:t>
            </a:r>
            <a:r>
              <a:rPr kumimoji="0" lang="en-US" altLang="zh-CN"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O((n-1)!)</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次，每次更新</a:t>
            </a:r>
            <a:r>
              <a:rPr kumimoji="0" lang="en-US" altLang="zh-CN" sz="2400" b="0" i="0" u="none" strike="noStrike" kern="1200" cap="none" spc="0" normalizeH="0" baseline="0" noProof="0" dirty="0" err="1">
                <a:ln>
                  <a:noFill/>
                </a:ln>
                <a:solidFill>
                  <a:schemeClr val="dk1"/>
                </a:solidFill>
                <a:effectLst/>
                <a:uLnTx/>
                <a:uFillTx/>
                <a:latin typeface="+mn-lt"/>
                <a:ea typeface="楷体_GB2312" pitchFamily="49" charset="-122"/>
                <a:cs typeface="+mn-cs"/>
                <a:sym typeface="Wingdings" panose="05000000000000000000" pitchFamily="2" charset="2"/>
              </a:rPr>
              <a:t>bestx</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需计算时间</a:t>
            </a:r>
            <a:r>
              <a:rPr kumimoji="0" lang="en-US" altLang="zh-CN"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O(n)</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，从而整个算法的计算时间复杂性为</a:t>
            </a:r>
            <a:r>
              <a:rPr kumimoji="0" lang="en-US" altLang="zh-CN"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O(n!)</a:t>
            </a:r>
            <a:r>
              <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rPr>
              <a:t>。 </a:t>
            </a:r>
            <a:endParaRPr kumimoji="0" lang="zh-CN" altLang="en-US" sz="2400" b="0" i="0" u="none" strike="noStrike" kern="1200" cap="none" spc="0" normalizeH="0" baseline="0" noProof="0" dirty="0">
              <a:ln>
                <a:noFill/>
              </a:ln>
              <a:solidFill>
                <a:schemeClr val="dk1"/>
              </a:solidFill>
              <a:effectLst/>
              <a:uLnTx/>
              <a:uFillTx/>
              <a:latin typeface="+mn-lt"/>
              <a:ea typeface="楷体_GB2312" pitchFamily="49" charset="-122"/>
              <a:cs typeface="+mn-cs"/>
              <a:sym typeface="Wingdings" panose="05000000000000000000" pitchFamily="2"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0280"/>
                                        </p:tgtEl>
                                        <p:attrNameLst>
                                          <p:attrName>style.visibility</p:attrName>
                                        </p:attrNameLst>
                                      </p:cBhvr>
                                      <p:to>
                                        <p:strVal val="visible"/>
                                      </p:to>
                                    </p:set>
                                    <p:animEffect transition="in" filter="blinds(horizontal)">
                                      <p:cBhvr>
                                        <p:cTn id="7" dur="500"/>
                                        <p:tgtEl>
                                          <p:spTgt spid="310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476250"/>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en-US"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圆排列问题</a:t>
            </a:r>
            <a:r>
              <a:rPr kumimoji="1" lang="en-US"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 </a:t>
            </a:r>
            <a:endParaRPr kumimoji="1" lang="zh-CN" altLang="en-US" sz="4400" b="1" i="0" u="none" strike="noStrike" kern="0" cap="none" spc="0" normalizeH="0" baseline="0" noProof="0" dirty="0">
              <a:ln>
                <a:noFill/>
              </a:ln>
              <a:solidFill>
                <a:srgbClr val="C00000"/>
              </a:solidFill>
              <a:effectLst/>
              <a:uLnTx/>
              <a:uFillTx/>
              <a:latin typeface="+mj-lt"/>
              <a:ea typeface="+mj-ea"/>
              <a:cs typeface="+mj-cs"/>
            </a:endParaRPr>
          </a:p>
        </p:txBody>
      </p:sp>
      <p:sp>
        <p:nvSpPr>
          <p:cNvPr id="31130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
        <p:nvSpPr>
          <p:cNvPr id="77828" name="Text Box 5"/>
          <p:cNvSpPr txBox="1"/>
          <p:nvPr/>
        </p:nvSpPr>
        <p:spPr>
          <a:xfrm>
            <a:off x="250825" y="1511300"/>
            <a:ext cx="8569325" cy="191770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400" dirty="0">
                <a:latin typeface="黑体" panose="02010609060101010101" pitchFamily="2" charset="-122"/>
                <a:ea typeface="黑体" panose="02010609060101010101" pitchFamily="2" charset="-122"/>
              </a:rPr>
              <a:t>给定</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个大小不等的圆</a:t>
            </a:r>
            <a:r>
              <a:rPr lang="en-US" altLang="zh-CN" sz="2400" dirty="0">
                <a:latin typeface="黑体" panose="02010609060101010101" pitchFamily="2" charset="-122"/>
                <a:ea typeface="黑体" panose="02010609060101010101" pitchFamily="2" charset="-122"/>
              </a:rPr>
              <a:t>c1,c2,</a:t>
            </a:r>
            <a:r>
              <a:rPr lang="en-US" altLang="zh-CN" sz="2400" dirty="0">
                <a:latin typeface="Arial" panose="020B0604020202020204" pitchFamily="34"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,cn</a:t>
            </a:r>
            <a:r>
              <a:rPr lang="zh-CN" altLang="en-US" sz="2400" dirty="0">
                <a:latin typeface="黑体" panose="02010609060101010101" pitchFamily="2" charset="-122"/>
                <a:ea typeface="黑体" panose="02010609060101010101" pitchFamily="2" charset="-122"/>
              </a:rPr>
              <a:t>，现要将这</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个圆排进一个矩形框中，且要求各圆与矩形框的底边相切。圆排列问题要求从</a:t>
            </a:r>
            <a:r>
              <a:rPr lang="en-US" altLang="zh-CN" sz="2400" dirty="0">
                <a:latin typeface="黑体" panose="02010609060101010101" pitchFamily="2" charset="-122"/>
                <a:ea typeface="黑体" panose="02010609060101010101" pitchFamily="2" charset="-122"/>
              </a:rPr>
              <a:t>n</a:t>
            </a:r>
            <a:r>
              <a:rPr lang="zh-CN" altLang="en-US" sz="2400" dirty="0">
                <a:latin typeface="黑体" panose="02010609060101010101" pitchFamily="2" charset="-122"/>
                <a:ea typeface="黑体" panose="02010609060101010101" pitchFamily="2" charset="-122"/>
              </a:rPr>
              <a:t>个圆的所有排列中找出有最小长度的圆排列。例如，当</a:t>
            </a:r>
            <a:r>
              <a:rPr lang="en-US" altLang="zh-CN" sz="2400" dirty="0">
                <a:latin typeface="黑体" panose="02010609060101010101" pitchFamily="2" charset="-122"/>
                <a:ea typeface="黑体" panose="02010609060101010101" pitchFamily="2" charset="-122"/>
              </a:rPr>
              <a:t>n=3</a:t>
            </a:r>
            <a:r>
              <a:rPr lang="zh-CN" altLang="en-US" sz="2400" dirty="0">
                <a:latin typeface="黑体" panose="02010609060101010101" pitchFamily="2" charset="-122"/>
                <a:ea typeface="黑体" panose="02010609060101010101" pitchFamily="2" charset="-122"/>
              </a:rPr>
              <a:t>，且所给的</a:t>
            </a: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个圆的半径分别为</a:t>
            </a:r>
            <a:r>
              <a:rPr lang="en-US" altLang="zh-CN" sz="2400" dirty="0">
                <a:latin typeface="黑体" panose="02010609060101010101" pitchFamily="2" charset="-122"/>
                <a:ea typeface="黑体" panose="02010609060101010101" pitchFamily="2" charset="-122"/>
              </a:rPr>
              <a:t>1</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1</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时，这</a:t>
            </a: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个圆的最小长度的圆排列如图所示。其最小长度为</a:t>
            </a:r>
            <a:endParaRPr lang="zh-CN" altLang="en-US" sz="2400" dirty="0">
              <a:latin typeface="黑体" panose="02010609060101010101" pitchFamily="2" charset="-122"/>
              <a:ea typeface="黑体" panose="02010609060101010101" pitchFamily="2" charset="-122"/>
            </a:endParaRPr>
          </a:p>
        </p:txBody>
      </p:sp>
      <p:sp>
        <p:nvSpPr>
          <p:cNvPr id="77829" name="Rectangle 7"/>
          <p:cNvSpPr/>
          <p:nvPr/>
        </p:nvSpPr>
        <p:spPr>
          <a:xfrm>
            <a:off x="0" y="3319463"/>
            <a:ext cx="9144000" cy="0"/>
          </a:xfrm>
          <a:prstGeom prst="rect">
            <a:avLst/>
          </a:prstGeom>
          <a:noFill/>
          <a:ln w="6350">
            <a:noFill/>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graphicFrame>
        <p:nvGraphicFramePr>
          <p:cNvPr id="77830" name="Object 6"/>
          <p:cNvGraphicFramePr>
            <a:graphicFrameLocks noChangeAspect="1"/>
          </p:cNvGraphicFramePr>
          <p:nvPr/>
        </p:nvGraphicFramePr>
        <p:xfrm>
          <a:off x="4284663" y="2952750"/>
          <a:ext cx="1079500" cy="442913"/>
        </p:xfrm>
        <a:graphic>
          <a:graphicData uri="http://schemas.openxmlformats.org/presentationml/2006/ole">
            <mc:AlternateContent xmlns:mc="http://schemas.openxmlformats.org/markup-compatibility/2006">
              <mc:Choice xmlns:v="urn:schemas-microsoft-com:vml" Requires="v">
                <p:oleObj spid="_x0000_s3096" name="" r:id="rId1" imgW="532765" imgH="215900" progId="Equation.3">
                  <p:embed/>
                </p:oleObj>
              </mc:Choice>
              <mc:Fallback>
                <p:oleObj name="" r:id="rId1" imgW="532765" imgH="215900" progId="Equation.3">
                  <p:embed/>
                  <p:pic>
                    <p:nvPicPr>
                      <p:cNvPr id="0" name="图片 3095"/>
                      <p:cNvPicPr/>
                      <p:nvPr/>
                    </p:nvPicPr>
                    <p:blipFill>
                      <a:blip r:embed="rId2"/>
                      <a:stretch>
                        <a:fillRect/>
                      </a:stretch>
                    </p:blipFill>
                    <p:spPr>
                      <a:xfrm>
                        <a:off x="4284663" y="2952750"/>
                        <a:ext cx="1079500" cy="442913"/>
                      </a:xfrm>
                      <a:prstGeom prst="rect">
                        <a:avLst/>
                      </a:prstGeom>
                      <a:noFill/>
                      <a:ln w="38100">
                        <a:noFill/>
                        <a:miter/>
                      </a:ln>
                    </p:spPr>
                  </p:pic>
                </p:oleObj>
              </mc:Fallback>
            </mc:AlternateContent>
          </a:graphicData>
        </a:graphic>
      </p:graphicFrame>
      <p:pic>
        <p:nvPicPr>
          <p:cNvPr id="77831" name="Picture 8" descr="t580"/>
          <p:cNvPicPr>
            <a:picLocks noChangeAspect="1"/>
          </p:cNvPicPr>
          <p:nvPr/>
        </p:nvPicPr>
        <p:blipFill>
          <a:blip r:embed="rId3"/>
          <a:stretch>
            <a:fillRect/>
          </a:stretch>
        </p:blipFill>
        <p:spPr>
          <a:xfrm>
            <a:off x="2195513" y="3644900"/>
            <a:ext cx="4105275" cy="2687638"/>
          </a:xfrm>
          <a:prstGeom prst="rect">
            <a:avLst/>
          </a:prstGeom>
          <a:noFill/>
          <a:ln w="9525">
            <a:noFill/>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153988" y="476250"/>
            <a:ext cx="8245475" cy="498475"/>
          </a:xfrm>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en-US" sz="4400" b="1" i="0" u="none" strike="noStrike" kern="0" cap="none" spc="0" normalizeH="0" baseline="0" noProof="0" dirty="0" err="1"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圆排列问题</a:t>
            </a:r>
            <a:endParaRPr kumimoji="1" lang="zh-CN" altLang="en-US" sz="4400" b="1" i="0" u="none" strike="noStrike" kern="0" cap="none" spc="0" normalizeH="0" baseline="0" noProof="0" dirty="0">
              <a:ln>
                <a:noFill/>
              </a:ln>
              <a:solidFill>
                <a:srgbClr val="C00000"/>
              </a:solidFill>
              <a:effectLst/>
              <a:uLnTx/>
              <a:uFillTx/>
              <a:latin typeface="+mj-lt"/>
              <a:ea typeface="+mj-ea"/>
              <a:cs typeface="+mj-cs"/>
            </a:endParaRPr>
          </a:p>
        </p:txBody>
      </p:sp>
      <p:sp>
        <p:nvSpPr>
          <p:cNvPr id="311300" name="Rectangle 4"/>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pic>
        <p:nvPicPr>
          <p:cNvPr id="78852" name="Picture 2"/>
          <p:cNvPicPr>
            <a:picLocks noChangeAspect="1"/>
          </p:cNvPicPr>
          <p:nvPr/>
        </p:nvPicPr>
        <p:blipFill>
          <a:blip r:embed="rId1"/>
          <a:stretch>
            <a:fillRect/>
          </a:stretch>
        </p:blipFill>
        <p:spPr>
          <a:xfrm>
            <a:off x="454025" y="1268413"/>
            <a:ext cx="8331200" cy="4975225"/>
          </a:xfrm>
          <a:prstGeom prst="rect">
            <a:avLst/>
          </a:prstGeom>
          <a:noFill/>
          <a:ln w="6350">
            <a:no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9874" name="Picture 2"/>
          <p:cNvPicPr>
            <a:picLocks noChangeAspect="1"/>
          </p:cNvPicPr>
          <p:nvPr/>
        </p:nvPicPr>
        <p:blipFill>
          <a:blip r:embed="rId1"/>
          <a:stretch>
            <a:fillRect/>
          </a:stretch>
        </p:blipFill>
        <p:spPr>
          <a:xfrm>
            <a:off x="900113" y="136525"/>
            <a:ext cx="7272337" cy="6650038"/>
          </a:xfrm>
          <a:prstGeom prst="rect">
            <a:avLst/>
          </a:prstGeom>
          <a:noFill/>
          <a:ln w="6350">
            <a:noFill/>
          </a:ln>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1"/>
          <p:cNvSpPr>
            <a:spLocks noGrp="1"/>
          </p:cNvSpPr>
          <p:nvPr>
            <p:ph type="title"/>
          </p:nvPr>
        </p:nvSpPr>
        <p:spPr/>
        <p:txBody>
          <a:bodyPr vert="horz" wrap="square" lIns="91440" tIns="45720" rIns="91440" bIns="45720" anchor="ctr" anchorCtr="0"/>
          <a:p>
            <a:pPr algn="l" eaLnBrk="1" hangingPunct="1"/>
            <a:r>
              <a:rPr lang="zh-CN" altLang="en-US" dirty="0"/>
              <a:t>编程任务：</a:t>
            </a:r>
            <a:endParaRPr lang="zh-CN" altLang="en-US" dirty="0"/>
          </a:p>
        </p:txBody>
      </p:sp>
      <p:sp>
        <p:nvSpPr>
          <p:cNvPr id="80899" name="内容占位符 2"/>
          <p:cNvSpPr>
            <a:spLocks noGrp="1"/>
          </p:cNvSpPr>
          <p:nvPr>
            <p:ph idx="1"/>
          </p:nvPr>
        </p:nvSpPr>
        <p:spPr/>
        <p:txBody>
          <a:bodyPr vert="horz" wrap="square" lIns="91440" tIns="45720" rIns="91440" bIns="45720" anchor="t" anchorCtr="0"/>
          <a:p>
            <a:pPr eaLnBrk="1" hangingPunct="1"/>
            <a:r>
              <a:rPr lang="zh-CN" altLang="en-US" sz="2400" dirty="0"/>
              <a:t>对于给定</a:t>
            </a:r>
            <a:r>
              <a:rPr lang="en-US" altLang="zh-CN" sz="2400" dirty="0"/>
              <a:t>n</a:t>
            </a:r>
            <a:r>
              <a:rPr lang="zh-CN" altLang="en-US" sz="2400" dirty="0"/>
              <a:t>个圆，计算</a:t>
            </a:r>
            <a:r>
              <a:rPr lang="en-US" altLang="zh-CN" sz="2400" dirty="0"/>
              <a:t>n</a:t>
            </a:r>
            <a:r>
              <a:rPr lang="zh-CN" altLang="en-US" sz="2400" dirty="0"/>
              <a:t>个圆的最佳排列方案，使其长度达到最小。</a:t>
            </a:r>
            <a:endParaRPr lang="en-US" altLang="zh-CN" sz="2400" dirty="0"/>
          </a:p>
          <a:p>
            <a:pPr eaLnBrk="1" hangingPunct="1"/>
            <a:r>
              <a:rPr lang="zh-CN" altLang="en-US" sz="2400" dirty="0"/>
              <a:t>第</a:t>
            </a:r>
            <a:r>
              <a:rPr lang="en-US" altLang="zh-CN" sz="2400" dirty="0"/>
              <a:t>1</a:t>
            </a:r>
            <a:r>
              <a:rPr lang="zh-CN" altLang="en-US" sz="2400" dirty="0"/>
              <a:t>行有一个正整数</a:t>
            </a:r>
            <a:r>
              <a:rPr lang="en-US" altLang="zh-CN" sz="2400" dirty="0"/>
              <a:t>n</a:t>
            </a:r>
            <a:r>
              <a:rPr lang="zh-CN" altLang="en-US" sz="2400" dirty="0"/>
              <a:t>（</a:t>
            </a:r>
            <a:r>
              <a:rPr lang="en-US" altLang="zh-CN" sz="2400" dirty="0"/>
              <a:t>1&lt;=n&lt;=20</a:t>
            </a:r>
            <a:r>
              <a:rPr lang="zh-CN" altLang="en-US" sz="2400" dirty="0"/>
              <a:t>）。接下来的</a:t>
            </a:r>
            <a:r>
              <a:rPr lang="en-US" altLang="zh-CN" sz="2400" dirty="0"/>
              <a:t>1</a:t>
            </a:r>
            <a:r>
              <a:rPr lang="zh-CN" altLang="en-US" sz="2400" dirty="0"/>
              <a:t>行有</a:t>
            </a:r>
            <a:r>
              <a:rPr lang="en-US" altLang="zh-CN" sz="2400" dirty="0"/>
              <a:t>n</a:t>
            </a:r>
            <a:r>
              <a:rPr lang="zh-CN" altLang="en-US" sz="2400" dirty="0"/>
              <a:t>个数，表示</a:t>
            </a:r>
            <a:r>
              <a:rPr lang="en-US" altLang="zh-CN" sz="2400" dirty="0"/>
              <a:t>n</a:t>
            </a:r>
            <a:r>
              <a:rPr lang="zh-CN" altLang="en-US" sz="2400" dirty="0"/>
              <a:t>个圆的半径。</a:t>
            </a:r>
            <a:endParaRPr lang="en-US" altLang="zh-CN" sz="2400" dirty="0"/>
          </a:p>
          <a:p>
            <a:pPr eaLnBrk="1" hangingPunct="1"/>
            <a:r>
              <a:rPr lang="en-US" altLang="zh-CN" sz="2400" dirty="0">
                <a:latin typeface="黑体" panose="02010609060101010101" pitchFamily="2" charset="-122"/>
                <a:ea typeface="黑体" panose="02010609060101010101" pitchFamily="2" charset="-122"/>
              </a:rPr>
              <a:t>Sample input</a:t>
            </a:r>
            <a:endParaRPr lang="en-US" altLang="zh-CN" sz="2400" dirty="0">
              <a:latin typeface="黑体" panose="02010609060101010101" pitchFamily="2" charset="-122"/>
              <a:ea typeface="黑体" panose="02010609060101010101" pitchFamily="2" charset="-122"/>
            </a:endParaRPr>
          </a:p>
          <a:p>
            <a:pPr eaLnBrk="1" hangingPunct="1"/>
            <a:r>
              <a:rPr lang="en-US" altLang="zh-CN" sz="2400" dirty="0"/>
              <a:t>3</a:t>
            </a:r>
            <a:endParaRPr lang="en-US" altLang="zh-CN" sz="2400" dirty="0"/>
          </a:p>
          <a:p>
            <a:pPr eaLnBrk="1" hangingPunct="1"/>
            <a:r>
              <a:rPr lang="en-US" altLang="zh-CN" sz="2400" dirty="0"/>
              <a:t>1 1 2</a:t>
            </a:r>
            <a:endParaRPr lang="en-US" altLang="zh-CN" sz="2400" dirty="0"/>
          </a:p>
          <a:p>
            <a:pPr eaLnBrk="1" hangingPunct="1"/>
            <a:r>
              <a:rPr lang="en-US" altLang="zh-CN" sz="2400" dirty="0">
                <a:latin typeface="黑体" panose="02010609060101010101" pitchFamily="2" charset="-122"/>
                <a:ea typeface="黑体" panose="02010609060101010101" pitchFamily="2" charset="-122"/>
              </a:rPr>
              <a:t>Sample output</a:t>
            </a:r>
            <a:endParaRPr lang="en-US" altLang="zh-CN" sz="2400" dirty="0">
              <a:latin typeface="黑体" panose="02010609060101010101" pitchFamily="2" charset="-122"/>
              <a:ea typeface="黑体" panose="02010609060101010101" pitchFamily="2" charset="-122"/>
            </a:endParaRPr>
          </a:p>
          <a:p>
            <a:pPr eaLnBrk="1" hangingPunct="1"/>
            <a:r>
              <a:rPr lang="en-US" altLang="zh-CN" sz="2400" dirty="0"/>
              <a:t>7.65685</a:t>
            </a:r>
            <a:endParaRPr lang="zh-CN" altLang="en-US" sz="2400" dirty="0"/>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标题 1"/>
          <p:cNvSpPr>
            <a:spLocks noGrp="1"/>
          </p:cNvSpPr>
          <p:nvPr>
            <p:ph type="title"/>
          </p:nvPr>
        </p:nvSpPr>
        <p:spPr>
          <a:xfrm>
            <a:off x="533400" y="304800"/>
            <a:ext cx="8229600" cy="1143000"/>
          </a:xfrm>
        </p:spPr>
        <p:txBody>
          <a:bodyPr vert="horz" wrap="square" lIns="91440" tIns="45720" rIns="91440" bIns="45720" anchor="ctr" anchorCtr="0"/>
          <a:p>
            <a:pPr algn="l" eaLnBrk="1" hangingPunct="1"/>
            <a:r>
              <a:rPr lang="zh-CN" altLang="en-US" dirty="0"/>
              <a:t>分析与解答：</a:t>
            </a:r>
            <a:endParaRPr lang="zh-CN" altLang="en-US" dirty="0"/>
          </a:p>
        </p:txBody>
      </p:sp>
      <p:sp>
        <p:nvSpPr>
          <p:cNvPr id="81923" name="内容占位符 2"/>
          <p:cNvSpPr>
            <a:spLocks noGrp="1"/>
          </p:cNvSpPr>
          <p:nvPr>
            <p:ph idx="1"/>
          </p:nvPr>
        </p:nvSpPr>
        <p:spPr/>
        <p:txBody>
          <a:bodyPr vert="horz" wrap="square" lIns="91440" tIns="45720" rIns="91440" bIns="45720" anchor="t" anchorCtr="0"/>
          <a:p>
            <a:pPr eaLnBrk="1" hangingPunct="1"/>
            <a:r>
              <a:rPr lang="en-US" altLang="zh-CN" sz="2800" dirty="0"/>
              <a:t>double minn,x[N] ,r[N] ;</a:t>
            </a:r>
            <a:endParaRPr lang="en-US" altLang="zh-CN" sz="2800" dirty="0"/>
          </a:p>
          <a:p>
            <a:pPr eaLnBrk="1" hangingPunct="1"/>
            <a:r>
              <a:rPr lang="en-US" altLang="zh-CN" sz="2800" dirty="0"/>
              <a:t>min </a:t>
            </a:r>
            <a:r>
              <a:rPr lang="zh-CN" altLang="en-US" sz="2800" dirty="0"/>
              <a:t>为当前最优值；</a:t>
            </a:r>
            <a:endParaRPr lang="en-US" altLang="zh-CN" sz="2800" dirty="0"/>
          </a:p>
          <a:p>
            <a:pPr eaLnBrk="1" hangingPunct="1"/>
            <a:r>
              <a:rPr lang="en-US" altLang="zh-CN" sz="2800" dirty="0"/>
              <a:t>x[N] </a:t>
            </a:r>
            <a:r>
              <a:rPr lang="zh-CN" altLang="en-US" sz="2800" dirty="0"/>
              <a:t>为第</a:t>
            </a:r>
            <a:r>
              <a:rPr lang="en-US" altLang="zh-CN" sz="2800" dirty="0"/>
              <a:t>N</a:t>
            </a:r>
            <a:r>
              <a:rPr lang="zh-CN" altLang="en-US" sz="2800" dirty="0"/>
              <a:t>个圆的圆心横坐标；</a:t>
            </a:r>
            <a:endParaRPr lang="en-US" altLang="zh-CN" sz="2800" dirty="0"/>
          </a:p>
          <a:p>
            <a:pPr eaLnBrk="1" hangingPunct="1"/>
            <a:r>
              <a:rPr lang="en-US" altLang="zh-CN" sz="2800" dirty="0"/>
              <a:t>r[N] </a:t>
            </a:r>
            <a:r>
              <a:rPr lang="zh-CN" altLang="en-US" sz="2800" dirty="0"/>
              <a:t>为第</a:t>
            </a:r>
            <a:r>
              <a:rPr lang="en-US" altLang="zh-CN" sz="2800" dirty="0"/>
              <a:t>N</a:t>
            </a:r>
            <a:r>
              <a:rPr lang="zh-CN" altLang="en-US" sz="2800" dirty="0"/>
              <a:t>个圆的半径；</a:t>
            </a:r>
            <a:endParaRPr lang="en-US" altLang="zh-CN" sz="2800" dirty="0"/>
          </a:p>
          <a:p>
            <a:pPr eaLnBrk="1" hangingPunct="1"/>
            <a:r>
              <a:rPr lang="zh-CN" altLang="en-US" sz="2800" dirty="0"/>
              <a:t>定义</a:t>
            </a:r>
            <a:r>
              <a:rPr lang="en-US" altLang="zh-CN" sz="2800" dirty="0"/>
              <a:t>2</a:t>
            </a:r>
            <a:r>
              <a:rPr lang="zh-CN" altLang="en-US" sz="2800" dirty="0"/>
              <a:t>个功能函数</a:t>
            </a:r>
            <a:r>
              <a:rPr lang="en-US" altLang="zh-CN" sz="2800" dirty="0"/>
              <a:t>double Center(int t)</a:t>
            </a:r>
            <a:r>
              <a:rPr lang="zh-CN" altLang="en-US" sz="2800" dirty="0"/>
              <a:t>；</a:t>
            </a:r>
            <a:r>
              <a:rPr lang="en-US" altLang="zh-CN" sz="2800" dirty="0"/>
              <a:t> void Compute() </a:t>
            </a:r>
            <a:r>
              <a:rPr lang="zh-CN" altLang="en-US" sz="2800" dirty="0"/>
              <a:t>和一个递归函数</a:t>
            </a:r>
            <a:r>
              <a:rPr lang="en-US" altLang="zh-CN" sz="2800" dirty="0"/>
              <a:t>void Backtrake(t)</a:t>
            </a:r>
            <a:r>
              <a:rPr lang="zh-CN" altLang="en-US" sz="2800" dirty="0"/>
              <a:t>。</a:t>
            </a:r>
            <a:endParaRPr lang="zh-CN" altLang="en-US" sz="2800" dirty="0"/>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标题 1"/>
          <p:cNvSpPr>
            <a:spLocks noGrp="1"/>
          </p:cNvSpPr>
          <p:nvPr>
            <p:ph type="title"/>
          </p:nvPr>
        </p:nvSpPr>
        <p:spPr/>
        <p:txBody>
          <a:bodyPr vert="horz" wrap="square" lIns="91440" tIns="45720" rIns="91440" bIns="45720" anchor="ctr" anchorCtr="0"/>
          <a:p>
            <a:pPr algn="l" eaLnBrk="1" hangingPunct="1"/>
            <a:r>
              <a:rPr lang="zh-CN" altLang="en-US" dirty="0"/>
              <a:t>主要实现：</a:t>
            </a:r>
            <a:endParaRPr lang="zh-CN" altLang="en-US" dirty="0"/>
          </a:p>
        </p:txBody>
      </p:sp>
      <p:sp>
        <p:nvSpPr>
          <p:cNvPr id="3" name="内容占位符 2"/>
          <p:cNvSpPr>
            <a:spLocks noGrp="1"/>
          </p:cNvSpPr>
          <p:nvPr>
            <p:ph idx="1"/>
          </p:nvPr>
        </p:nvSpPr>
        <p:spPr>
          <a:xfrm>
            <a:off x="611188" y="1617663"/>
            <a:ext cx="8208963" cy="4114800"/>
          </a:xfrm>
        </p:spPr>
        <p:txBody>
          <a:bodyPr vert="horz" wrap="square" lIns="91440" tIns="45720" rIns="91440" bIns="45720" numCol="1" anchor="t" anchorCtr="0" compatLnSpc="1">
            <a:noAutofit/>
          </a:bodyPr>
          <a:lstStyle/>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rgbClr val="C00000"/>
                </a:solidFill>
                <a:effectLst/>
                <a:uLnTx/>
                <a:uFillTx/>
                <a:latin typeface="+mn-lt"/>
                <a:ea typeface="+mn-ea"/>
                <a:cs typeface="+mn-cs"/>
              </a:rPr>
              <a:t>函数</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double Center(</a:t>
            </a:r>
            <a:r>
              <a:rPr kumimoji="1" lang="en-US" altLang="zh-CN" sz="2000" b="0" i="0" u="none" strike="noStrike" kern="0" cap="none" spc="0" normalizeH="0" baseline="0" noProof="0" dirty="0" err="1" smtClean="0">
                <a:ln>
                  <a:noFill/>
                </a:ln>
                <a:solidFill>
                  <a:srgbClr val="C00000"/>
                </a:solidFill>
                <a:effectLst/>
                <a:uLnTx/>
                <a:uFillTx/>
                <a:latin typeface="+mn-lt"/>
                <a:ea typeface="+mn-ea"/>
                <a:cs typeface="+mn-cs"/>
              </a:rPr>
              <a:t>int</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 t)</a:t>
            </a:r>
            <a:endParaRPr kumimoji="1" lang="en-US" altLang="zh-CN" sz="2000" b="0" i="0" u="none" strike="noStrike" kern="0" cap="none" spc="0" normalizeH="0" baseline="0" noProof="0" dirty="0" smtClean="0">
              <a:ln>
                <a:noFill/>
              </a:ln>
              <a:solidFill>
                <a:srgbClr val="C00000"/>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计算第</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t</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个圆的圆心横坐标；</a:t>
            </a:r>
            <a:endParaRPr kumimoji="1" lang="en-US" altLang="zh-CN" sz="2000" b="0" i="0" u="none" strike="noStrike" kern="0" cap="none" spc="0" normalizeH="0" baseline="0" noProof="0" dirty="0" smtClean="0">
              <a:ln>
                <a:noFill/>
              </a:ln>
              <a:solidFill>
                <a:schemeClr val="tx1"/>
              </a:solidFill>
              <a:effectLst/>
              <a:uLnTx/>
              <a:uFillTx/>
              <a:latin typeface="+mn-ea"/>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我们先计算相切</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2</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圆之间的圆心距离，设</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2</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圆半径分别为</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r1,r2,</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则计算后，得到结果为 </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2*</a:t>
            </a:r>
            <a:r>
              <a:rPr kumimoji="1" lang="en-US" altLang="zh-CN" sz="2000" b="0" i="0" u="none" strike="noStrike" kern="0" cap="none" spc="0" normalizeH="0" baseline="0" noProof="0" dirty="0" err="1" smtClean="0">
                <a:ln>
                  <a:noFill/>
                </a:ln>
                <a:solidFill>
                  <a:schemeClr val="tx1"/>
                </a:solidFill>
                <a:effectLst/>
                <a:uLnTx/>
                <a:uFillTx/>
                <a:latin typeface="+mn-ea"/>
                <a:ea typeface="+mn-ea"/>
                <a:cs typeface="+mn-cs"/>
              </a:rPr>
              <a:t>sqrt</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(r1*r2)</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a:t>
            </a:r>
            <a:endParaRPr kumimoji="1" lang="en-US" altLang="zh-CN" sz="2000" b="0" i="0" u="none" strike="noStrike" kern="0" cap="none" spc="0" normalizeH="0" baseline="0" noProof="0" dirty="0" smtClean="0">
              <a:ln>
                <a:noFill/>
              </a:ln>
              <a:solidFill>
                <a:schemeClr val="tx1"/>
              </a:solidFill>
              <a:effectLst/>
              <a:uLnTx/>
              <a:uFillTx/>
              <a:latin typeface="+mn-ea"/>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由此得到第</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个圆的圆心横坐标为</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x[n-1]+ 2*</a:t>
            </a:r>
            <a:r>
              <a:rPr kumimoji="1" lang="en-US" altLang="zh-CN" sz="2000" b="0" i="0" u="none" strike="noStrike" kern="0" cap="none" spc="0" normalizeH="0" baseline="0" noProof="0" dirty="0" err="1" smtClean="0">
                <a:ln>
                  <a:noFill/>
                </a:ln>
                <a:solidFill>
                  <a:schemeClr val="tx1"/>
                </a:solidFill>
                <a:effectLst/>
                <a:uLnTx/>
                <a:uFillTx/>
                <a:latin typeface="+mn-ea"/>
                <a:ea typeface="+mn-ea"/>
                <a:cs typeface="+mn-cs"/>
              </a:rPr>
              <a:t>sqrt</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(r1*r2);    </a:t>
            </a:r>
            <a:endParaRPr kumimoji="1" lang="en-US" altLang="zh-CN" sz="2000" b="0" i="0" u="none" strike="noStrike" kern="0" cap="none" spc="0" normalizeH="0" baseline="0" noProof="0" dirty="0" smtClean="0">
              <a:ln>
                <a:noFill/>
              </a:ln>
              <a:solidFill>
                <a:schemeClr val="tx1"/>
              </a:solidFill>
              <a:effectLst/>
              <a:uLnTx/>
              <a:uFillTx/>
              <a:latin typeface="+mn-ea"/>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注：</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r1</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r2</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为第</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n-1</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和第</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a:t>
            </a: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个圆的半径。</a:t>
            </a:r>
            <a:endParaRPr kumimoji="1" lang="en-US" altLang="zh-CN" sz="2000" b="0" i="0" u="none" strike="noStrike" kern="0" cap="none" spc="0" normalizeH="0" baseline="0" noProof="0" dirty="0" smtClean="0">
              <a:ln>
                <a:noFill/>
              </a:ln>
              <a:solidFill>
                <a:schemeClr val="tx1"/>
              </a:solidFill>
              <a:effectLst/>
              <a:uLnTx/>
              <a:uFillTx/>
              <a:latin typeface="+mn-ea"/>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double temp = 0;</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for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int</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j=1; j&lt;t; j++)</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a:t>
            </a:r>
            <a:r>
              <a:rPr kumimoji="1" lang="zh-CN" altLang="en-US" sz="2000" b="0" i="0" u="none" strike="noStrike" kern="0" cap="none" spc="0" normalizeH="0" baseline="0" noProof="0" dirty="0" smtClean="0">
                <a:ln>
                  <a:noFill/>
                </a:ln>
                <a:solidFill>
                  <a:srgbClr val="C00000"/>
                </a:solidFill>
                <a:effectLst/>
                <a:uLnTx/>
                <a:uFillTx/>
                <a:latin typeface="+mn-lt"/>
                <a:ea typeface="+mn-ea"/>
                <a:cs typeface="+mn-cs"/>
              </a:rPr>
              <a:t>第</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t</a:t>
            </a:r>
            <a:r>
              <a:rPr kumimoji="1" lang="zh-CN" altLang="en-US" sz="2000" b="0" i="0" u="none" strike="noStrike" kern="0" cap="none" spc="0" normalizeH="0" baseline="0" noProof="0" dirty="0" smtClean="0">
                <a:ln>
                  <a:noFill/>
                </a:ln>
                <a:solidFill>
                  <a:srgbClr val="C00000"/>
                </a:solidFill>
                <a:effectLst/>
                <a:uLnTx/>
                <a:uFillTx/>
                <a:latin typeface="+mn-lt"/>
                <a:ea typeface="+mn-ea"/>
                <a:cs typeface="+mn-cs"/>
              </a:rPr>
              <a:t>个圆有可能和之前的某个圆相切，计算所有可能的最大值</a:t>
            </a:r>
            <a:endParaRPr kumimoji="1" lang="en-US" altLang="zh-CN" sz="2000" b="0" i="0" u="none" strike="noStrike" kern="0" cap="none" spc="0" normalizeH="0" baseline="0" noProof="0" dirty="0" smtClean="0">
              <a:ln>
                <a:noFill/>
              </a:ln>
              <a:solidFill>
                <a:srgbClr val="C00000"/>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double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valuex</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 x[j]+2.0*</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sqrt</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(r[t] * r[j]);</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if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valuex</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&gt; temp)</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temp =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valuex</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return temp;	</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82948" name="Picture 8" descr="t580"/>
          <p:cNvPicPr>
            <a:picLocks noChangeAspect="1"/>
          </p:cNvPicPr>
          <p:nvPr/>
        </p:nvPicPr>
        <p:blipFill>
          <a:blip r:embed="rId1"/>
          <a:stretch>
            <a:fillRect/>
          </a:stretch>
        </p:blipFill>
        <p:spPr>
          <a:xfrm>
            <a:off x="5508625" y="115888"/>
            <a:ext cx="2879725" cy="1885950"/>
          </a:xfrm>
          <a:prstGeom prst="rect">
            <a:avLst/>
          </a:prstGeom>
          <a:noFill/>
          <a:ln w="9525">
            <a:noFill/>
          </a:ln>
        </p:spPr>
      </p:pic>
      <p:sp>
        <p:nvSpPr>
          <p:cNvPr id="82949" name="TextBox 4"/>
          <p:cNvSpPr txBox="1"/>
          <p:nvPr/>
        </p:nvSpPr>
        <p:spPr>
          <a:xfrm>
            <a:off x="5795963" y="2000250"/>
            <a:ext cx="595312"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dirty="0">
                <a:solidFill>
                  <a:srgbClr val="C00000"/>
                </a:solidFill>
                <a:latin typeface="Arial" panose="020B0604020202020204" pitchFamily="34" charset="0"/>
                <a:ea typeface="楷体_GB2312" pitchFamily="49" charset="-122"/>
              </a:rPr>
              <a:t>X[n-1]</a:t>
            </a:r>
            <a:endParaRPr lang="zh-CN" altLang="en-US" sz="1200" dirty="0">
              <a:solidFill>
                <a:srgbClr val="C00000"/>
              </a:solidFill>
              <a:latin typeface="Arial" panose="020B0604020202020204" pitchFamily="34" charset="0"/>
              <a:ea typeface="楷体_GB2312" pitchFamily="49" charset="-122"/>
            </a:endParaRPr>
          </a:p>
        </p:txBody>
      </p:sp>
      <p:cxnSp>
        <p:nvCxnSpPr>
          <p:cNvPr id="82950" name="直接箭头连接符 6"/>
          <p:cNvCxnSpPr/>
          <p:nvPr/>
        </p:nvCxnSpPr>
        <p:spPr>
          <a:xfrm flipV="1">
            <a:off x="6011863" y="1617663"/>
            <a:ext cx="0" cy="442912"/>
          </a:xfrm>
          <a:prstGeom prst="straightConnector1">
            <a:avLst/>
          </a:prstGeom>
          <a:ln w="12700" cap="flat" cmpd="sng">
            <a:solidFill>
              <a:schemeClr val="tx1"/>
            </a:solidFill>
            <a:prstDash val="solid"/>
            <a:headEnd type="none" w="med" len="med"/>
            <a:tailEnd type="arrow" w="med" len="med"/>
          </a:ln>
        </p:spPr>
      </p:cxnSp>
      <p:cxnSp>
        <p:nvCxnSpPr>
          <p:cNvPr id="82951" name="直接箭头连接符 8"/>
          <p:cNvCxnSpPr/>
          <p:nvPr/>
        </p:nvCxnSpPr>
        <p:spPr>
          <a:xfrm flipV="1">
            <a:off x="6659563" y="1330325"/>
            <a:ext cx="0" cy="803275"/>
          </a:xfrm>
          <a:prstGeom prst="straightConnector1">
            <a:avLst/>
          </a:prstGeom>
          <a:ln w="12700" cap="flat" cmpd="sng">
            <a:solidFill>
              <a:schemeClr val="tx1"/>
            </a:solidFill>
            <a:prstDash val="solid"/>
            <a:headEnd type="none" w="med" len="med"/>
            <a:tailEnd type="arrow" w="med" len="med"/>
          </a:ln>
        </p:spPr>
      </p:cxnSp>
      <p:sp>
        <p:nvSpPr>
          <p:cNvPr id="82952" name="TextBox 11"/>
          <p:cNvSpPr txBox="1"/>
          <p:nvPr/>
        </p:nvSpPr>
        <p:spPr>
          <a:xfrm>
            <a:off x="6372225" y="2071688"/>
            <a:ext cx="960438"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dirty="0">
                <a:solidFill>
                  <a:srgbClr val="C00000"/>
                </a:solidFill>
                <a:latin typeface="Arial" panose="020B0604020202020204" pitchFamily="34" charset="0"/>
                <a:ea typeface="楷体_GB2312" pitchFamily="49" charset="-122"/>
              </a:rPr>
              <a:t>2sqrt(r1*r2)</a:t>
            </a:r>
            <a:endParaRPr lang="zh-CN" altLang="en-US" sz="1200" dirty="0">
              <a:solidFill>
                <a:srgbClr val="C00000"/>
              </a:solidFill>
              <a:latin typeface="Arial" panose="020B0604020202020204" pitchFamily="34" charset="0"/>
              <a:ea typeface="楷体_GB2312" pitchFamily="49" charset="-122"/>
            </a:endParaRPr>
          </a:p>
        </p:txBody>
      </p:sp>
      <p:sp>
        <p:nvSpPr>
          <p:cNvPr id="82953" name="TextBox 13"/>
          <p:cNvSpPr txBox="1"/>
          <p:nvPr/>
        </p:nvSpPr>
        <p:spPr>
          <a:xfrm>
            <a:off x="6659563" y="620713"/>
            <a:ext cx="458787"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200" dirty="0">
                <a:solidFill>
                  <a:srgbClr val="C00000"/>
                </a:solidFill>
                <a:latin typeface="Arial" panose="020B0604020202020204" pitchFamily="34" charset="0"/>
                <a:ea typeface="楷体_GB2312" pitchFamily="49" charset="-122"/>
              </a:rPr>
              <a:t>X[n]</a:t>
            </a:r>
            <a:endParaRPr lang="zh-CN" altLang="en-US" sz="1200" dirty="0">
              <a:solidFill>
                <a:srgbClr val="C00000"/>
              </a:solidFill>
              <a:latin typeface="Arial" panose="020B0604020202020204" pitchFamily="34" charset="0"/>
              <a:ea typeface="楷体_GB2312" pitchFamily="49"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4400" b="1" i="0" u="none" strike="noStrike" kern="0" cap="none" spc="0" normalizeH="0" baseline="0" noProof="0" dirty="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回溯</a:t>
            </a:r>
            <a:r>
              <a:rPr kumimoji="1" lang="zh-CN" altLang="en-US" sz="4400" b="1" i="0" u="none" strike="noStrike" kern="0" cap="none" spc="0" normalizeH="0" baseline="0" noProof="0" dirty="0" smtClean="0">
                <a:ln>
                  <a:noFill/>
                </a:ln>
                <a:solidFill>
                  <a:srgbClr val="663300"/>
                </a:solidFill>
                <a:effectLst>
                  <a:outerShdw blurRad="38100" dist="38100" dir="2700000" algn="tl">
                    <a:srgbClr val="C0C0C0"/>
                  </a:outerShdw>
                </a:effectLst>
                <a:uLnTx/>
                <a:uFillTx/>
                <a:latin typeface="+mj-lt"/>
                <a:ea typeface="黑体" panose="02010609060101010101" pitchFamily="2" charset="-122"/>
                <a:cs typeface="+mj-cs"/>
              </a:rPr>
              <a:t>法</a:t>
            </a:r>
            <a:endParaRPr kumimoji="1" lang="zh-CN" altLang="en-US" sz="4400" b="1" i="0" u="none" strike="noStrike" kern="0" cap="none" spc="0" normalizeH="0" baseline="0" noProof="0" dirty="0">
              <a:ln>
                <a:noFill/>
              </a:ln>
              <a:solidFill>
                <a:srgbClr val="663300"/>
              </a:solidFill>
              <a:effectLst/>
              <a:uLnTx/>
              <a:uFillTx/>
              <a:latin typeface="+mj-lt"/>
              <a:ea typeface="+mj-ea"/>
              <a:cs typeface="+mj-cs"/>
            </a:endParaRPr>
          </a:p>
        </p:txBody>
      </p:sp>
      <p:sp>
        <p:nvSpPr>
          <p:cNvPr id="11267" name="内容占位符 6"/>
          <p:cNvSpPr>
            <a:spLocks noGrp="1"/>
          </p:cNvSpPr>
          <p:nvPr>
            <p:ph idx="1"/>
          </p:nvPr>
        </p:nvSpPr>
        <p:spPr>
          <a:xfrm>
            <a:off x="685800" y="1557338"/>
            <a:ext cx="7772400" cy="4114800"/>
          </a:xfrm>
        </p:spPr>
        <p:txBody>
          <a:bodyPr vert="horz" wrap="square" lIns="91440" tIns="45720" rIns="91440" bIns="45720" anchor="t" anchorCtr="0"/>
          <a:p>
            <a:pPr eaLnBrk="1" hangingPunct="1">
              <a:buClr>
                <a:schemeClr val="tx2"/>
              </a:buClr>
              <a:buSzPct val="75000"/>
              <a:buFont typeface="Wingdings" panose="05000000000000000000" pitchFamily="2" charset="2"/>
              <a:buChar char="n"/>
            </a:pPr>
            <a:r>
              <a:rPr lang="zh-CN" altLang="en-US" sz="2400" dirty="0">
                <a:ea typeface="楷体_GB2312" pitchFamily="49" charset="-122"/>
              </a:rPr>
              <a:t>有许多问题，当需要找出它的解集或者要求回答什么解是满足某些约束条件的最佳解时，往往要使用回溯法。</a:t>
            </a:r>
            <a:endParaRPr lang="zh-CN" altLang="en-US" sz="2400" dirty="0">
              <a:latin typeface="黑体" panose="02010609060101010101" pitchFamily="2" charset="-122"/>
              <a:ea typeface="楷体_GB2312" pitchFamily="49" charset="-122"/>
            </a:endParaRPr>
          </a:p>
          <a:p>
            <a:pPr eaLnBrk="1" hangingPunct="1">
              <a:buClr>
                <a:schemeClr val="tx2"/>
              </a:buClr>
              <a:buSzPct val="75000"/>
              <a:buFont typeface="Wingdings" panose="05000000000000000000" pitchFamily="2" charset="2"/>
              <a:buChar char="n"/>
            </a:pPr>
            <a:r>
              <a:rPr lang="zh-CN" altLang="en-US" sz="2400" dirty="0">
                <a:latin typeface="黑体" panose="02010609060101010101" pitchFamily="2" charset="-122"/>
                <a:ea typeface="楷体_GB2312" pitchFamily="49" charset="-122"/>
              </a:rPr>
              <a:t>回溯法的基本做法是搜索，或是一种组织得井井有条的，能避免不必要搜索的</a:t>
            </a:r>
            <a:r>
              <a:rPr lang="zh-CN" altLang="en-US" sz="2400" dirty="0">
                <a:solidFill>
                  <a:srgbClr val="C00000"/>
                </a:solidFill>
                <a:latin typeface="黑体" panose="02010609060101010101" pitchFamily="2" charset="-122"/>
                <a:ea typeface="楷体_GB2312" pitchFamily="49" charset="-122"/>
              </a:rPr>
              <a:t>穷举式搜索法</a:t>
            </a:r>
            <a:r>
              <a:rPr lang="zh-CN" altLang="en-US" sz="2400" dirty="0">
                <a:latin typeface="黑体" panose="02010609060101010101" pitchFamily="2" charset="-122"/>
                <a:ea typeface="楷体_GB2312" pitchFamily="49" charset="-122"/>
              </a:rPr>
              <a:t>。这种方法适用于解一些组合数相当大的问题。</a:t>
            </a:r>
            <a:endParaRPr lang="zh-CN" altLang="en-US" sz="2400" dirty="0">
              <a:latin typeface="黑体" panose="02010609060101010101" pitchFamily="2" charset="-122"/>
              <a:ea typeface="楷体_GB2312" pitchFamily="49" charset="-122"/>
            </a:endParaRPr>
          </a:p>
          <a:p>
            <a:pPr eaLnBrk="1" hangingPunct="1">
              <a:buClr>
                <a:schemeClr val="tx2"/>
              </a:buClr>
              <a:buSzPct val="75000"/>
              <a:buFont typeface="Wingdings" panose="05000000000000000000" pitchFamily="2" charset="2"/>
              <a:buChar char="n"/>
            </a:pPr>
            <a:r>
              <a:rPr lang="zh-CN" altLang="en-US" sz="2400" dirty="0">
                <a:ea typeface="楷体_GB2312" pitchFamily="49" charset="-122"/>
              </a:rPr>
              <a:t>回溯法在问题的解空间树中，按</a:t>
            </a:r>
            <a:r>
              <a:rPr lang="zh-CN" altLang="en-US" sz="2400" dirty="0">
                <a:solidFill>
                  <a:srgbClr val="C00000"/>
                </a:solidFill>
                <a:ea typeface="楷体_GB2312" pitchFamily="49" charset="-122"/>
              </a:rPr>
              <a:t>深度优先策略</a:t>
            </a:r>
            <a:r>
              <a:rPr lang="zh-CN" altLang="en-US" sz="2400" dirty="0">
                <a:ea typeface="楷体_GB2312" pitchFamily="49" charset="-122"/>
              </a:rPr>
              <a:t>，从根结点出发搜索解空间树。</a:t>
            </a:r>
            <a:r>
              <a:rPr lang="zh-CN" altLang="en-US" sz="2400" dirty="0">
                <a:solidFill>
                  <a:srgbClr val="C00000"/>
                </a:solidFill>
                <a:ea typeface="楷体_GB2312" pitchFamily="49" charset="-122"/>
              </a:rPr>
              <a:t>算法搜索至解空间树的任意一点时，先判断该结点是否包含问题的解。如果肯定不包含，则跳过对该结点为根的子树的搜索，逐层向其祖先结点回溯；否则，进入该子树，继续按深度优先策略搜索。</a:t>
            </a:r>
            <a:endParaRPr lang="zh-CN" altLang="en-US" sz="2400" dirty="0"/>
          </a:p>
        </p:txBody>
      </p:sp>
      <p:sp>
        <p:nvSpPr>
          <p:cNvPr id="11268" name="Rectangle 5"/>
          <p:cNvSpPr/>
          <p:nvPr/>
        </p:nvSpPr>
        <p:spPr>
          <a:xfrm>
            <a:off x="468313" y="1709738"/>
            <a:ext cx="7772400" cy="5103812"/>
          </a:xfrm>
          <a:prstGeom prst="rect">
            <a:avLst/>
          </a:prstGeom>
          <a:noFill/>
          <a:ln w="9525">
            <a:noFill/>
          </a:ln>
        </p:spPr>
        <p:txBody>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eaLnBrk="1" hangingPunct="1">
              <a:buClr>
                <a:schemeClr val="bg2"/>
              </a:buClr>
              <a:buSzPct val="75000"/>
              <a:buFont typeface="Wingdings" panose="05000000000000000000" pitchFamily="2" charset="2"/>
              <a:buChar char="n"/>
            </a:pPr>
            <a:endParaRPr lang="ja-JP" altLang="en-US" sz="2400" dirty="0">
              <a:latin typeface="Arial" panose="020B0604020202020204" pitchFamily="34" charset="0"/>
              <a:ea typeface="楷体_GB2312" pitchFamily="49" charset="-122"/>
            </a:endParaRPr>
          </a:p>
        </p:txBody>
      </p:sp>
      <p:sp>
        <p:nvSpPr>
          <p:cNvPr id="299014" name="Rectangle 6"/>
          <p:cNvSpPr>
            <a:spLocks noChangeArrowheads="1"/>
          </p:cNvSpPr>
          <p:nvPr/>
        </p:nvSpPr>
        <p:spPr bwMode="auto">
          <a:xfrm>
            <a:off x="611188" y="0"/>
            <a:ext cx="7772400"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4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panose="020B0604020202020204" pitchFamily="34" charset="0"/>
              <a:ea typeface="黑体" panose="02010609060101010101" pitchFamily="2" charset="-122"/>
              <a:cs typeface="+mn-cs"/>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标题 1"/>
          <p:cNvSpPr>
            <a:spLocks noGrp="1"/>
          </p:cNvSpPr>
          <p:nvPr>
            <p:ph type="title"/>
          </p:nvPr>
        </p:nvSpPr>
        <p:spPr/>
        <p:txBody>
          <a:bodyPr vert="horz" wrap="square" lIns="91440" tIns="45720" rIns="91440" bIns="45720" anchor="ctr" anchorCtr="0"/>
          <a:p>
            <a:pPr algn="l" eaLnBrk="1" hangingPunct="1"/>
            <a:r>
              <a:rPr lang="zh-CN" altLang="en-US" dirty="0"/>
              <a:t>主要实现：</a:t>
            </a:r>
            <a:endParaRPr lang="zh-CN" altLang="en-US" dirty="0"/>
          </a:p>
        </p:txBody>
      </p:sp>
      <p:sp>
        <p:nvSpPr>
          <p:cNvPr id="3" name="内容占位符 2"/>
          <p:cNvSpPr>
            <a:spLocks noGrp="1"/>
          </p:cNvSpPr>
          <p:nvPr>
            <p:ph idx="1"/>
          </p:nvPr>
        </p:nvSpPr>
        <p:spPr>
          <a:xfrm>
            <a:off x="684213" y="1700213"/>
            <a:ext cx="7772400" cy="4114800"/>
          </a:xfrm>
        </p:spPr>
        <p:txBody>
          <a:bodyPr vert="horz" wrap="square" lIns="91440" tIns="45720" rIns="91440" bIns="45720" numCol="1" anchor="t" anchorCtr="0" compatLnSpc="1">
            <a:normAutofit fontScale="40000" lnSpcReduction="20000"/>
          </a:bodyPr>
          <a:lstStyle/>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5000" b="0" i="0" u="none" strike="noStrike" kern="0" cap="none" spc="0" normalizeH="0" baseline="0" noProof="0" dirty="0" smtClean="0">
                <a:ln>
                  <a:noFill/>
                </a:ln>
                <a:solidFill>
                  <a:srgbClr val="C00000"/>
                </a:solidFill>
                <a:effectLst/>
                <a:uLnTx/>
                <a:uFillTx/>
                <a:latin typeface="+mn-lt"/>
                <a:ea typeface="+mn-ea"/>
                <a:cs typeface="+mn-cs"/>
              </a:rPr>
              <a:t>函数</a:t>
            </a:r>
            <a:r>
              <a:rPr kumimoji="1" lang="en-US" altLang="zh-CN" sz="5000" b="0" i="0" u="none" strike="noStrike" kern="0" cap="none" spc="0" normalizeH="0" baseline="0" noProof="0" dirty="0" smtClean="0">
                <a:ln>
                  <a:noFill/>
                </a:ln>
                <a:solidFill>
                  <a:srgbClr val="C00000"/>
                </a:solidFill>
                <a:effectLst/>
                <a:uLnTx/>
                <a:uFillTx/>
                <a:latin typeface="+mn-lt"/>
                <a:ea typeface="+mn-ea"/>
                <a:cs typeface="+mn-cs"/>
              </a:rPr>
              <a:t>void Compute()</a:t>
            </a:r>
            <a:endParaRPr kumimoji="1" lang="en-US" altLang="zh-CN" sz="5000" b="0" i="0" u="none" strike="noStrike" kern="0" cap="none" spc="0" normalizeH="0" baseline="0" noProof="0" dirty="0" smtClean="0">
              <a:ln>
                <a:noFill/>
              </a:ln>
              <a:solidFill>
                <a:srgbClr val="C00000"/>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计算当前圆排列的长度；</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double low = INT_MAX, high = INT_MIN;</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for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int</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=1;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&lt;=n;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if  (x[</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 r[</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&lt; low ) </a:t>
            </a:r>
            <a:r>
              <a:rPr kumimoji="1" lang="en-US" altLang="zh-CN" sz="5000" b="0" i="0" u="none" strike="noStrike" kern="0" cap="none" spc="0" normalizeH="0" baseline="0" noProof="0" dirty="0" smtClean="0">
                <a:ln>
                  <a:noFill/>
                </a:ln>
                <a:solidFill>
                  <a:srgbClr val="C00000"/>
                </a:solidFill>
                <a:effectLst/>
                <a:uLnTx/>
                <a:uFillTx/>
                <a:latin typeface="+mn-lt"/>
                <a:ea typeface="+mn-ea"/>
                <a:cs typeface="+mn-cs"/>
              </a:rPr>
              <a:t>low</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 x[</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]-r[</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计算最左边</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if  (x[</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 r[</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&gt; high) </a:t>
            </a:r>
            <a:r>
              <a:rPr kumimoji="1" lang="en-US" altLang="zh-CN" sz="5000" b="0" i="0" u="none" strike="noStrike" kern="0" cap="none" spc="0" normalizeH="0" baseline="0" noProof="0" dirty="0" smtClean="0">
                <a:ln>
                  <a:noFill/>
                </a:ln>
                <a:solidFill>
                  <a:srgbClr val="C00000"/>
                </a:solidFill>
                <a:effectLst/>
                <a:uLnTx/>
                <a:uFillTx/>
                <a:latin typeface="+mn-lt"/>
                <a:ea typeface="+mn-ea"/>
                <a:cs typeface="+mn-cs"/>
              </a:rPr>
              <a:t>high</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 x[</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]+r[</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i</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计算最右边</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if (high - low &lt;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minn</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minn</a:t>
            </a:r>
            <a:r>
              <a:rPr kumimoji="1" lang="en-US" altLang="zh-CN" sz="5000" b="0" i="0" u="none" strike="noStrike" kern="0" cap="none" spc="0" normalizeH="0" baseline="0" noProof="0" dirty="0" smtClean="0">
                <a:ln>
                  <a:noFill/>
                </a:ln>
                <a:solidFill>
                  <a:schemeClr val="tx1"/>
                </a:solidFill>
                <a:effectLst/>
                <a:uLnTx/>
                <a:uFillTx/>
                <a:latin typeface="+mn-lt"/>
                <a:ea typeface="+mn-ea"/>
                <a:cs typeface="+mn-cs"/>
              </a:rPr>
              <a:t> = high - low; //</a:t>
            </a: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更新</a:t>
            </a:r>
            <a:r>
              <a:rPr kumimoji="1" lang="en-US" altLang="zh-CN" sz="5000" b="0" i="0" u="none" strike="noStrike" kern="0" cap="none" spc="0" normalizeH="0" baseline="0" noProof="0" dirty="0" err="1" smtClean="0">
                <a:ln>
                  <a:noFill/>
                </a:ln>
                <a:solidFill>
                  <a:schemeClr val="tx1"/>
                </a:solidFill>
                <a:effectLst/>
                <a:uLnTx/>
                <a:uFillTx/>
                <a:latin typeface="+mn-lt"/>
                <a:ea typeface="+mn-ea"/>
                <a:cs typeface="+mn-cs"/>
              </a:rPr>
              <a:t>minn</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endParaRPr kumimoji="1"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endParaRPr kumimoji="1"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3200" b="0" i="0" u="none" strike="noStrike" kern="0" cap="none" spc="0" normalizeH="0" baseline="0" noProof="0" dirty="0" smtClean="0">
                <a:ln>
                  <a:noFill/>
                </a:ln>
                <a:solidFill>
                  <a:schemeClr val="tx1"/>
                </a:solidFill>
                <a:effectLst/>
                <a:uLnTx/>
                <a:uFillTx/>
                <a:latin typeface="+mn-lt"/>
                <a:ea typeface="+mn-ea"/>
                <a:cs typeface="+mn-cs"/>
              </a:rPr>
              <a:t>                                                      </a:t>
            </a: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圆心坐标虽然在最左边，但是该圆的边界不一</a:t>
            </a:r>
            <a:endParaRPr kumimoji="1" lang="en-US" altLang="zh-CN" sz="5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5000" b="0" i="0" u="none" strike="noStrike" kern="0" cap="none" spc="0" normalizeH="0" baseline="0" noProof="0" dirty="0" smtClean="0">
                <a:ln>
                  <a:noFill/>
                </a:ln>
                <a:solidFill>
                  <a:schemeClr val="tx1"/>
                </a:solidFill>
                <a:effectLst/>
                <a:uLnTx/>
                <a:uFillTx/>
                <a:latin typeface="+mn-lt"/>
                <a:ea typeface="+mn-ea"/>
                <a:cs typeface="+mn-cs"/>
              </a:rPr>
              <a:t>                                   定是最左边，最右边情况也一样。</a:t>
            </a:r>
            <a:endParaRPr kumimoji="1" lang="zh-CN" altLang="en-US" sz="5000" b="0" i="0" u="none" strike="noStrike" kern="0" cap="none" spc="0" normalizeH="0" baseline="0" noProof="0" dirty="0">
              <a:ln>
                <a:noFill/>
              </a:ln>
              <a:solidFill>
                <a:schemeClr val="tx1"/>
              </a:solidFill>
              <a:effectLst/>
              <a:uLnTx/>
              <a:uFillTx/>
              <a:latin typeface="+mn-lt"/>
              <a:ea typeface="+mn-ea"/>
              <a:cs typeface="+mn-cs"/>
            </a:endParaRPr>
          </a:p>
        </p:txBody>
      </p:sp>
      <p:sp>
        <p:nvSpPr>
          <p:cNvPr id="83972" name="Oval 9"/>
          <p:cNvSpPr/>
          <p:nvPr/>
        </p:nvSpPr>
        <p:spPr>
          <a:xfrm>
            <a:off x="1143000" y="4876800"/>
            <a:ext cx="1371600" cy="13716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sp>
        <p:nvSpPr>
          <p:cNvPr id="83973" name="Line 13"/>
          <p:cNvSpPr/>
          <p:nvPr/>
        </p:nvSpPr>
        <p:spPr>
          <a:xfrm>
            <a:off x="1828800" y="4508500"/>
            <a:ext cx="0" cy="1944688"/>
          </a:xfrm>
          <a:prstGeom prst="line">
            <a:avLst/>
          </a:prstGeom>
          <a:ln w="9525" cap="flat" cmpd="sng">
            <a:solidFill>
              <a:schemeClr val="tx1"/>
            </a:solidFill>
            <a:prstDash val="solid"/>
            <a:miter/>
            <a:headEnd type="none" w="med" len="med"/>
            <a:tailEnd type="none" w="med" len="med"/>
          </a:ln>
        </p:spPr>
      </p:sp>
      <p:sp>
        <p:nvSpPr>
          <p:cNvPr id="83974" name="Line 8"/>
          <p:cNvSpPr/>
          <p:nvPr/>
        </p:nvSpPr>
        <p:spPr>
          <a:xfrm flipV="1">
            <a:off x="1143000" y="4800600"/>
            <a:ext cx="0" cy="1447800"/>
          </a:xfrm>
          <a:prstGeom prst="line">
            <a:avLst/>
          </a:prstGeom>
          <a:ln w="9525" cap="flat" cmpd="sng">
            <a:solidFill>
              <a:schemeClr val="tx1"/>
            </a:solidFill>
            <a:prstDash val="solid"/>
            <a:miter/>
            <a:headEnd type="none" w="med" len="med"/>
            <a:tailEnd type="triangle" w="med" len="med"/>
          </a:ln>
        </p:spPr>
      </p:sp>
      <p:sp>
        <p:nvSpPr>
          <p:cNvPr id="83975" name="Line 7"/>
          <p:cNvSpPr/>
          <p:nvPr/>
        </p:nvSpPr>
        <p:spPr>
          <a:xfrm>
            <a:off x="1143000" y="6248400"/>
            <a:ext cx="3200400" cy="0"/>
          </a:xfrm>
          <a:prstGeom prst="line">
            <a:avLst/>
          </a:prstGeom>
          <a:ln w="9525" cap="flat" cmpd="sng">
            <a:solidFill>
              <a:schemeClr val="tx1"/>
            </a:solidFill>
            <a:prstDash val="solid"/>
            <a:miter/>
            <a:headEnd type="none" w="med" len="med"/>
            <a:tailEnd type="triangle" w="med" len="med"/>
          </a:ln>
        </p:spPr>
      </p:sp>
      <p:sp>
        <p:nvSpPr>
          <p:cNvPr id="83976" name="Line 11"/>
          <p:cNvSpPr/>
          <p:nvPr/>
        </p:nvSpPr>
        <p:spPr>
          <a:xfrm>
            <a:off x="1371600" y="6019800"/>
            <a:ext cx="0" cy="433388"/>
          </a:xfrm>
          <a:prstGeom prst="line">
            <a:avLst/>
          </a:prstGeom>
          <a:ln w="9525" cap="flat" cmpd="sng">
            <a:solidFill>
              <a:schemeClr val="tx1"/>
            </a:solidFill>
            <a:prstDash val="solid"/>
            <a:miter/>
            <a:headEnd type="none" w="med" len="med"/>
            <a:tailEnd type="none" w="med" len="med"/>
          </a:ln>
        </p:spPr>
      </p:sp>
      <p:sp>
        <p:nvSpPr>
          <p:cNvPr id="83977" name="Oval 10"/>
          <p:cNvSpPr/>
          <p:nvPr/>
        </p:nvSpPr>
        <p:spPr>
          <a:xfrm>
            <a:off x="1295400" y="6096000"/>
            <a:ext cx="152400" cy="152400"/>
          </a:xfrm>
          <a:prstGeom prst="ellipse">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dirty="0">
              <a:latin typeface="Arial" panose="020B0604020202020204" pitchFamily="34" charset="0"/>
              <a:ea typeface="楷体_GB2312" pitchFamily="49" charset="-122"/>
            </a:endParaRPr>
          </a:p>
        </p:txBody>
      </p:sp>
      <p:cxnSp>
        <p:nvCxnSpPr>
          <p:cNvPr id="83978" name="直接连接符 4"/>
          <p:cNvCxnSpPr>
            <a:endCxn id="83972" idx="6"/>
          </p:cNvCxnSpPr>
          <p:nvPr/>
        </p:nvCxnSpPr>
        <p:spPr>
          <a:xfrm>
            <a:off x="1828800" y="5562600"/>
            <a:ext cx="685800" cy="0"/>
          </a:xfrm>
          <a:prstGeom prst="line">
            <a:avLst/>
          </a:prstGeom>
          <a:ln w="12700" cap="flat" cmpd="sng">
            <a:solidFill>
              <a:schemeClr val="tx1"/>
            </a:solidFill>
            <a:prstDash val="solid"/>
            <a:headEnd type="none" w="med" len="med"/>
            <a:tailEnd type="none" w="med" len="med"/>
          </a:ln>
        </p:spPr>
      </p:cxnSp>
      <p:sp>
        <p:nvSpPr>
          <p:cNvPr id="83979" name="矩形 5"/>
          <p:cNvSpPr/>
          <p:nvPr/>
        </p:nvSpPr>
        <p:spPr>
          <a:xfrm>
            <a:off x="1763713" y="6227763"/>
            <a:ext cx="5429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x[i] </a:t>
            </a:r>
            <a:endParaRPr lang="zh-CN" altLang="en-US" sz="2400" dirty="0">
              <a:latin typeface="Arial" panose="020B0604020202020204" pitchFamily="34" charset="0"/>
              <a:ea typeface="楷体_GB2312" pitchFamily="49" charset="-122"/>
            </a:endParaRPr>
          </a:p>
        </p:txBody>
      </p:sp>
      <p:sp>
        <p:nvSpPr>
          <p:cNvPr id="83980" name="矩形 6"/>
          <p:cNvSpPr/>
          <p:nvPr/>
        </p:nvSpPr>
        <p:spPr>
          <a:xfrm>
            <a:off x="2009775" y="5229225"/>
            <a:ext cx="5048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dirty="0">
                <a:latin typeface="Arial" panose="020B0604020202020204" pitchFamily="34" charset="0"/>
                <a:ea typeface="楷体_GB2312" pitchFamily="49" charset="-122"/>
              </a:rPr>
              <a:t>r[i] </a:t>
            </a:r>
            <a:endParaRPr lang="zh-CN" altLang="en-US" sz="2400" dirty="0">
              <a:latin typeface="Arial" panose="020B0604020202020204" pitchFamily="34" charset="0"/>
              <a:ea typeface="楷体_GB2312" pitchFamily="49" charset="-122"/>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00038" y="447675"/>
            <a:ext cx="8580438" cy="4637088"/>
          </a:xfrm>
        </p:spPr>
        <p:txBody>
          <a:bodyPr vert="horz" wrap="square" lIns="91440" tIns="45720" rIns="91440" bIns="45720" numCol="1" anchor="t" anchorCtr="0" compatLnSpc="1">
            <a:noAutofit/>
          </a:bodyPr>
          <a:lstStyle/>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rgbClr val="C00000"/>
                </a:solidFill>
                <a:effectLst/>
                <a:uLnTx/>
                <a:uFillTx/>
                <a:latin typeface="+mn-lt"/>
                <a:ea typeface="+mn-ea"/>
                <a:cs typeface="+mn-cs"/>
              </a:rPr>
              <a:t>函数</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void Backtrack(</a:t>
            </a:r>
            <a:r>
              <a:rPr kumimoji="1" lang="en-US" altLang="zh-CN" sz="2000" b="0" i="0" u="none" strike="noStrike" kern="0" cap="none" spc="0" normalizeH="0" baseline="0" noProof="0" dirty="0" err="1" smtClean="0">
                <a:ln>
                  <a:noFill/>
                </a:ln>
                <a:solidFill>
                  <a:srgbClr val="C00000"/>
                </a:solidFill>
                <a:effectLst/>
                <a:uLnTx/>
                <a:uFillTx/>
                <a:latin typeface="+mn-lt"/>
                <a:ea typeface="+mn-ea"/>
                <a:cs typeface="+mn-cs"/>
              </a:rPr>
              <a:t>int</a:t>
            </a:r>
            <a:r>
              <a:rPr kumimoji="1" lang="en-US" altLang="zh-CN" sz="2000" b="0" i="0" u="none" strike="noStrike" kern="0" cap="none" spc="0" normalizeH="0" baseline="0" noProof="0" dirty="0" smtClean="0">
                <a:ln>
                  <a:noFill/>
                </a:ln>
                <a:solidFill>
                  <a:srgbClr val="C00000"/>
                </a:solidFill>
                <a:effectLst/>
                <a:uLnTx/>
                <a:uFillTx/>
                <a:latin typeface="+mn-lt"/>
                <a:ea typeface="+mn-ea"/>
                <a:cs typeface="+mn-cs"/>
              </a:rPr>
              <a:t> t)</a:t>
            </a:r>
            <a:endParaRPr kumimoji="1" lang="en-US" altLang="zh-CN" sz="2000" b="0" i="0" u="none" strike="noStrike" kern="0" cap="none" spc="0" normalizeH="0" baseline="0" noProof="0" dirty="0" smtClean="0">
              <a:ln>
                <a:noFill/>
              </a:ln>
              <a:solidFill>
                <a:srgbClr val="C00000"/>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cs"/>
              </a:rPr>
              <a:t>回溯法</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计算当前圆排列的最优值</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if(t&gt;n) com()</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；计算排列长度</a:t>
            </a:r>
            <a:endParaRPr kumimoji="1" lang="zh-CN" altLang="en-US"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else</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for(</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int</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j=</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t;j</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&lt;=</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n;j</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swap(r[t],r[j]);//</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确定当前第</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个圆的半径，或者说，对第</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个圆进行了选择</a:t>
            </a:r>
            <a:endParaRPr kumimoji="1" lang="zh-CN" altLang="en-US"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double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centerx</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 center(t); //</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求出第</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个圆选入后，排列的长度，可称之为当前排列长度</a:t>
            </a:r>
            <a:endParaRPr kumimoji="1" lang="zh-CN" altLang="en-US"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1" lang="pt-BR" altLang="zh-CN" sz="2000" b="0" i="0" u="none" strike="noStrike" kern="0" cap="none" spc="0" normalizeH="0" baseline="0" noProof="0" dirty="0" smtClean="0">
                <a:ln>
                  <a:noFill/>
                </a:ln>
                <a:solidFill>
                  <a:schemeClr val="tx1"/>
                </a:solidFill>
                <a:effectLst/>
                <a:uLnTx/>
                <a:uFillTx/>
                <a:latin typeface="+mn-lt"/>
                <a:ea typeface="+mn-ea"/>
                <a:cs typeface="+mn-cs"/>
              </a:rPr>
              <a:t>if (centerx + r[t] + r[1] &lt; minn)</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找到界限条件，如果满足条件</a:t>
            </a:r>
            <a:endParaRPr kumimoji="1" lang="zh-CN" altLang="en-US"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         </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x[t] = = </a:t>
            </a:r>
            <a:r>
              <a:rPr kumimoji="1" lang="en-US" altLang="zh-CN" sz="2000" b="0" i="0" u="none" strike="noStrike" kern="0" cap="none" spc="0" normalizeH="0" baseline="0" noProof="0" dirty="0" err="1" smtClean="0">
                <a:ln>
                  <a:noFill/>
                </a:ln>
                <a:solidFill>
                  <a:schemeClr val="tx1"/>
                </a:solidFill>
                <a:effectLst/>
                <a:uLnTx/>
                <a:uFillTx/>
                <a:latin typeface="+mn-lt"/>
                <a:ea typeface="+mn-ea"/>
                <a:cs typeface="+mn-cs"/>
              </a:rPr>
              <a:t>centerx</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入选所选的第</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t</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个圆</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Backtrack(t+1); //</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开始深入到第</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t+1</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个圆，即</a:t>
            </a: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backtrack(t+1)</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lt"/>
                <a:ea typeface="+mn-ea"/>
                <a:cs typeface="+mn-cs"/>
              </a:rPr>
              <a:t>      swap(r[t],r[j]); //</a:t>
            </a:r>
            <a:r>
              <a:rPr kumimoji="1" lang="zh-CN" altLang="en-US" sz="2000" b="0" i="0" u="none" strike="noStrike" kern="0" cap="none" spc="0" normalizeH="0" baseline="0" noProof="0" dirty="0" smtClean="0">
                <a:ln>
                  <a:noFill/>
                </a:ln>
                <a:solidFill>
                  <a:schemeClr val="tx1"/>
                </a:solidFill>
                <a:effectLst/>
                <a:uLnTx/>
                <a:uFillTx/>
                <a:latin typeface="+mn-lt"/>
                <a:ea typeface="+mn-ea"/>
                <a:cs typeface="+mn-cs"/>
              </a:rPr>
              <a:t>恢复现场</a:t>
            </a:r>
            <a:endParaRPr kumimoji="1"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137160" marR="0" lvl="0" indent="0" algn="l" defTabSz="914400" rtl="0" eaLnBrk="1" fontAlgn="auto" latinLnBrk="0" hangingPunct="1">
              <a:lnSpc>
                <a:spcPct val="100000"/>
              </a:lnSpc>
              <a:spcBef>
                <a:spcPct val="20000"/>
              </a:spcBef>
              <a:spcAft>
                <a:spcPts val="0"/>
              </a:spcAft>
              <a:buClr>
                <a:schemeClr val="tx1">
                  <a:shade val="95000"/>
                </a:schemeClr>
              </a:buClr>
              <a:buSzTx/>
              <a:buFontTx/>
              <a:buNone/>
              <a:defRPr/>
            </a:pPr>
            <a:r>
              <a:rPr kumimoji="1" lang="en-US" altLang="zh-CN" sz="2000" b="0" i="0" u="none" strike="noStrike" kern="0" cap="none" spc="0" normalizeH="0" baseline="0" noProof="0" dirty="0">
                <a:ln>
                  <a:noFill/>
                </a:ln>
                <a:solidFill>
                  <a:schemeClr val="tx1"/>
                </a:solidFill>
                <a:effectLst/>
                <a:uLnTx/>
                <a:uFillTx/>
                <a:latin typeface="+mn-lt"/>
                <a:ea typeface="+mn-ea"/>
                <a:cs typeface="+mn-cs"/>
              </a:rPr>
              <a:t>}</a:t>
            </a:r>
            <a:endParaRPr kumimoji="1" lang="zh-CN" altLang="en-US" sz="20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2"/>
          <p:cNvSpPr>
            <a:spLocks noGrp="1"/>
          </p:cNvSpPr>
          <p:nvPr>
            <p:ph type="title"/>
          </p:nvPr>
        </p:nvSpPr>
        <p:spPr>
          <a:xfrm>
            <a:off x="2124075" y="609600"/>
            <a:ext cx="5181600" cy="587375"/>
          </a:xfrm>
        </p:spPr>
        <p:txBody>
          <a:bodyPr vert="horz" wrap="square" lIns="91440" tIns="45720" rIns="91440" bIns="45720" anchor="ctr" anchorCtr="0"/>
          <a:p>
            <a:pPr eaLnBrk="1" hangingPunct="1"/>
            <a:r>
              <a:rPr lang="zh-CN" altLang="en-US" sz="4000" dirty="0"/>
              <a:t>电路板排列</a:t>
            </a:r>
            <a:r>
              <a:rPr lang="en-US" altLang="zh-CN" sz="4000" dirty="0"/>
              <a:t> </a:t>
            </a:r>
            <a:endParaRPr lang="zh-CN" altLang="en-US" sz="4000" dirty="0">
              <a:solidFill>
                <a:srgbClr val="C00000"/>
              </a:solidFill>
            </a:endParaRPr>
          </a:p>
        </p:txBody>
      </p:sp>
      <p:sp>
        <p:nvSpPr>
          <p:cNvPr id="86019" name="Rectangle 3"/>
          <p:cNvSpPr>
            <a:spLocks noGrp="1"/>
          </p:cNvSpPr>
          <p:nvPr>
            <p:ph idx="1"/>
          </p:nvPr>
        </p:nvSpPr>
        <p:spPr>
          <a:xfrm>
            <a:off x="611188" y="1557338"/>
            <a:ext cx="7558087" cy="3024187"/>
          </a:xfrm>
        </p:spPr>
        <p:txBody>
          <a:bodyPr vert="horz" wrap="square" lIns="91440" tIns="45720" rIns="91440" bIns="45720" anchor="t" anchorCtr="0"/>
          <a:p>
            <a:pPr marL="0" indent="0" eaLnBrk="1" hangingPunct="1">
              <a:lnSpc>
                <a:spcPct val="110000"/>
              </a:lnSpc>
              <a:buNone/>
            </a:pPr>
            <a:r>
              <a:rPr lang="en-US" altLang="zh-CN" sz="2400" b="1" dirty="0"/>
              <a:t>        </a:t>
            </a:r>
            <a:r>
              <a:rPr lang="zh-CN" altLang="en-US" sz="2400" b="1" dirty="0"/>
              <a:t>在大规模电子系统的设计中存在着电路板排列问题。这个问题的经典形式为将</a:t>
            </a:r>
            <a:r>
              <a:rPr lang="en-US" altLang="zh-CN" sz="2400" b="1" dirty="0"/>
              <a:t>n</a:t>
            </a:r>
            <a:r>
              <a:rPr lang="zh-CN" altLang="en-US" sz="2400" b="1" dirty="0"/>
              <a:t>个电路板放置到一个机箱的许多插槽中，</a:t>
            </a:r>
            <a:r>
              <a:rPr lang="en-US" altLang="zh-CN" sz="2400" b="1" dirty="0"/>
              <a:t>n</a:t>
            </a:r>
            <a:r>
              <a:rPr lang="zh-CN" altLang="en-US" sz="2400" b="1" dirty="0"/>
              <a:t>个电路板的每一种排列定义了一种放置方法。令</a:t>
            </a:r>
            <a:r>
              <a:rPr lang="en-US" altLang="zh-CN" sz="2400" b="1" dirty="0"/>
              <a:t>B= {b1 , ⋯, bn }</a:t>
            </a:r>
            <a:r>
              <a:rPr lang="zh-CN" altLang="en-US" sz="2400" b="1" dirty="0"/>
              <a:t>表示这</a:t>
            </a:r>
            <a:r>
              <a:rPr lang="en-US" altLang="zh-CN" sz="2400" b="1" dirty="0"/>
              <a:t>n</a:t>
            </a:r>
            <a:r>
              <a:rPr lang="zh-CN" altLang="en-US" sz="2400" b="1" dirty="0"/>
              <a:t>个电路板。</a:t>
            </a:r>
            <a:r>
              <a:rPr lang="en-US" altLang="zh-CN" sz="2400" b="1" dirty="0"/>
              <a:t>m</a:t>
            </a:r>
            <a:r>
              <a:rPr lang="zh-CN" altLang="en-US" sz="2400" b="1" dirty="0"/>
              <a:t>个网组集合</a:t>
            </a:r>
            <a:r>
              <a:rPr lang="en-US" altLang="zh-CN" sz="2400" b="1" dirty="0"/>
              <a:t>L= {N1,⋯, Nm }</a:t>
            </a:r>
            <a:r>
              <a:rPr lang="zh-CN" altLang="en-US" sz="2400" b="1" dirty="0"/>
              <a:t>由电路板定义，</a:t>
            </a:r>
            <a:r>
              <a:rPr lang="en-US" altLang="zh-CN" sz="2400" b="1" dirty="0"/>
              <a:t>Ni </a:t>
            </a:r>
            <a:r>
              <a:rPr lang="zh-CN" altLang="en-US" sz="2400" b="1" dirty="0"/>
              <a:t>是</a:t>
            </a:r>
            <a:r>
              <a:rPr lang="en-US" altLang="zh-CN" sz="2400" b="1" dirty="0"/>
              <a:t>B</a:t>
            </a:r>
            <a:r>
              <a:rPr lang="zh-CN" altLang="en-US" sz="2400" b="1" dirty="0"/>
              <a:t>的子集，子集中的元素需要连接起来。实际中用电线将插有这些电路板的插槽连接起来。</a:t>
            </a:r>
            <a:endParaRPr lang="zh-CN" altLang="en-US" sz="2400" b="1" dirty="0"/>
          </a:p>
        </p:txBody>
      </p:sp>
      <p:pic>
        <p:nvPicPr>
          <p:cNvPr id="86020" name="Picture 4"/>
          <p:cNvPicPr>
            <a:picLocks noChangeAspect="1"/>
          </p:cNvPicPr>
          <p:nvPr/>
        </p:nvPicPr>
        <p:blipFill>
          <a:blip r:embed="rId1"/>
          <a:srcRect l="58855" t="29329" r="18698" b="53696"/>
          <a:stretch>
            <a:fillRect/>
          </a:stretch>
        </p:blipFill>
        <p:spPr>
          <a:xfrm>
            <a:off x="5508625" y="4221163"/>
            <a:ext cx="2736850" cy="1655762"/>
          </a:xfrm>
          <a:prstGeom prst="rect">
            <a:avLst/>
          </a:prstGeom>
          <a:noFill/>
          <a:ln w="9525">
            <a:noFill/>
          </a:ln>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5" name="Rectangle 3"/>
          <p:cNvSpPr>
            <a:spLocks noGrp="1" noChangeArrowheads="1"/>
          </p:cNvSpPr>
          <p:nvPr>
            <p:ph idx="1"/>
          </p:nvPr>
        </p:nvSpPr>
        <p:spPr>
          <a:xfrm>
            <a:off x="250825" y="516255"/>
            <a:ext cx="3315335" cy="5187950"/>
          </a:xfrm>
        </p:spPr>
        <p:txBody>
          <a:bodyPr vert="horz" wrap="square" lIns="91440" tIns="45720" rIns="91440" bIns="45720" numCol="1" anchor="t" anchorCtr="0" compatLnSpc="1"/>
          <a:lstStyle/>
          <a:p>
            <a:pPr marL="0" marR="0" lvl="0" indent="0" algn="l" defTabSz="914400" rtl="0" eaLnBrk="1" fontAlgn="base" latinLnBrk="0" hangingPunct="1">
              <a:lnSpc>
                <a:spcPct val="90000"/>
              </a:lnSpc>
              <a:spcBef>
                <a:spcPct val="20000"/>
              </a:spcBef>
              <a:spcAft>
                <a:spcPct val="0"/>
              </a:spcAft>
              <a:buClrTx/>
              <a:buSzTx/>
              <a:buFontTx/>
              <a:buNone/>
              <a:defRPr/>
            </a:pPr>
            <a:r>
              <a:rPr kumimoji="1" lang="zh-CN" altLang="en-US" sz="2000" b="0" i="0" u="none" strike="noStrike" kern="0" cap="none" spc="0" normalizeH="0" baseline="0" noProof="0" dirty="0" smtClean="0">
                <a:ln>
                  <a:noFill/>
                </a:ln>
                <a:solidFill>
                  <a:schemeClr val="tx1"/>
                </a:solidFill>
                <a:effectLst/>
                <a:uLnTx/>
                <a:uFillTx/>
                <a:latin typeface="+mn-ea"/>
                <a:ea typeface="+mn-ea"/>
                <a:cs typeface="+mn-cs"/>
              </a:rPr>
              <a:t>令</a:t>
            </a: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n=8</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m= 5</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。集合</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B</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和</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L</a:t>
            </a:r>
            <a:r>
              <a:rPr kumimoji="1" lang="zh-CN" altLang="en-US" sz="2000" b="0" i="0" u="none" strike="noStrike" kern="0" cap="none" spc="0" normalizeH="0" baseline="0" noProof="0" dirty="0">
                <a:ln>
                  <a:noFill/>
                </a:ln>
                <a:solidFill>
                  <a:schemeClr val="tx1"/>
                </a:solidFill>
                <a:effectLst/>
                <a:uLnTx/>
                <a:uFillTx/>
                <a:latin typeface="+mn-ea"/>
                <a:ea typeface="+mn-ea"/>
                <a:cs typeface="+mn-cs"/>
              </a:rPr>
              <a:t>如下：</a:t>
            </a:r>
            <a:endParaRPr kumimoji="1" lang="zh-CN" altLang="en-US"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B= {b1, b2, b3, b4, b5, b6, b7, b8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L= {N1, N2, N3, N4, N5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a:ln>
                  <a:noFill/>
                </a:ln>
                <a:solidFill>
                  <a:schemeClr val="tx1"/>
                </a:solidFill>
                <a:effectLst/>
                <a:uLnTx/>
                <a:uFillTx/>
                <a:latin typeface="+mn-ea"/>
                <a:ea typeface="+mn-ea"/>
                <a:cs typeface="+mn-cs"/>
              </a:rPr>
              <a:t>N1 = {b4, b5, b6 }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N2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{b2, b3 }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N3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{b1, b3 }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r>
              <a:rPr kumimoji="1" lang="en-US" altLang="zh-CN" sz="2000" b="0" i="0" u="none" strike="noStrike" kern="0" cap="none" spc="0" normalizeH="0" baseline="0" noProof="0" dirty="0" smtClean="0">
                <a:ln>
                  <a:noFill/>
                </a:ln>
                <a:solidFill>
                  <a:schemeClr val="tx1"/>
                </a:solidFill>
                <a:effectLst/>
                <a:uLnTx/>
                <a:uFillTx/>
                <a:latin typeface="+mn-ea"/>
                <a:ea typeface="+mn-ea"/>
                <a:cs typeface="+mn-cs"/>
              </a:rPr>
              <a:t>N4 </a:t>
            </a:r>
            <a:r>
              <a:rPr kumimoji="1" lang="en-US" altLang="zh-CN" sz="2000" b="0" i="0" u="none" strike="noStrike" kern="0" cap="none" spc="0" normalizeH="0" baseline="0" noProof="0" dirty="0">
                <a:ln>
                  <a:noFill/>
                </a:ln>
                <a:solidFill>
                  <a:schemeClr val="tx1"/>
                </a:solidFill>
                <a:effectLst/>
                <a:uLnTx/>
                <a:uFillTx/>
                <a:latin typeface="+mn-ea"/>
                <a:ea typeface="+mn-ea"/>
                <a:cs typeface="+mn-cs"/>
              </a:rPr>
              <a:t>= {b3, b6 }	         N5 = {b7, b8 }</a:t>
            </a:r>
            <a:endParaRPr kumimoji="1" lang="en-US" altLang="zh-CN" sz="20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90000"/>
              </a:lnSpc>
              <a:spcBef>
                <a:spcPct val="20000"/>
              </a:spcBef>
              <a:spcAft>
                <a:spcPct val="0"/>
              </a:spcAft>
              <a:buClrTx/>
              <a:buSzTx/>
              <a:buFontTx/>
              <a:buNone/>
              <a:defRPr/>
            </a:pPr>
            <a:endParaRPr kumimoji="1" lang="zh-CN" altLang="en-US" sz="3200" b="0" i="0" u="none" strike="noStrike" kern="0" cap="none" spc="0" normalizeH="0" baseline="0" noProof="0" dirty="0">
              <a:ln>
                <a:noFill/>
              </a:ln>
              <a:solidFill>
                <a:srgbClr val="C00000"/>
              </a:solidFill>
              <a:effectLst/>
              <a:uLnTx/>
              <a:uFillTx/>
              <a:latin typeface="+mn-ea"/>
              <a:ea typeface="+mn-ea"/>
              <a:cs typeface="+mn-cs"/>
            </a:endParaRPr>
          </a:p>
        </p:txBody>
      </p:sp>
      <p:graphicFrame>
        <p:nvGraphicFramePr>
          <p:cNvPr id="3" name="Object 14"/>
          <p:cNvGraphicFramePr>
            <a:graphicFrameLocks noChangeAspect="1"/>
          </p:cNvGraphicFramePr>
          <p:nvPr/>
        </p:nvGraphicFramePr>
        <p:xfrm>
          <a:off x="3638550" y="549275"/>
          <a:ext cx="5486400" cy="2286000"/>
        </p:xfrm>
        <a:graphic>
          <a:graphicData uri="http://schemas.openxmlformats.org/presentationml/2006/ole">
            <mc:AlternateContent xmlns:mc="http://schemas.openxmlformats.org/markup-compatibility/2006">
              <mc:Choice xmlns:v="urn:schemas-microsoft-com:vml" Requires="v">
                <p:oleObj spid="_x0000_s3095" name="" r:id="rId1" imgW="11041380" imgH="4488180" progId="MSPhotoEd.3">
                  <p:embed/>
                </p:oleObj>
              </mc:Choice>
              <mc:Fallback>
                <p:oleObj name="" r:id="rId1" imgW="11041380" imgH="4488180" progId="MSPhotoEd.3">
                  <p:embed/>
                  <p:pic>
                    <p:nvPicPr>
                      <p:cNvPr id="0" name="图片 3094"/>
                      <p:cNvPicPr/>
                      <p:nvPr/>
                    </p:nvPicPr>
                    <p:blipFill>
                      <a:blip r:embed="rId2"/>
                      <a:srcRect l="3896" r="2597" b="4677"/>
                      <a:stretch>
                        <a:fillRect/>
                      </a:stretch>
                    </p:blipFill>
                    <p:spPr>
                      <a:xfrm>
                        <a:off x="3638550" y="549275"/>
                        <a:ext cx="5486400" cy="2286000"/>
                      </a:xfrm>
                      <a:prstGeom prst="rect">
                        <a:avLst/>
                      </a:prstGeom>
                      <a:noFill/>
                      <a:ln w="38100">
                        <a:noFill/>
                        <a:miter/>
                      </a:ln>
                    </p:spPr>
                  </p:pic>
                </p:oleObj>
              </mc:Fallback>
            </mc:AlternateContent>
          </a:graphicData>
        </a:graphic>
      </p:graphicFrame>
      <p:sp>
        <p:nvSpPr>
          <p:cNvPr id="4" name="Text Box 15"/>
          <p:cNvSpPr txBox="1"/>
          <p:nvPr/>
        </p:nvSpPr>
        <p:spPr>
          <a:xfrm>
            <a:off x="5010150" y="2911475"/>
            <a:ext cx="3154363"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dirty="0">
                <a:solidFill>
                  <a:srgbClr val="C00000"/>
                </a:solidFill>
                <a:latin typeface="Arial" panose="020B0604020202020204" pitchFamily="34" charset="0"/>
                <a:ea typeface="楷体_GB2312" pitchFamily="49" charset="-122"/>
              </a:rPr>
              <a:t>一种可能的排列 </a:t>
            </a:r>
            <a:r>
              <a:rPr lang="en-US" altLang="zh-CN" sz="2000" dirty="0">
                <a:solidFill>
                  <a:srgbClr val="C00000"/>
                </a:solidFill>
                <a:latin typeface="Arial" panose="020B0604020202020204" pitchFamily="34" charset="0"/>
                <a:ea typeface="楷体_GB2312" pitchFamily="49" charset="-122"/>
              </a:rPr>
              <a:t>density=2</a:t>
            </a:r>
            <a:endParaRPr lang="en-US" altLang="zh-CN" sz="2000" dirty="0">
              <a:solidFill>
                <a:srgbClr val="C00000"/>
              </a:solidFill>
              <a:latin typeface="Arial" panose="020B0604020202020204" pitchFamily="34" charset="0"/>
              <a:ea typeface="楷体_GB2312" pitchFamily="49" charset="-122"/>
            </a:endParaRPr>
          </a:p>
        </p:txBody>
      </p:sp>
      <p:sp>
        <p:nvSpPr>
          <p:cNvPr id="2" name="矩形 1"/>
          <p:cNvSpPr/>
          <p:nvPr/>
        </p:nvSpPr>
        <p:spPr>
          <a:xfrm>
            <a:off x="179388" y="4005263"/>
            <a:ext cx="8640763" cy="2245360"/>
          </a:xfrm>
          <a:prstGeom prst="rect">
            <a:avLst/>
          </a:prstGeom>
        </p:spPr>
        <p:txBody>
          <a:bodyPr>
            <a:spAutoFit/>
          </a:bodyPr>
          <a:lstStyle/>
          <a:p>
            <a:pPr marL="0" marR="0" lvl="0" indent="628650" algn="l"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教材中给出了电路板的一个可能的排列图示。边表示在电路板之间的连线。</a:t>
            </a:r>
            <a:endParaRPr kumimoji="0" lang="zh-CN" altLang="en-US" sz="2000" b="0" i="0" u="none" strike="noStrike" kern="1200" cap="none" spc="0" normalizeH="0" baseline="0" noProof="0" dirty="0">
              <a:ln>
                <a:noFill/>
              </a:ln>
              <a:solidFill>
                <a:schemeClr val="tx1"/>
              </a:solidFill>
              <a:effectLst/>
              <a:uLnTx/>
              <a:uFillTx/>
              <a:latin typeface="+mn-ea"/>
              <a:ea typeface="+mn-ea"/>
              <a:cs typeface="+mn-cs"/>
            </a:endParaRPr>
          </a:p>
          <a:p>
            <a:pPr marL="0" marR="0" lvl="0" indent="628650" algn="just"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令</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x</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为电路板的一个排列。电路板</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xi</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被放置到机箱的插槽</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i</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中。</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density(x)</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为机箱中任意一对相邻插槽间所连电线数目中的最大值。对于图中的排列，</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density</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为</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2</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。有两根电线连接了插槽</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2</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和</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3</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，插槽</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4</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和</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5</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，插槽</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5</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和</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6</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。插槽</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6</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和</a:t>
            </a:r>
            <a:r>
              <a:rPr kumimoji="0" lang="en-US" altLang="zh-CN" sz="2000" b="0" i="0" u="none" strike="noStrike" kern="1200" cap="none" spc="0" normalizeH="0" baseline="0" noProof="0" dirty="0">
                <a:ln>
                  <a:noFill/>
                </a:ln>
                <a:solidFill>
                  <a:schemeClr val="tx1"/>
                </a:solidFill>
                <a:effectLst/>
                <a:uLnTx/>
                <a:uFillTx/>
                <a:latin typeface="+mn-ea"/>
                <a:ea typeface="+mn-ea"/>
                <a:cs typeface="+mn-cs"/>
              </a:rPr>
              <a:t>7</a:t>
            </a:r>
            <a:r>
              <a:rPr kumimoji="0" lang="zh-CN" altLang="en-US" sz="2000" b="0" i="0" u="none" strike="noStrike" kern="1200" cap="none" spc="0" normalizeH="0" baseline="0" noProof="0" dirty="0">
                <a:ln>
                  <a:noFill/>
                </a:ln>
                <a:solidFill>
                  <a:schemeClr val="tx1"/>
                </a:solidFill>
                <a:effectLst/>
                <a:uLnTx/>
                <a:uFillTx/>
                <a:latin typeface="+mn-ea"/>
                <a:ea typeface="+mn-ea"/>
                <a:cs typeface="+mn-cs"/>
              </a:rPr>
              <a:t>之间无电线，余下的相邻插槽都只有一根电线。 </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endParaRPr>
          </a:p>
          <a:p>
            <a:pPr marL="0" marR="0" lvl="0" indent="628650" algn="just" defTabSz="914400" rtl="0" eaLnBrk="1" fontAlgn="base" latinLnBrk="0" hangingPunct="1">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C00000"/>
                </a:solidFill>
                <a:effectLst/>
                <a:uLnTx/>
                <a:uFillTx/>
                <a:latin typeface="+mn-ea"/>
                <a:ea typeface="+mn-ea"/>
                <a:cs typeface="+mn-cs"/>
              </a:rPr>
              <a:t>确定电路板的最佳排列，使其具有最小密度。</a:t>
            </a:r>
            <a:endParaRPr kumimoji="0" lang="zh-CN" altLang="en-US" sz="20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8066" name="Picture 2"/>
          <p:cNvPicPr>
            <a:picLocks noChangeAspect="1"/>
          </p:cNvPicPr>
          <p:nvPr/>
        </p:nvPicPr>
        <p:blipFill>
          <a:blip r:embed="rId1"/>
          <a:stretch>
            <a:fillRect/>
          </a:stretch>
        </p:blipFill>
        <p:spPr>
          <a:xfrm>
            <a:off x="179388" y="692150"/>
            <a:ext cx="8812212" cy="5783263"/>
          </a:xfrm>
          <a:prstGeom prst="rect">
            <a:avLst/>
          </a:prstGeom>
          <a:noFill/>
          <a:ln w="6350">
            <a:noFill/>
          </a:ln>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9090" name="Picture 2"/>
          <p:cNvPicPr>
            <a:picLocks noChangeAspect="1"/>
          </p:cNvPicPr>
          <p:nvPr/>
        </p:nvPicPr>
        <p:blipFill>
          <a:blip r:embed="rId1"/>
          <a:stretch>
            <a:fillRect/>
          </a:stretch>
        </p:blipFill>
        <p:spPr>
          <a:xfrm>
            <a:off x="98425" y="627063"/>
            <a:ext cx="8937625" cy="5610225"/>
          </a:xfrm>
          <a:prstGeom prst="rect">
            <a:avLst/>
          </a:prstGeom>
          <a:noFill/>
          <a:ln w="6350">
            <a:noFill/>
          </a:ln>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0114" name="Picture 2"/>
          <p:cNvPicPr>
            <a:picLocks noChangeAspect="1"/>
          </p:cNvPicPr>
          <p:nvPr/>
        </p:nvPicPr>
        <p:blipFill>
          <a:blip r:embed="rId1"/>
          <a:stretch>
            <a:fillRect/>
          </a:stretch>
        </p:blipFill>
        <p:spPr>
          <a:xfrm>
            <a:off x="34925" y="742950"/>
            <a:ext cx="9036050" cy="5638800"/>
          </a:xfrm>
          <a:prstGeom prst="rect">
            <a:avLst/>
          </a:prstGeom>
          <a:noFill/>
          <a:ln w="6350">
            <a:noFill/>
          </a:ln>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p:cNvSpPr>
          <p:nvPr>
            <p:ph type="title" idx="4294967295"/>
          </p:nvPr>
        </p:nvSpPr>
        <p:spPr/>
        <p:txBody>
          <a:bodyPr vert="horz" wrap="square" lIns="91440" tIns="45720" rIns="91440" bIns="45720" anchor="ctr" anchorCtr="0"/>
          <a:p>
            <a:pPr eaLnBrk="1" hangingPunct="1"/>
            <a:r>
              <a:rPr lang="zh-CN" altLang="en-US" dirty="0"/>
              <a:t>电路板排列</a:t>
            </a:r>
            <a:endParaRPr lang="zh-CN" altLang="en-US" dirty="0">
              <a:solidFill>
                <a:srgbClr val="C00000"/>
              </a:solidFill>
            </a:endParaRPr>
          </a:p>
        </p:txBody>
      </p:sp>
      <p:sp>
        <p:nvSpPr>
          <p:cNvPr id="93187" name="Rectangle 3"/>
          <p:cNvSpPr>
            <a:spLocks noGrp="1"/>
          </p:cNvSpPr>
          <p:nvPr>
            <p:ph type="body" idx="4294967295"/>
          </p:nvPr>
        </p:nvSpPr>
        <p:spPr>
          <a:xfrm>
            <a:off x="685800" y="1773238"/>
            <a:ext cx="7772400" cy="4114800"/>
          </a:xfrm>
        </p:spPr>
        <p:txBody>
          <a:bodyPr vert="horz" wrap="square" lIns="91440" tIns="45720" rIns="91440" bIns="45720" anchor="t" anchorCtr="0"/>
          <a:p>
            <a:pPr eaLnBrk="1" hangingPunct="1"/>
            <a:endParaRPr lang="zh-CN" altLang="en-US" sz="2000" dirty="0"/>
          </a:p>
        </p:txBody>
      </p:sp>
      <p:pic>
        <p:nvPicPr>
          <p:cNvPr id="93188" name="Picture 20" descr="http://img.blog.csdn.net/20130520200950444"/>
          <p:cNvPicPr>
            <a:picLocks noChangeAspect="1"/>
          </p:cNvPicPr>
          <p:nvPr/>
        </p:nvPicPr>
        <p:blipFill>
          <a:blip r:embed="rId1"/>
          <a:stretch>
            <a:fillRect/>
          </a:stretch>
        </p:blipFill>
        <p:spPr>
          <a:xfrm>
            <a:off x="468313" y="836613"/>
            <a:ext cx="8358187" cy="5565775"/>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Grp="1"/>
          </p:cNvSpPr>
          <p:nvPr>
            <p:ph type="title" idx="4294967295"/>
          </p:nvPr>
        </p:nvSpPr>
        <p:spPr/>
        <p:txBody>
          <a:bodyPr vert="horz" wrap="square" lIns="91440" tIns="45720" rIns="91440" bIns="45720" anchor="ctr" anchorCtr="0"/>
          <a:p>
            <a:pPr eaLnBrk="1" hangingPunct="1"/>
            <a:r>
              <a:rPr lang="zh-CN" altLang="en-US" dirty="0"/>
              <a:t>连续邮资问题</a:t>
            </a:r>
            <a:endParaRPr lang="zh-CN" altLang="en-US" dirty="0">
              <a:solidFill>
                <a:srgbClr val="C00000"/>
              </a:solidFill>
            </a:endParaRPr>
          </a:p>
        </p:txBody>
      </p:sp>
      <p:sp>
        <p:nvSpPr>
          <p:cNvPr id="94211" name="Rectangle 3"/>
          <p:cNvSpPr>
            <a:spLocks noGrp="1"/>
          </p:cNvSpPr>
          <p:nvPr>
            <p:ph type="body" idx="4294967295"/>
          </p:nvPr>
        </p:nvSpPr>
        <p:spPr>
          <a:xfrm>
            <a:off x="685800" y="1773238"/>
            <a:ext cx="7772400" cy="4114800"/>
          </a:xfrm>
        </p:spPr>
        <p:txBody>
          <a:bodyPr vert="horz" wrap="square" lIns="91440" tIns="45720" rIns="91440" bIns="45720" anchor="t" anchorCtr="0"/>
          <a:p>
            <a:pPr eaLnBrk="1" hangingPunct="1"/>
            <a:r>
              <a:rPr lang="zh-CN" altLang="en-US" sz="2400" dirty="0"/>
              <a:t>假设某国家发行了</a:t>
            </a:r>
            <a:r>
              <a:rPr lang="en-US" altLang="zh-CN" sz="2400" dirty="0"/>
              <a:t>n</a:t>
            </a:r>
            <a:r>
              <a:rPr lang="zh-CN" altLang="en-US" sz="2400" dirty="0"/>
              <a:t>种不同面值的邮票，并且规定每张信封上最多只允许贴</a:t>
            </a:r>
            <a:r>
              <a:rPr lang="en-US" altLang="zh-CN" sz="2400" dirty="0"/>
              <a:t>m</a:t>
            </a:r>
            <a:r>
              <a:rPr lang="zh-CN" altLang="en-US" sz="2400" dirty="0"/>
              <a:t>张邮票。</a:t>
            </a:r>
            <a:r>
              <a:rPr lang="zh-CN" altLang="en-US" sz="2400" dirty="0">
                <a:solidFill>
                  <a:srgbClr val="C00000"/>
                </a:solidFill>
              </a:rPr>
              <a:t>连续邮资问题要求对于给定的</a:t>
            </a:r>
            <a:r>
              <a:rPr lang="en-US" altLang="zh-CN" sz="2400" dirty="0">
                <a:solidFill>
                  <a:srgbClr val="C00000"/>
                </a:solidFill>
              </a:rPr>
              <a:t>n</a:t>
            </a:r>
            <a:r>
              <a:rPr lang="zh-CN" altLang="en-US" sz="2400" dirty="0">
                <a:solidFill>
                  <a:srgbClr val="C00000"/>
                </a:solidFill>
              </a:rPr>
              <a:t>和</a:t>
            </a:r>
            <a:r>
              <a:rPr lang="en-US" altLang="zh-CN" sz="2400" dirty="0">
                <a:solidFill>
                  <a:srgbClr val="C00000"/>
                </a:solidFill>
              </a:rPr>
              <a:t>m</a:t>
            </a:r>
            <a:r>
              <a:rPr lang="zh-CN" altLang="en-US" sz="2400" dirty="0">
                <a:solidFill>
                  <a:srgbClr val="C00000"/>
                </a:solidFill>
              </a:rPr>
              <a:t>的值，给出邮票面值的最佳设计</a:t>
            </a:r>
            <a:r>
              <a:rPr lang="zh-CN" altLang="en-US" sz="2400" dirty="0"/>
              <a:t>，使得可在</a:t>
            </a:r>
            <a:r>
              <a:rPr lang="en-US" altLang="zh-CN" sz="2400" dirty="0"/>
              <a:t>1</a:t>
            </a:r>
            <a:r>
              <a:rPr lang="zh-CN" altLang="en-US" sz="2400" dirty="0"/>
              <a:t>张信封上贴出从邮资</a:t>
            </a:r>
            <a:r>
              <a:rPr lang="en-US" altLang="zh-CN" sz="2400" dirty="0"/>
              <a:t>1</a:t>
            </a:r>
            <a:r>
              <a:rPr lang="zh-CN" altLang="en-US" sz="2400" dirty="0"/>
              <a:t>开始，增量为</a:t>
            </a:r>
            <a:r>
              <a:rPr lang="en-US" altLang="zh-CN" sz="2400" dirty="0"/>
              <a:t>1</a:t>
            </a:r>
            <a:r>
              <a:rPr lang="zh-CN" altLang="en-US" sz="2400" dirty="0"/>
              <a:t>的</a:t>
            </a:r>
            <a:r>
              <a:rPr lang="zh-CN" altLang="en-US" sz="2400" dirty="0">
                <a:solidFill>
                  <a:srgbClr val="C00000"/>
                </a:solidFill>
              </a:rPr>
              <a:t>最大连续邮资区间</a:t>
            </a:r>
            <a:r>
              <a:rPr lang="zh-CN" altLang="en-US" sz="2400" dirty="0"/>
              <a:t>。</a:t>
            </a:r>
            <a:endParaRPr lang="zh-CN" altLang="en-US" sz="2400" dirty="0"/>
          </a:p>
          <a:p>
            <a:pPr lvl="1" eaLnBrk="1" hangingPunct="1"/>
            <a:r>
              <a:rPr lang="zh-CN" altLang="en-US" sz="2000" dirty="0"/>
              <a:t>例如，当</a:t>
            </a:r>
            <a:r>
              <a:rPr lang="en-US" altLang="zh-CN" sz="2000" dirty="0"/>
              <a:t>n=2</a:t>
            </a:r>
            <a:r>
              <a:rPr lang="zh-CN" altLang="en-US" sz="2000" dirty="0"/>
              <a:t>和</a:t>
            </a:r>
            <a:r>
              <a:rPr lang="en-US" altLang="zh-CN" sz="2000" dirty="0"/>
              <a:t>m=3</a:t>
            </a:r>
            <a:r>
              <a:rPr lang="zh-CN" altLang="en-US" sz="2000" dirty="0"/>
              <a:t>时，如果面值分别为</a:t>
            </a:r>
            <a:r>
              <a:rPr lang="en-US" altLang="zh-CN" sz="2000" dirty="0"/>
              <a:t>1</a:t>
            </a:r>
            <a:r>
              <a:rPr lang="zh-CN" altLang="en-US" sz="2000" dirty="0"/>
              <a:t>、</a:t>
            </a:r>
            <a:r>
              <a:rPr lang="en-US" altLang="zh-CN" sz="2000" dirty="0"/>
              <a:t>4</a:t>
            </a:r>
            <a:r>
              <a:rPr lang="zh-CN" altLang="en-US" sz="2000" dirty="0"/>
              <a:t>，则所能得到的最大连续邮资区间为</a:t>
            </a:r>
            <a:r>
              <a:rPr lang="en-US" altLang="zh-CN" sz="2000" dirty="0"/>
              <a:t>1-6</a:t>
            </a:r>
            <a:r>
              <a:rPr lang="zh-CN" altLang="en-US" sz="2000" dirty="0"/>
              <a:t>；如果面值分别为</a:t>
            </a:r>
            <a:r>
              <a:rPr lang="en-US" altLang="zh-CN" sz="2000" dirty="0"/>
              <a:t>1</a:t>
            </a:r>
            <a:r>
              <a:rPr lang="zh-CN" altLang="en-US" sz="2000" dirty="0"/>
              <a:t>、</a:t>
            </a:r>
            <a:r>
              <a:rPr lang="en-US" altLang="zh-CN" sz="2000" dirty="0"/>
              <a:t>3</a:t>
            </a:r>
            <a:r>
              <a:rPr lang="zh-CN" altLang="en-US" sz="2000" dirty="0"/>
              <a:t>，则所能得到的最大连续邮资区间为</a:t>
            </a:r>
            <a:r>
              <a:rPr lang="en-US" altLang="zh-CN" sz="2000" dirty="0"/>
              <a:t>1-7</a:t>
            </a:r>
            <a:r>
              <a:rPr lang="zh-CN" altLang="en-US" sz="2000" dirty="0"/>
              <a:t>。</a:t>
            </a:r>
            <a:endParaRPr lang="zh-CN" altLang="en-US" sz="2000" dirty="0"/>
          </a:p>
          <a:p>
            <a:pPr lvl="1" eaLnBrk="1" hangingPunct="1"/>
            <a:r>
              <a:rPr lang="zh-CN" altLang="en-US" sz="2000" dirty="0"/>
              <a:t>再如，当</a:t>
            </a:r>
            <a:r>
              <a:rPr lang="en-US" altLang="zh-CN" sz="2000" dirty="0"/>
              <a:t>n=5</a:t>
            </a:r>
            <a:r>
              <a:rPr lang="zh-CN" altLang="en-US" sz="2000" dirty="0"/>
              <a:t>和</a:t>
            </a:r>
            <a:r>
              <a:rPr lang="en-US" altLang="zh-CN" sz="2000" dirty="0"/>
              <a:t>m=4</a:t>
            </a:r>
            <a:r>
              <a:rPr lang="zh-CN" altLang="en-US" sz="2000" dirty="0"/>
              <a:t>时，面值为</a:t>
            </a:r>
            <a:r>
              <a:rPr lang="en-US" altLang="zh-CN" sz="2000" dirty="0"/>
              <a:t>(1,3,11,15,32)</a:t>
            </a:r>
            <a:r>
              <a:rPr lang="zh-CN" altLang="en-US" sz="2000" dirty="0"/>
              <a:t>的</a:t>
            </a:r>
            <a:r>
              <a:rPr lang="en-US" altLang="zh-CN" sz="2000" dirty="0"/>
              <a:t>5</a:t>
            </a:r>
            <a:r>
              <a:rPr lang="zh-CN" altLang="en-US" sz="2000" dirty="0"/>
              <a:t>种邮票可以贴出邮资的最大连续区间是</a:t>
            </a:r>
            <a:r>
              <a:rPr lang="en-US" altLang="zh-CN" sz="2000" dirty="0"/>
              <a:t>1</a:t>
            </a:r>
            <a:r>
              <a:rPr lang="zh-CN" altLang="en-US" sz="2000" dirty="0"/>
              <a:t>到</a:t>
            </a:r>
            <a:r>
              <a:rPr lang="en-US" altLang="zh-CN" sz="2000" dirty="0"/>
              <a:t>70</a:t>
            </a:r>
            <a:r>
              <a:rPr lang="zh-CN" altLang="en-US" sz="2000" dirty="0"/>
              <a:t>。</a:t>
            </a:r>
            <a:endParaRPr lang="zh-CN" altLang="en-US" sz="2000" dirty="0"/>
          </a:p>
        </p:txBody>
      </p:sp>
      <p:grpSp>
        <p:nvGrpSpPr>
          <p:cNvPr id="94212" name="Group 39"/>
          <p:cNvGrpSpPr/>
          <p:nvPr/>
        </p:nvGrpSpPr>
        <p:grpSpPr>
          <a:xfrm>
            <a:off x="5651500" y="5084763"/>
            <a:ext cx="3319463" cy="1439862"/>
            <a:chOff x="2793" y="527"/>
            <a:chExt cx="2416" cy="1270"/>
          </a:xfrm>
        </p:grpSpPr>
        <p:sp>
          <p:nvSpPr>
            <p:cNvPr id="94213" name="Oval 4"/>
            <p:cNvSpPr/>
            <p:nvPr/>
          </p:nvSpPr>
          <p:spPr>
            <a:xfrm>
              <a:off x="3872" y="527"/>
              <a:ext cx="199" cy="185"/>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dirty="0">
                  <a:latin typeface="Arial" panose="020B0604020202020204" pitchFamily="34" charset="0"/>
                  <a:ea typeface="楷体_GB2312" pitchFamily="49" charset="-122"/>
                </a:rPr>
                <a:t>0</a:t>
              </a:r>
              <a:endParaRPr lang="en-US" altLang="zh-CN" sz="2000" dirty="0">
                <a:latin typeface="Arial" panose="020B0604020202020204" pitchFamily="34" charset="0"/>
                <a:ea typeface="楷体_GB2312" pitchFamily="49" charset="-122"/>
              </a:endParaRPr>
            </a:p>
          </p:txBody>
        </p:sp>
        <p:sp>
          <p:nvSpPr>
            <p:cNvPr id="94214" name="Oval 5"/>
            <p:cNvSpPr/>
            <p:nvPr/>
          </p:nvSpPr>
          <p:spPr>
            <a:xfrm>
              <a:off x="3872" y="1005"/>
              <a:ext cx="199" cy="18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dirty="0">
                  <a:latin typeface="Arial" panose="020B0604020202020204" pitchFamily="34" charset="0"/>
                  <a:ea typeface="楷体_GB2312" pitchFamily="49" charset="-122"/>
                </a:rPr>
                <a:t>1</a:t>
              </a:r>
              <a:endParaRPr lang="en-US" altLang="zh-CN" sz="2000" dirty="0">
                <a:latin typeface="Arial" panose="020B0604020202020204" pitchFamily="34" charset="0"/>
                <a:ea typeface="楷体_GB2312" pitchFamily="49" charset="-122"/>
              </a:endParaRPr>
            </a:p>
          </p:txBody>
        </p:sp>
        <p:sp>
          <p:nvSpPr>
            <p:cNvPr id="94215" name="Text Box 7"/>
            <p:cNvSpPr txBox="1"/>
            <p:nvPr/>
          </p:nvSpPr>
          <p:spPr>
            <a:xfrm>
              <a:off x="3992" y="748"/>
              <a:ext cx="652" cy="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1: 1~3</a:t>
              </a:r>
              <a:endParaRPr lang="en-US" altLang="zh-CN" sz="2000" dirty="0">
                <a:latin typeface="Calibri" panose="020F0502020204030204" pitchFamily="34" charset="0"/>
              </a:endParaRPr>
            </a:p>
          </p:txBody>
        </p:sp>
        <p:sp>
          <p:nvSpPr>
            <p:cNvPr id="94216" name="Oval 8"/>
            <p:cNvSpPr/>
            <p:nvPr/>
          </p:nvSpPr>
          <p:spPr>
            <a:xfrm>
              <a:off x="2793" y="1614"/>
              <a:ext cx="199" cy="183"/>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dirty="0">
                  <a:latin typeface="Arial" panose="020B0604020202020204" pitchFamily="34" charset="0"/>
                  <a:ea typeface="楷体_GB2312" pitchFamily="49" charset="-122"/>
                </a:rPr>
                <a:t>2</a:t>
              </a:r>
              <a:endParaRPr lang="en-US" altLang="zh-CN" sz="2000" dirty="0">
                <a:latin typeface="Arial" panose="020B0604020202020204" pitchFamily="34" charset="0"/>
                <a:ea typeface="楷体_GB2312" pitchFamily="49" charset="-122"/>
              </a:endParaRPr>
            </a:p>
          </p:txBody>
        </p:sp>
        <p:sp>
          <p:nvSpPr>
            <p:cNvPr id="94217" name="Oval 9"/>
            <p:cNvSpPr/>
            <p:nvPr/>
          </p:nvSpPr>
          <p:spPr>
            <a:xfrm>
              <a:off x="3872" y="1593"/>
              <a:ext cx="199" cy="184"/>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dirty="0">
                  <a:latin typeface="Arial" panose="020B0604020202020204" pitchFamily="34" charset="0"/>
                  <a:ea typeface="楷体_GB2312" pitchFamily="49" charset="-122"/>
                </a:rPr>
                <a:t>3</a:t>
              </a:r>
              <a:endParaRPr lang="en-US" altLang="zh-CN" sz="2000" dirty="0">
                <a:latin typeface="Arial" panose="020B0604020202020204" pitchFamily="34" charset="0"/>
                <a:ea typeface="楷体_GB2312" pitchFamily="49" charset="-122"/>
              </a:endParaRPr>
            </a:p>
          </p:txBody>
        </p:sp>
        <p:sp>
          <p:nvSpPr>
            <p:cNvPr id="94218" name="Oval 10"/>
            <p:cNvSpPr/>
            <p:nvPr/>
          </p:nvSpPr>
          <p:spPr>
            <a:xfrm>
              <a:off x="5010" y="1593"/>
              <a:ext cx="199" cy="184"/>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dirty="0">
                  <a:latin typeface="Arial" panose="020B0604020202020204" pitchFamily="34" charset="0"/>
                  <a:ea typeface="楷体_GB2312" pitchFamily="49" charset="-122"/>
                </a:rPr>
                <a:t>4</a:t>
              </a:r>
              <a:endParaRPr lang="en-US" altLang="zh-CN" sz="2000" dirty="0">
                <a:latin typeface="Arial" panose="020B0604020202020204" pitchFamily="34" charset="0"/>
                <a:ea typeface="楷体_GB2312" pitchFamily="49" charset="-122"/>
              </a:endParaRPr>
            </a:p>
          </p:txBody>
        </p:sp>
        <p:sp>
          <p:nvSpPr>
            <p:cNvPr id="94219" name="Line 11"/>
            <p:cNvSpPr/>
            <p:nvPr/>
          </p:nvSpPr>
          <p:spPr>
            <a:xfrm flipH="1">
              <a:off x="2962" y="1151"/>
              <a:ext cx="922" cy="463"/>
            </a:xfrm>
            <a:prstGeom prst="line">
              <a:avLst/>
            </a:prstGeom>
            <a:ln w="9525" cap="flat" cmpd="sng">
              <a:solidFill>
                <a:schemeClr val="tx1"/>
              </a:solidFill>
              <a:prstDash val="solid"/>
              <a:headEnd type="none" w="med" len="med"/>
              <a:tailEnd type="none" w="med" len="med"/>
            </a:ln>
          </p:spPr>
        </p:sp>
        <p:sp>
          <p:nvSpPr>
            <p:cNvPr id="94220" name="Text Box 12"/>
            <p:cNvSpPr txBox="1"/>
            <p:nvPr/>
          </p:nvSpPr>
          <p:spPr>
            <a:xfrm>
              <a:off x="2796" y="1125"/>
              <a:ext cx="652" cy="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2: 4~6</a:t>
              </a:r>
              <a:endParaRPr lang="en-US" altLang="zh-CN" sz="2000" dirty="0">
                <a:latin typeface="Calibri" panose="020F0502020204030204" pitchFamily="34" charset="0"/>
              </a:endParaRPr>
            </a:p>
          </p:txBody>
        </p:sp>
        <p:sp>
          <p:nvSpPr>
            <p:cNvPr id="94221" name="Line 14"/>
            <p:cNvSpPr/>
            <p:nvPr/>
          </p:nvSpPr>
          <p:spPr>
            <a:xfrm>
              <a:off x="3979" y="1188"/>
              <a:ext cx="0" cy="405"/>
            </a:xfrm>
            <a:prstGeom prst="line">
              <a:avLst/>
            </a:prstGeom>
            <a:ln w="9525" cap="flat" cmpd="sng">
              <a:solidFill>
                <a:schemeClr val="tx1"/>
              </a:solidFill>
              <a:prstDash val="solid"/>
              <a:headEnd type="none" w="med" len="med"/>
              <a:tailEnd type="none" w="med" len="med"/>
            </a:ln>
          </p:spPr>
        </p:sp>
        <p:sp>
          <p:nvSpPr>
            <p:cNvPr id="94222" name="Line 15"/>
            <p:cNvSpPr/>
            <p:nvPr/>
          </p:nvSpPr>
          <p:spPr>
            <a:xfrm>
              <a:off x="4031" y="1151"/>
              <a:ext cx="1029" cy="463"/>
            </a:xfrm>
            <a:prstGeom prst="line">
              <a:avLst/>
            </a:prstGeom>
            <a:ln w="9525" cap="flat" cmpd="sng">
              <a:solidFill>
                <a:schemeClr val="tx1"/>
              </a:solidFill>
              <a:prstDash val="solid"/>
              <a:headEnd type="none" w="med" len="med"/>
              <a:tailEnd type="none" w="med" len="med"/>
            </a:ln>
          </p:spPr>
        </p:sp>
        <p:sp>
          <p:nvSpPr>
            <p:cNvPr id="94223" name="Text Box 16"/>
            <p:cNvSpPr txBox="1"/>
            <p:nvPr/>
          </p:nvSpPr>
          <p:spPr>
            <a:xfrm>
              <a:off x="3643" y="1313"/>
              <a:ext cx="652" cy="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3: 4~7</a:t>
              </a:r>
              <a:endParaRPr lang="en-US" altLang="zh-CN" sz="2000" dirty="0">
                <a:latin typeface="Calibri" panose="020F0502020204030204" pitchFamily="34" charset="0"/>
              </a:endParaRPr>
            </a:p>
          </p:txBody>
        </p:sp>
        <p:sp>
          <p:nvSpPr>
            <p:cNvPr id="94224" name="Text Box 17"/>
            <p:cNvSpPr txBox="1"/>
            <p:nvPr/>
          </p:nvSpPr>
          <p:spPr>
            <a:xfrm>
              <a:off x="4426" y="1154"/>
              <a:ext cx="651" cy="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dirty="0">
                  <a:latin typeface="Calibri" panose="020F0502020204030204" pitchFamily="34" charset="0"/>
                </a:rPr>
                <a:t>4: 4~6</a:t>
              </a:r>
              <a:endParaRPr lang="en-US" altLang="zh-CN" sz="2000" dirty="0">
                <a:latin typeface="Calibri" panose="020F0502020204030204" pitchFamily="34" charset="0"/>
              </a:endParaRPr>
            </a:p>
          </p:txBody>
        </p:sp>
        <p:sp>
          <p:nvSpPr>
            <p:cNvPr id="94225" name="Line 18"/>
            <p:cNvSpPr/>
            <p:nvPr/>
          </p:nvSpPr>
          <p:spPr>
            <a:xfrm>
              <a:off x="3970" y="712"/>
              <a:ext cx="0" cy="293"/>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p:cNvSpPr>
          <p:nvPr>
            <p:ph type="title" idx="4294967295"/>
          </p:nvPr>
        </p:nvSpPr>
        <p:spPr/>
        <p:txBody>
          <a:bodyPr vert="horz" wrap="square" lIns="91440" tIns="45720" rIns="91440" bIns="45720" anchor="ctr" anchorCtr="0"/>
          <a:p>
            <a:pPr eaLnBrk="1" hangingPunct="1"/>
            <a:r>
              <a:rPr lang="zh-CN" altLang="en-US" dirty="0"/>
              <a:t>连续邮资问题</a:t>
            </a:r>
            <a:endParaRPr lang="zh-CN" altLang="en-US" dirty="0">
              <a:solidFill>
                <a:srgbClr val="C00000"/>
              </a:solidFill>
            </a:endParaRPr>
          </a:p>
        </p:txBody>
      </p:sp>
      <p:pic>
        <p:nvPicPr>
          <p:cNvPr id="95235" name="Picture 2"/>
          <p:cNvPicPr>
            <a:picLocks noChangeAspect="1"/>
          </p:cNvPicPr>
          <p:nvPr/>
        </p:nvPicPr>
        <p:blipFill>
          <a:blip r:embed="rId1"/>
          <a:stretch>
            <a:fillRect/>
          </a:stretch>
        </p:blipFill>
        <p:spPr>
          <a:xfrm>
            <a:off x="395288" y="1717675"/>
            <a:ext cx="8509000" cy="4616450"/>
          </a:xfrm>
          <a:prstGeom prst="rect">
            <a:avLst/>
          </a:prstGeom>
          <a:noFill/>
          <a:ln w="6350">
            <a:noFill/>
          </a:ln>
        </p:spPr>
      </p:pic>
    </p:spTree>
  </p:cSld>
  <p:clrMapOvr>
    <a:masterClrMapping/>
  </p:clrMapOvr>
</p:sld>
</file>

<file path=ppt/tags/tag1.xml><?xml version="1.0" encoding="utf-8"?>
<p:tagLst xmlns:p="http://schemas.openxmlformats.org/presentationml/2006/main">
  <p:tag name="KSO_WM_UNIT_PLACING_PICTURE_USER_VIEWPORT" val="{&quot;height&quot;:6480,&quot;width&quot;:9173}"/>
</p:tagLst>
</file>

<file path=ppt/tags/tag2.xml><?xml version="1.0" encoding="utf-8"?>
<p:tagLst xmlns:p="http://schemas.openxmlformats.org/presentationml/2006/main">
  <p:tag name="KSO_WM_UNIT_PLACING_PICTURE_USER_VIEWPORT" val="{&quot;height&quot;:6480,&quot;width&quot;:12153}"/>
</p:tagLst>
</file>

<file path=ppt/tags/tag3.xml><?xml version="1.0" encoding="utf-8"?>
<p:tagLst xmlns:p="http://schemas.openxmlformats.org/presentationml/2006/main">
  <p:tag name="KSO_WM_UNIT_PLACING_PICTURE_USER_VIEWPORT" val="{&quot;height&quot;:7015,&quot;width&quot;:9660}"/>
</p:tagLst>
</file>

<file path=ppt/tags/tag4.xml><?xml version="1.0" encoding="utf-8"?>
<p:tagLst xmlns:p="http://schemas.openxmlformats.org/presentationml/2006/main">
  <p:tag name="KSO_WM_UNIT_PLACING_PICTURE_USER_VIEWPORT" val="{&quot;height&quot;:1875,&quot;width&quot;:4590}"/>
</p:tagLst>
</file>

<file path=ppt/tags/tag5.xml><?xml version="1.0" encoding="utf-8"?>
<p:tagLst xmlns:p="http://schemas.openxmlformats.org/presentationml/2006/main">
  <p:tag name="COMMONDATA" val="eyJoZGlkIjoiODA0MzQ1MmY5M2RhZDJlYWI3YTVkZTNkMTdlZDU5NGEifQ=="/>
</p:tagLst>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spPr>
      <a:bodyPr vert="horz" wrap="square" lIns="91440" tIns="45720" rIns="91440" bIns="45720" numCol="1" anchor="ctr" anchorCtr="0" compatLnSpc="1">
        <a:spAutoFit/>
      </a:bodyPr>
      <a:lstStyle>
        <a:defPPr marL="0" marR="0" indent="0" algn="l" defTabSz="914400" rtl="0" eaLnBrk="1" fontAlgn="base" latinLnBrk="0" hangingPunct="1">
          <a:lnSpc>
            <a:spcPct val="100000"/>
          </a:lnSpc>
          <a:spcBef>
            <a:spcPct val="0"/>
          </a:spcBef>
          <a:spcAft>
            <a:spcPct val="0"/>
          </a:spcAft>
          <a:buClrTx/>
          <a:buSzTx/>
          <a:buFontTx/>
          <a:buNone/>
          <a:defRPr kumimoji="0" lang="en-US" altLang="zh-CN" sz="2400" b="0" i="0" u="none" strike="noStrike" cap="none" normalizeH="0" baseline="0" smtClean="0">
            <a:ln>
              <a:noFill/>
            </a:ln>
            <a:solidFill>
              <a:schemeClr val="tx1"/>
            </a:solidFill>
            <a:effectLst/>
            <a:latin typeface="Arial" panose="020B0604020202020204" pitchFamily="34" charset="0"/>
            <a:ea typeface="楷体_GB2312" pitchFamily="49"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22310</Words>
  <Application>WPS 演示</Application>
  <PresentationFormat>全屏显示(4:3)</PresentationFormat>
  <Paragraphs>1932</Paragraphs>
  <Slides>104</Slides>
  <Notes>8</Notes>
  <HiddenSlides>4</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21</vt:i4>
      </vt:variant>
      <vt:variant>
        <vt:lpstr>幻灯片标题</vt:lpstr>
      </vt:variant>
      <vt:variant>
        <vt:i4>104</vt:i4>
      </vt:variant>
    </vt:vector>
  </HeadingPairs>
  <TitlesOfParts>
    <vt:vector size="144" baseType="lpstr">
      <vt:lpstr>Arial</vt:lpstr>
      <vt:lpstr>宋体</vt:lpstr>
      <vt:lpstr>Wingdings</vt:lpstr>
      <vt:lpstr>楷体_GB2312</vt:lpstr>
      <vt:lpstr>新宋体</vt:lpstr>
      <vt:lpstr>Times New Roman</vt:lpstr>
      <vt:lpstr>黑体</vt:lpstr>
      <vt:lpstr>Symbol</vt:lpstr>
      <vt:lpstr>Century Schoolbook</vt:lpstr>
      <vt:lpstr>幼圆</vt:lpstr>
      <vt:lpstr>隶书</vt:lpstr>
      <vt:lpstr>Century</vt:lpstr>
      <vt:lpstr>微软雅黑</vt:lpstr>
      <vt:lpstr>Arial Unicode MS</vt:lpstr>
      <vt:lpstr>Calibri</vt:lpstr>
      <vt:lpstr>Verdana</vt:lpstr>
      <vt:lpstr>华文中宋</vt:lpstr>
      <vt:lpstr>Garamond</vt:lpstr>
      <vt:lpstr>清华版教材展示</vt:lpstr>
      <vt:lpstr>MSPhotoEd.3</vt:lpstr>
      <vt:lpstr>MSPhotoEd.3</vt:lpstr>
      <vt:lpstr>MSPhotoEd.3</vt:lpstr>
      <vt:lpstr>MSPhotoEd.3</vt:lpstr>
      <vt:lpstr>Equation.3</vt:lpstr>
      <vt:lpstr>Equation.3</vt:lpstr>
      <vt:lpstr>Equation.3</vt:lpstr>
      <vt:lpstr>Paint.Picture</vt:lpstr>
      <vt:lpstr>Equation.3</vt:lpstr>
      <vt:lpstr>Equation.3</vt:lpstr>
      <vt:lpstr>Equation.3</vt:lpstr>
      <vt:lpstr>Equation.DSMT4</vt:lpstr>
      <vt:lpstr>Equation.3</vt:lpstr>
      <vt:lpstr>MSPhotoEd.3</vt:lpstr>
      <vt:lpstr>Equation.3</vt:lpstr>
      <vt:lpstr>Equation.3</vt:lpstr>
      <vt:lpstr>Equation.3</vt:lpstr>
      <vt:lpstr>Equation.3</vt:lpstr>
      <vt:lpstr>Equation.3</vt:lpstr>
      <vt:lpstr>Equation.DSMT4</vt:lpstr>
      <vt:lpstr>MSPhotoEd.3</vt:lpstr>
      <vt:lpstr>第5章  回溯法</vt:lpstr>
      <vt:lpstr>学习要点</vt:lpstr>
      <vt:lpstr>通过应用范例学习回溯法的设计策略</vt:lpstr>
      <vt:lpstr>穷举法</vt:lpstr>
      <vt:lpstr>穷举法改进</vt:lpstr>
      <vt:lpstr>树搜索策略（Tree searching strategy）</vt:lpstr>
      <vt:lpstr>二叉树的深度优先遍历</vt:lpstr>
      <vt:lpstr>二叉树的深度优先遍历</vt:lpstr>
      <vt:lpstr>回溯法</vt:lpstr>
      <vt:lpstr>回溯法(Backtracking)</vt:lpstr>
      <vt:lpstr>问题的解空间</vt:lpstr>
      <vt:lpstr>PowerPoint 演示文稿</vt:lpstr>
      <vt:lpstr>解空间树的动态搜索</vt:lpstr>
      <vt:lpstr>PowerPoint 演示文稿</vt:lpstr>
      <vt:lpstr>剪枝函数</vt:lpstr>
      <vt:lpstr>问题的解空间</vt:lpstr>
      <vt:lpstr>PowerPoint 演示文稿</vt:lpstr>
      <vt:lpstr>PowerPoint 演示文稿</vt:lpstr>
      <vt:lpstr>PowerPoint 演示文稿</vt:lpstr>
      <vt:lpstr>生成问题状态的基本方法</vt:lpstr>
      <vt:lpstr>回溯法的基本思想</vt:lpstr>
      <vt:lpstr>递归回溯</vt:lpstr>
      <vt:lpstr>PowerPoint 演示文稿</vt:lpstr>
      <vt:lpstr>递归回溯的通用框架</vt:lpstr>
      <vt:lpstr>迭代回溯</vt:lpstr>
      <vt:lpstr>PowerPoint 演示文稿</vt:lpstr>
      <vt:lpstr>非递归回溯的通用框架</vt:lpstr>
      <vt:lpstr>子集树与排列树</vt:lpstr>
      <vt:lpstr>子集树与排列树</vt:lpstr>
      <vt:lpstr>装载问题</vt:lpstr>
      <vt:lpstr>装载问题</vt:lpstr>
      <vt:lpstr>装载问题</vt:lpstr>
      <vt:lpstr>装载问题的回溯法性质分析</vt:lpstr>
      <vt:lpstr>装载问题</vt:lpstr>
      <vt:lpstr>PowerPoint 演示文稿</vt:lpstr>
      <vt:lpstr>PowerPoint 演示文稿</vt:lpstr>
      <vt:lpstr>PowerPoint 演示文稿</vt:lpstr>
      <vt:lpstr>PowerPoint 演示文稿</vt:lpstr>
      <vt:lpstr>0-1背包问题的回溯法</vt:lpstr>
      <vt:lpstr>限界函数是什么</vt:lpstr>
      <vt:lpstr>0-1背包问题的限界函数设计</vt:lpstr>
      <vt:lpstr>PowerPoint 演示文稿</vt:lpstr>
      <vt:lpstr>PowerPoint 演示文稿</vt:lpstr>
      <vt:lpstr>PowerPoint 演示文稿</vt:lpstr>
      <vt:lpstr>PowerPoint 演示文稿</vt:lpstr>
      <vt:lpstr>如何计算作业完成时间？           </vt:lpstr>
      <vt:lpstr>批处理作业调度</vt:lpstr>
      <vt:lpstr>PowerPoint 演示文稿</vt:lpstr>
      <vt:lpstr>PowerPoint 演示文稿</vt:lpstr>
      <vt:lpstr>PowerPoint 演示文稿</vt:lpstr>
      <vt:lpstr>PowerPoint 演示文稿</vt:lpstr>
      <vt:lpstr>PowerPoint 演示文稿</vt:lpstr>
      <vt:lpstr>符号三角形问题</vt:lpstr>
      <vt:lpstr>符号三角形问题</vt:lpstr>
      <vt:lpstr>PowerPoint 演示文稿</vt:lpstr>
      <vt:lpstr>PowerPoint 演示文稿</vt:lpstr>
      <vt:lpstr>n后问题(n Queens Puzzle)</vt:lpstr>
      <vt:lpstr>PowerPoint 演示文稿</vt:lpstr>
      <vt:lpstr>PowerPoint 演示文稿</vt:lpstr>
      <vt:lpstr>PowerPoint 演示文稿</vt:lpstr>
      <vt:lpstr>n后问题</vt:lpstr>
      <vt:lpstr>以四后问题为例</vt:lpstr>
      <vt:lpstr>PowerPoint 演示文稿</vt:lpstr>
      <vt:lpstr>PowerPoint 演示文稿</vt:lpstr>
      <vt:lpstr>n后问题</vt:lpstr>
      <vt:lpstr>n后问题</vt:lpstr>
      <vt:lpstr>算法的时间复杂性</vt:lpstr>
      <vt:lpstr>最大团问题</vt:lpstr>
      <vt:lpstr>PowerPoint 演示文稿</vt:lpstr>
      <vt:lpstr>问题的解空间？</vt:lpstr>
      <vt:lpstr>PowerPoint 演示文稿</vt:lpstr>
      <vt:lpstr>PowerPoint 演示文稿</vt:lpstr>
      <vt:lpstr>PowerPoint 演示文稿</vt:lpstr>
      <vt:lpstr>图的m着色问题</vt:lpstr>
      <vt:lpstr>图的m着色</vt:lpstr>
      <vt:lpstr>M着色问题的性质分析</vt:lpstr>
      <vt:lpstr>PowerPoint 演示文稿</vt:lpstr>
      <vt:lpstr>图的m着色问题</vt:lpstr>
      <vt:lpstr>PowerPoint 演示文稿</vt:lpstr>
      <vt:lpstr>旅行售货员问题</vt:lpstr>
      <vt:lpstr>回溯法的性质分析</vt:lpstr>
      <vt:lpstr>PowerPoint 演示文稿</vt:lpstr>
      <vt:lpstr>旅行售货员问题</vt:lpstr>
      <vt:lpstr>圆排列问题 </vt:lpstr>
      <vt:lpstr>圆排列问题</vt:lpstr>
      <vt:lpstr>PowerPoint 演示文稿</vt:lpstr>
      <vt:lpstr>编程任务：</vt:lpstr>
      <vt:lpstr>分析与解答：</vt:lpstr>
      <vt:lpstr>主要实现：</vt:lpstr>
      <vt:lpstr>主要实现：</vt:lpstr>
      <vt:lpstr>PowerPoint 演示文稿</vt:lpstr>
      <vt:lpstr>电路板排列 </vt:lpstr>
      <vt:lpstr>PowerPoint 演示文稿</vt:lpstr>
      <vt:lpstr>PowerPoint 演示文稿</vt:lpstr>
      <vt:lpstr>PowerPoint 演示文稿</vt:lpstr>
      <vt:lpstr>PowerPoint 演示文稿</vt:lpstr>
      <vt:lpstr>电路板排列</vt:lpstr>
      <vt:lpstr>连续邮资问题</vt:lpstr>
      <vt:lpstr>连续邮资问题</vt:lpstr>
      <vt:lpstr>连续邮资问题</vt:lpstr>
      <vt:lpstr>PowerPoint 演示文稿</vt:lpstr>
      <vt:lpstr>PowerPoint 演示文稿</vt:lpstr>
      <vt:lpstr>回溯法效率分析</vt:lpstr>
      <vt:lpstr>重排原理</vt:lpstr>
    </vt:vector>
  </TitlesOfParts>
  <Company>tup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NEC</dc:creator>
  <cp:lastModifiedBy>LULU</cp:lastModifiedBy>
  <cp:revision>103</cp:revision>
  <dcterms:created xsi:type="dcterms:W3CDTF">2003-05-27T06:14:00Z</dcterms:created>
  <dcterms:modified xsi:type="dcterms:W3CDTF">2022-05-22T08:42:02Z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1A40AC7F81F2406FAA8D9C32BA026133</vt:lpwstr>
  </property>
  <property fmtid="{D5CDD505-2E9C-101B-9397-08002B2CF9AE}" pid="3" name="KSOProductBuildVer">
    <vt:lpwstr>2052-11.1.0.11365</vt:lpwstr>
  </property>
</Properties>
</file>